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2"/>
  </p:notesMasterIdLst>
  <p:handoutMasterIdLst>
    <p:handoutMasterId r:id="rId123"/>
  </p:handoutMasterIdLst>
  <p:sldIdLst>
    <p:sldId id="739" r:id="rId2"/>
    <p:sldId id="740" r:id="rId3"/>
    <p:sldId id="695" r:id="rId4"/>
    <p:sldId id="856" r:id="rId5"/>
    <p:sldId id="741" r:id="rId6"/>
    <p:sldId id="745" r:id="rId7"/>
    <p:sldId id="746" r:id="rId8"/>
    <p:sldId id="749" r:id="rId9"/>
    <p:sldId id="750" r:id="rId10"/>
    <p:sldId id="742" r:id="rId11"/>
    <p:sldId id="753" r:id="rId12"/>
    <p:sldId id="754" r:id="rId13"/>
    <p:sldId id="751" r:id="rId14"/>
    <p:sldId id="752" r:id="rId15"/>
    <p:sldId id="744" r:id="rId16"/>
    <p:sldId id="755" r:id="rId17"/>
    <p:sldId id="852" r:id="rId18"/>
    <p:sldId id="756" r:id="rId19"/>
    <p:sldId id="772" r:id="rId20"/>
    <p:sldId id="773" r:id="rId21"/>
    <p:sldId id="774" r:id="rId22"/>
    <p:sldId id="775" r:id="rId23"/>
    <p:sldId id="820" r:id="rId24"/>
    <p:sldId id="757" r:id="rId25"/>
    <p:sldId id="853" r:id="rId26"/>
    <p:sldId id="699" r:id="rId27"/>
    <p:sldId id="758" r:id="rId28"/>
    <p:sldId id="759" r:id="rId29"/>
    <p:sldId id="760" r:id="rId30"/>
    <p:sldId id="761" r:id="rId31"/>
    <p:sldId id="762" r:id="rId32"/>
    <p:sldId id="763" r:id="rId33"/>
    <p:sldId id="764" r:id="rId34"/>
    <p:sldId id="765" r:id="rId35"/>
    <p:sldId id="766" r:id="rId36"/>
    <p:sldId id="767" r:id="rId37"/>
    <p:sldId id="768" r:id="rId38"/>
    <p:sldId id="770" r:id="rId39"/>
    <p:sldId id="771" r:id="rId40"/>
    <p:sldId id="700" r:id="rId41"/>
    <p:sldId id="701" r:id="rId42"/>
    <p:sldId id="777" r:id="rId43"/>
    <p:sldId id="736" r:id="rId44"/>
    <p:sldId id="769" r:id="rId45"/>
    <p:sldId id="776" r:id="rId46"/>
    <p:sldId id="778" r:id="rId47"/>
    <p:sldId id="779" r:id="rId48"/>
    <p:sldId id="780" r:id="rId49"/>
    <p:sldId id="781" r:id="rId50"/>
    <p:sldId id="782" r:id="rId51"/>
    <p:sldId id="783" r:id="rId52"/>
    <p:sldId id="689" r:id="rId53"/>
    <p:sldId id="690" r:id="rId54"/>
    <p:sldId id="785" r:id="rId55"/>
    <p:sldId id="786" r:id="rId56"/>
    <p:sldId id="837" r:id="rId57"/>
    <p:sldId id="788" r:id="rId58"/>
    <p:sldId id="789" r:id="rId59"/>
    <p:sldId id="790" r:id="rId60"/>
    <p:sldId id="857" r:id="rId61"/>
    <p:sldId id="791" r:id="rId62"/>
    <p:sldId id="792" r:id="rId63"/>
    <p:sldId id="793" r:id="rId64"/>
    <p:sldId id="794" r:id="rId65"/>
    <p:sldId id="795" r:id="rId66"/>
    <p:sldId id="796" r:id="rId67"/>
    <p:sldId id="797" r:id="rId68"/>
    <p:sldId id="798" r:id="rId69"/>
    <p:sldId id="799" r:id="rId70"/>
    <p:sldId id="800" r:id="rId71"/>
    <p:sldId id="801" r:id="rId72"/>
    <p:sldId id="802" r:id="rId73"/>
    <p:sldId id="803" r:id="rId74"/>
    <p:sldId id="804" r:id="rId75"/>
    <p:sldId id="805" r:id="rId76"/>
    <p:sldId id="806" r:id="rId77"/>
    <p:sldId id="807" r:id="rId78"/>
    <p:sldId id="808" r:id="rId79"/>
    <p:sldId id="809" r:id="rId80"/>
    <p:sldId id="810" r:id="rId81"/>
    <p:sldId id="811" r:id="rId82"/>
    <p:sldId id="812" r:id="rId83"/>
    <p:sldId id="814" r:id="rId84"/>
    <p:sldId id="854" r:id="rId85"/>
    <p:sldId id="855" r:id="rId86"/>
    <p:sldId id="813" r:id="rId87"/>
    <p:sldId id="692" r:id="rId88"/>
    <p:sldId id="815" r:id="rId89"/>
    <p:sldId id="693" r:id="rId90"/>
    <p:sldId id="816" r:id="rId91"/>
    <p:sldId id="817" r:id="rId92"/>
    <p:sldId id="818" r:id="rId93"/>
    <p:sldId id="821" r:id="rId94"/>
    <p:sldId id="823" r:id="rId95"/>
    <p:sldId id="822" r:id="rId96"/>
    <p:sldId id="824" r:id="rId97"/>
    <p:sldId id="819" r:id="rId98"/>
    <p:sldId id="826" r:id="rId99"/>
    <p:sldId id="828" r:id="rId100"/>
    <p:sldId id="829" r:id="rId101"/>
    <p:sldId id="827" r:id="rId102"/>
    <p:sldId id="833" r:id="rId103"/>
    <p:sldId id="834" r:id="rId104"/>
    <p:sldId id="825" r:id="rId105"/>
    <p:sldId id="830" r:id="rId106"/>
    <p:sldId id="835" r:id="rId107"/>
    <p:sldId id="705" r:id="rId108"/>
    <p:sldId id="841" r:id="rId109"/>
    <p:sldId id="842" r:id="rId110"/>
    <p:sldId id="843" r:id="rId111"/>
    <p:sldId id="844" r:id="rId112"/>
    <p:sldId id="845" r:id="rId113"/>
    <p:sldId id="846" r:id="rId114"/>
    <p:sldId id="706" r:id="rId115"/>
    <p:sldId id="849" r:id="rId116"/>
    <p:sldId id="848" r:id="rId117"/>
    <p:sldId id="847" r:id="rId118"/>
    <p:sldId id="850" r:id="rId119"/>
    <p:sldId id="851" r:id="rId120"/>
    <p:sldId id="836" r:id="rId121"/>
  </p:sldIdLst>
  <p:sldSz cx="9144000" cy="6858000" type="screen4x3"/>
  <p:notesSz cx="7315200" cy="9601200"/>
  <p:defaultTextStyle>
    <a:defPPr>
      <a:defRPr lang="fr-CA"/>
    </a:defPPr>
    <a:lvl1pPr algn="l" rtl="0" fontAlgn="base">
      <a:spcBef>
        <a:spcPct val="0"/>
      </a:spcBef>
      <a:spcAft>
        <a:spcPct val="0"/>
      </a:spcAft>
      <a:defRPr sz="2400" kern="1200">
        <a:solidFill>
          <a:schemeClr val="tx1"/>
        </a:solidFill>
        <a:latin typeface="Times New Roman" pitchFamily="18" charset="0"/>
        <a:ea typeface="+mn-ea"/>
        <a:cs typeface="+mn-cs"/>
      </a:defRPr>
    </a:lvl1pPr>
    <a:lvl2pPr marL="457200" algn="l" rtl="0" fontAlgn="base">
      <a:spcBef>
        <a:spcPct val="0"/>
      </a:spcBef>
      <a:spcAft>
        <a:spcPct val="0"/>
      </a:spcAft>
      <a:defRPr sz="2400" kern="1200">
        <a:solidFill>
          <a:schemeClr val="tx1"/>
        </a:solidFill>
        <a:latin typeface="Times New Roman" pitchFamily="18" charset="0"/>
        <a:ea typeface="+mn-ea"/>
        <a:cs typeface="+mn-cs"/>
      </a:defRPr>
    </a:lvl2pPr>
    <a:lvl3pPr marL="914400" algn="l" rtl="0" fontAlgn="base">
      <a:spcBef>
        <a:spcPct val="0"/>
      </a:spcBef>
      <a:spcAft>
        <a:spcPct val="0"/>
      </a:spcAft>
      <a:defRPr sz="2400" kern="1200">
        <a:solidFill>
          <a:schemeClr val="tx1"/>
        </a:solidFill>
        <a:latin typeface="Times New Roman" pitchFamily="18" charset="0"/>
        <a:ea typeface="+mn-ea"/>
        <a:cs typeface="+mn-cs"/>
      </a:defRPr>
    </a:lvl3pPr>
    <a:lvl4pPr marL="1371600" algn="l" rtl="0" fontAlgn="base">
      <a:spcBef>
        <a:spcPct val="0"/>
      </a:spcBef>
      <a:spcAft>
        <a:spcPct val="0"/>
      </a:spcAft>
      <a:defRPr sz="2400" kern="1200">
        <a:solidFill>
          <a:schemeClr val="tx1"/>
        </a:solidFill>
        <a:latin typeface="Times New Roman" pitchFamily="18" charset="0"/>
        <a:ea typeface="+mn-ea"/>
        <a:cs typeface="+mn-cs"/>
      </a:defRPr>
    </a:lvl4pPr>
    <a:lvl5pPr marL="1828800" algn="l" rtl="0" fontAlgn="base">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8F8F8"/>
    <a:srgbClr val="B88C00"/>
    <a:srgbClr val="FF4F4F"/>
    <a:srgbClr val="DBD600"/>
    <a:srgbClr val="FF9300"/>
    <a:srgbClr val="FF959D"/>
    <a:srgbClr val="777777"/>
    <a:srgbClr val="00A8E7"/>
    <a:srgbClr val="2F9D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404" autoAdjust="0"/>
  </p:normalViewPr>
  <p:slideViewPr>
    <p:cSldViewPr snapToGrid="0">
      <p:cViewPr>
        <p:scale>
          <a:sx n="100" d="100"/>
          <a:sy n="100" d="100"/>
        </p:scale>
        <p:origin x="1950" y="546"/>
      </p:cViewPr>
      <p:guideLst>
        <p:guide orient="horz" pos="2160"/>
        <p:guide pos="2880"/>
      </p:guideLst>
    </p:cSldViewPr>
  </p:slideViewPr>
  <p:outlineViewPr>
    <p:cViewPr>
      <p:scale>
        <a:sx n="33" d="100"/>
        <a:sy n="33" d="100"/>
      </p:scale>
      <p:origin x="0" y="0"/>
    </p:cViewPr>
  </p:outlineViewPr>
  <p:notesTextViewPr>
    <p:cViewPr>
      <p:scale>
        <a:sx n="135" d="100"/>
        <a:sy n="135" d="100"/>
      </p:scale>
      <p:origin x="0" y="0"/>
    </p:cViewPr>
  </p:notesTextViewPr>
  <p:sorterViewPr>
    <p:cViewPr>
      <p:scale>
        <a:sx n="66" d="100"/>
        <a:sy n="66" d="100"/>
      </p:scale>
      <p:origin x="0" y="0"/>
    </p:cViewPr>
  </p:sorterViewPr>
  <p:notesViewPr>
    <p:cSldViewPr snapToGrid="0">
      <p:cViewPr varScale="1">
        <p:scale>
          <a:sx n="83" d="100"/>
          <a:sy n="83" d="100"/>
        </p:scale>
        <p:origin x="3424" y="20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handoutMaster" Target="handoutMasters/handout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12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image" Target="../media/image10.wmf"/><Relationship Id="rId1" Type="http://schemas.openxmlformats.org/officeDocument/2006/relationships/image" Target="../media/image9.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54.w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57.wmf"/></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60.wmf"/><Relationship Id="rId2" Type="http://schemas.openxmlformats.org/officeDocument/2006/relationships/image" Target="../media/image59.wmf"/><Relationship Id="rId1" Type="http://schemas.openxmlformats.org/officeDocument/2006/relationships/image" Target="../media/image58.w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60.wmf"/><Relationship Id="rId2" Type="http://schemas.openxmlformats.org/officeDocument/2006/relationships/image" Target="../media/image59.wmf"/><Relationship Id="rId1" Type="http://schemas.openxmlformats.org/officeDocument/2006/relationships/image" Target="../media/image58.w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60.wmf"/><Relationship Id="rId2" Type="http://schemas.openxmlformats.org/officeDocument/2006/relationships/image" Target="../media/image59.wmf"/><Relationship Id="rId1" Type="http://schemas.openxmlformats.org/officeDocument/2006/relationships/image" Target="../media/image58.wmf"/></Relationships>
</file>

<file path=ppt/drawings/_rels/vmlDrawing15.vml.rels><?xml version="1.0" encoding="UTF-8" standalone="yes"?>
<Relationships xmlns="http://schemas.openxmlformats.org/package/2006/relationships"><Relationship Id="rId3" Type="http://schemas.openxmlformats.org/officeDocument/2006/relationships/image" Target="../media/image60.wmf"/><Relationship Id="rId2" Type="http://schemas.openxmlformats.org/officeDocument/2006/relationships/image" Target="../media/image59.wmf"/><Relationship Id="rId1" Type="http://schemas.openxmlformats.org/officeDocument/2006/relationships/image" Target="../media/image58.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image" Target="../media/image14.wmf"/><Relationship Id="rId1" Type="http://schemas.openxmlformats.org/officeDocument/2006/relationships/image" Target="../media/image13.wmf"/><Relationship Id="rId4" Type="http://schemas.openxmlformats.org/officeDocument/2006/relationships/image" Target="../media/image1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5.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9.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43.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43.w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53.wmf"/><Relationship Id="rId1" Type="http://schemas.openxmlformats.org/officeDocument/2006/relationships/image" Target="../media/image52.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52.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5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vl1pPr>
          </a:lstStyle>
          <a:p>
            <a:pPr>
              <a:defRPr/>
            </a:pPr>
            <a:endParaRPr lang="fr-CA"/>
          </a:p>
        </p:txBody>
      </p:sp>
      <p:sp>
        <p:nvSpPr>
          <p:cNvPr id="12291" name="Rectangle 3"/>
          <p:cNvSpPr>
            <a:spLocks noGrp="1" noChangeArrowheads="1"/>
          </p:cNvSpPr>
          <p:nvPr>
            <p:ph type="dt" sz="quarter" idx="1"/>
          </p:nvPr>
        </p:nvSpPr>
        <p:spPr bwMode="auto">
          <a:xfrm>
            <a:off x="4144963" y="0"/>
            <a:ext cx="3170237"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300"/>
            </a:lvl1pPr>
          </a:lstStyle>
          <a:p>
            <a:pPr>
              <a:defRPr/>
            </a:pPr>
            <a:endParaRPr lang="fr-CA"/>
          </a:p>
        </p:txBody>
      </p:sp>
      <p:sp>
        <p:nvSpPr>
          <p:cNvPr id="12292" name="Rectangle 4"/>
          <p:cNvSpPr>
            <a:spLocks noGrp="1" noChangeArrowheads="1"/>
          </p:cNvSpPr>
          <p:nvPr>
            <p:ph type="ftr" sz="quarter" idx="2"/>
          </p:nvPr>
        </p:nvSpPr>
        <p:spPr bwMode="auto">
          <a:xfrm>
            <a:off x="0" y="9121775"/>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vl1pPr>
          </a:lstStyle>
          <a:p>
            <a:pPr>
              <a:defRPr/>
            </a:pPr>
            <a:endParaRPr lang="fr-CA"/>
          </a:p>
        </p:txBody>
      </p:sp>
      <p:sp>
        <p:nvSpPr>
          <p:cNvPr id="12293" name="Rectangle 5"/>
          <p:cNvSpPr>
            <a:spLocks noGrp="1" noChangeArrowheads="1"/>
          </p:cNvSpPr>
          <p:nvPr>
            <p:ph type="sldNum" sz="quarter" idx="3"/>
          </p:nvPr>
        </p:nvSpPr>
        <p:spPr bwMode="auto">
          <a:xfrm>
            <a:off x="4144963" y="9121775"/>
            <a:ext cx="317023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defRPr sz="1300"/>
            </a:lvl1pPr>
          </a:lstStyle>
          <a:p>
            <a:pPr>
              <a:defRPr/>
            </a:pPr>
            <a:fld id="{84BEA3BF-F810-477C-BFCA-3957C4F0C1AB}" type="slidenum">
              <a:rPr lang="fr-CA"/>
              <a:pPr>
                <a:defRPr/>
              </a:pPr>
              <a:t>‹#›</a:t>
            </a:fld>
            <a:endParaRPr lang="fr-CA"/>
          </a:p>
        </p:txBody>
      </p:sp>
    </p:spTree>
    <p:extLst>
      <p:ext uri="{BB962C8B-B14F-4D97-AF65-F5344CB8AC3E}">
        <p14:creationId xmlns:p14="http://schemas.microsoft.com/office/powerpoint/2010/main" val="68466820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wmf>
</file>

<file path=ppt/media/image11.wmf>
</file>

<file path=ppt/media/image13.wmf>
</file>

<file path=ppt/media/image14.wmf>
</file>

<file path=ppt/media/image15.wmf>
</file>

<file path=ppt/media/image16.wmf>
</file>

<file path=ppt/media/image2.png>
</file>

<file path=ppt/media/image22.gif>
</file>

<file path=ppt/media/image23.png>
</file>

<file path=ppt/media/image24.png>
</file>

<file path=ppt/media/image25.wmf>
</file>

<file path=ppt/media/image26.png>
</file>

<file path=ppt/media/image27.png>
</file>

<file path=ppt/media/image28.png>
</file>

<file path=ppt/media/image29.wmf>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g>
</file>

<file path=ppt/media/image42.jpeg>
</file>

<file path=ppt/media/image43.wmf>
</file>

<file path=ppt/media/image44.jpeg>
</file>

<file path=ppt/media/image45.png>
</file>

<file path=ppt/media/image46.png>
</file>

<file path=ppt/media/image49.png>
</file>

<file path=ppt/media/image5.png>
</file>

<file path=ppt/media/image50.png>
</file>

<file path=ppt/media/image52.wmf>
</file>

<file path=ppt/media/image53.wmf>
</file>

<file path=ppt/media/image54.wmf>
</file>

<file path=ppt/media/image55.jpeg>
</file>

<file path=ppt/media/image56.jpeg>
</file>

<file path=ppt/media/image57.wmf>
</file>

<file path=ppt/media/image58.wmf>
</file>

<file path=ppt/media/image59.wmf>
</file>

<file path=ppt/media/image6.png>
</file>

<file path=ppt/media/image60.wmf>
</file>

<file path=ppt/media/image61.png>
</file>

<file path=ppt/media/image7.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fr-CA"/>
          </a:p>
        </p:txBody>
      </p:sp>
      <p:sp>
        <p:nvSpPr>
          <p:cNvPr id="3" name="Date Placeholder 2"/>
          <p:cNvSpPr>
            <a:spLocks noGrp="1"/>
          </p:cNvSpPr>
          <p:nvPr>
            <p:ph type="dt" idx="1"/>
          </p:nvPr>
        </p:nvSpPr>
        <p:spPr>
          <a:xfrm>
            <a:off x="4143375" y="0"/>
            <a:ext cx="3170238" cy="479425"/>
          </a:xfrm>
          <a:prstGeom prst="rect">
            <a:avLst/>
          </a:prstGeom>
        </p:spPr>
        <p:txBody>
          <a:bodyPr vert="horz" lIns="91440" tIns="45720" rIns="91440" bIns="45720" rtlCol="0"/>
          <a:lstStyle>
            <a:lvl1pPr algn="r">
              <a:defRPr sz="1200"/>
            </a:lvl1pPr>
          </a:lstStyle>
          <a:p>
            <a:fld id="{7EE498A3-6289-4FF5-AF34-C83DA636DDF3}" type="datetimeFigureOut">
              <a:rPr lang="fr-CA" smtClean="0"/>
              <a:pPr/>
              <a:t>2021-02-16</a:t>
            </a:fld>
            <a:endParaRPr lang="fr-CA"/>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fr-CA"/>
          </a:p>
        </p:txBody>
      </p:sp>
      <p:sp>
        <p:nvSpPr>
          <p:cNvPr id="5" name="Notes Placeholder 4"/>
          <p:cNvSpPr>
            <a:spLocks noGrp="1"/>
          </p:cNvSpPr>
          <p:nvPr>
            <p:ph type="body" sz="quarter" idx="3"/>
          </p:nvPr>
        </p:nvSpPr>
        <p:spPr>
          <a:xfrm>
            <a:off x="731838" y="4560888"/>
            <a:ext cx="5851525" cy="43195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6" name="Footer Placeholder 5"/>
          <p:cNvSpPr>
            <a:spLocks noGrp="1"/>
          </p:cNvSpPr>
          <p:nvPr>
            <p:ph type="ftr" sz="quarter" idx="4"/>
          </p:nvPr>
        </p:nvSpPr>
        <p:spPr>
          <a:xfrm>
            <a:off x="0" y="9120188"/>
            <a:ext cx="3170238" cy="479425"/>
          </a:xfrm>
          <a:prstGeom prst="rect">
            <a:avLst/>
          </a:prstGeom>
        </p:spPr>
        <p:txBody>
          <a:bodyPr vert="horz" lIns="91440" tIns="45720" rIns="91440" bIns="45720" rtlCol="0" anchor="b"/>
          <a:lstStyle>
            <a:lvl1pPr algn="l">
              <a:defRPr sz="1200"/>
            </a:lvl1pPr>
          </a:lstStyle>
          <a:p>
            <a:endParaRPr lang="fr-CA"/>
          </a:p>
        </p:txBody>
      </p:sp>
      <p:sp>
        <p:nvSpPr>
          <p:cNvPr id="7" name="Slide Number Placeholder 6"/>
          <p:cNvSpPr>
            <a:spLocks noGrp="1"/>
          </p:cNvSpPr>
          <p:nvPr>
            <p:ph type="sldNum" sz="quarter" idx="5"/>
          </p:nvPr>
        </p:nvSpPr>
        <p:spPr>
          <a:xfrm>
            <a:off x="4143375" y="9120188"/>
            <a:ext cx="3170238" cy="479425"/>
          </a:xfrm>
          <a:prstGeom prst="rect">
            <a:avLst/>
          </a:prstGeom>
        </p:spPr>
        <p:txBody>
          <a:bodyPr vert="horz" lIns="91440" tIns="45720" rIns="91440" bIns="45720" rtlCol="0" anchor="b"/>
          <a:lstStyle>
            <a:lvl1pPr algn="r">
              <a:defRPr sz="1200"/>
            </a:lvl1pPr>
          </a:lstStyle>
          <a:p>
            <a:fld id="{558D412E-84D3-4270-BB95-6A87A5CCEE37}" type="slidenum">
              <a:rPr lang="fr-CA" smtClean="0"/>
              <a:pPr/>
              <a:t>‹#›</a:t>
            </a:fld>
            <a:endParaRPr lang="fr-CA"/>
          </a:p>
        </p:txBody>
      </p:sp>
    </p:spTree>
    <p:extLst>
      <p:ext uri="{BB962C8B-B14F-4D97-AF65-F5344CB8AC3E}">
        <p14:creationId xmlns:p14="http://schemas.microsoft.com/office/powerpoint/2010/main" val="2575467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a:t>Hyperintensities refer to areas of high intensity on types of magnetic resonance imaging (MRI) scans of the human brain or that of other mammals that reflect lesions produced largely by demyelination and axonal loss.</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r>
              <a:rPr lang="en-CA" dirty="0"/>
              <a:t>White matter hyperintensities can be caused by a variety of factors including ischemia, micro-hemorrhages, gliosis, damage to small blood vessel walls, breaches of the barrier between the cerebrospinal fluid and the brain, or loss and deformation of the myelin sheath.[8]</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r>
              <a:rPr lang="en-CA" dirty="0"/>
              <a:t>My-</a:t>
            </a:r>
            <a:r>
              <a:rPr lang="en-CA" dirty="0" err="1"/>
              <a:t>elin</a:t>
            </a:r>
            <a:endParaRPr lang="en-CA" dirty="0"/>
          </a:p>
          <a:p>
            <a:pPr marL="171450" indent="-171450">
              <a:buFont typeface="Arial" panose="020B0604020202020204" pitchFamily="34" charset="0"/>
              <a:buChar char="•"/>
            </a:pPr>
            <a:endParaRPr lang="en-CA" dirty="0"/>
          </a:p>
        </p:txBody>
      </p:sp>
      <p:sp>
        <p:nvSpPr>
          <p:cNvPr id="4" name="Slide Number Placeholder 3"/>
          <p:cNvSpPr>
            <a:spLocks noGrp="1"/>
          </p:cNvSpPr>
          <p:nvPr>
            <p:ph type="sldNum" sz="quarter" idx="5"/>
          </p:nvPr>
        </p:nvSpPr>
        <p:spPr/>
        <p:txBody>
          <a:bodyPr/>
          <a:lstStyle/>
          <a:p>
            <a:fld id="{558D412E-84D3-4270-BB95-6A87A5CCEE37}" type="slidenum">
              <a:rPr lang="fr-CA" smtClean="0"/>
              <a:pPr/>
              <a:t>43</a:t>
            </a:fld>
            <a:endParaRPr lang="fr-CA"/>
          </a:p>
        </p:txBody>
      </p:sp>
    </p:spTree>
    <p:extLst>
      <p:ext uri="{BB962C8B-B14F-4D97-AF65-F5344CB8AC3E}">
        <p14:creationId xmlns:p14="http://schemas.microsoft.com/office/powerpoint/2010/main" val="4086405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Anchor boxes are pre-defined reference boxes, which can be modified (center and scale offsets) to fit the object</a:t>
            </a:r>
          </a:p>
        </p:txBody>
      </p:sp>
      <p:sp>
        <p:nvSpPr>
          <p:cNvPr id="4" name="Slide Number Placeholder 3"/>
          <p:cNvSpPr>
            <a:spLocks noGrp="1"/>
          </p:cNvSpPr>
          <p:nvPr>
            <p:ph type="sldNum" sz="quarter" idx="5"/>
          </p:nvPr>
        </p:nvSpPr>
        <p:spPr/>
        <p:txBody>
          <a:bodyPr/>
          <a:lstStyle/>
          <a:p>
            <a:fld id="{558D412E-84D3-4270-BB95-6A87A5CCEE37}" type="slidenum">
              <a:rPr lang="fr-CA" smtClean="0"/>
              <a:pPr/>
              <a:t>90</a:t>
            </a:fld>
            <a:endParaRPr lang="fr-CA"/>
          </a:p>
        </p:txBody>
      </p:sp>
    </p:spTree>
    <p:extLst>
      <p:ext uri="{BB962C8B-B14F-4D97-AF65-F5344CB8AC3E}">
        <p14:creationId xmlns:p14="http://schemas.microsoft.com/office/powerpoint/2010/main" val="867920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Anchor boxes are pre-defined reference boxes, which can be modified (center and scale offsets) to fit the object</a:t>
            </a:r>
          </a:p>
        </p:txBody>
      </p:sp>
      <p:sp>
        <p:nvSpPr>
          <p:cNvPr id="4" name="Slide Number Placeholder 3"/>
          <p:cNvSpPr>
            <a:spLocks noGrp="1"/>
          </p:cNvSpPr>
          <p:nvPr>
            <p:ph type="sldNum" sz="quarter" idx="5"/>
          </p:nvPr>
        </p:nvSpPr>
        <p:spPr/>
        <p:txBody>
          <a:bodyPr/>
          <a:lstStyle/>
          <a:p>
            <a:fld id="{558D412E-84D3-4270-BB95-6A87A5CCEE37}" type="slidenum">
              <a:rPr lang="fr-CA" smtClean="0"/>
              <a:pPr/>
              <a:t>91</a:t>
            </a:fld>
            <a:endParaRPr lang="fr-CA"/>
          </a:p>
        </p:txBody>
      </p:sp>
    </p:spTree>
    <p:extLst>
      <p:ext uri="{BB962C8B-B14F-4D97-AF65-F5344CB8AC3E}">
        <p14:creationId xmlns:p14="http://schemas.microsoft.com/office/powerpoint/2010/main" val="29981742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would happen if we ran a semantic segmentation algorithm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107</a:t>
            </a:fld>
            <a:endParaRPr lang="fr-CA"/>
          </a:p>
        </p:txBody>
      </p:sp>
    </p:spTree>
    <p:extLst>
      <p:ext uri="{BB962C8B-B14F-4D97-AF65-F5344CB8AC3E}">
        <p14:creationId xmlns:p14="http://schemas.microsoft.com/office/powerpoint/2010/main" val="35394159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would happen if we ran a semantic segmentation algorithm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108</a:t>
            </a:fld>
            <a:endParaRPr lang="fr-CA"/>
          </a:p>
        </p:txBody>
      </p:sp>
    </p:spTree>
    <p:extLst>
      <p:ext uri="{BB962C8B-B14F-4D97-AF65-F5344CB8AC3E}">
        <p14:creationId xmlns:p14="http://schemas.microsoft.com/office/powerpoint/2010/main" val="17835918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would happen if we ran a semantic segmentation algorithm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109</a:t>
            </a:fld>
            <a:endParaRPr lang="fr-CA"/>
          </a:p>
        </p:txBody>
      </p:sp>
    </p:spTree>
    <p:extLst>
      <p:ext uri="{BB962C8B-B14F-4D97-AF65-F5344CB8AC3E}">
        <p14:creationId xmlns:p14="http://schemas.microsoft.com/office/powerpoint/2010/main" val="24370581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would happen if we ran a semantic segmentation algorithm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110</a:t>
            </a:fld>
            <a:endParaRPr lang="fr-CA"/>
          </a:p>
        </p:txBody>
      </p:sp>
    </p:spTree>
    <p:extLst>
      <p:ext uri="{BB962C8B-B14F-4D97-AF65-F5344CB8AC3E}">
        <p14:creationId xmlns:p14="http://schemas.microsoft.com/office/powerpoint/2010/main" val="2171021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would happen if we ran a semantic segmentation algorithm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111</a:t>
            </a:fld>
            <a:endParaRPr lang="fr-CA"/>
          </a:p>
        </p:txBody>
      </p:sp>
    </p:spTree>
    <p:extLst>
      <p:ext uri="{BB962C8B-B14F-4D97-AF65-F5344CB8AC3E}">
        <p14:creationId xmlns:p14="http://schemas.microsoft.com/office/powerpoint/2010/main" val="42833030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would happen if we ran a semantic segmentation algorithm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112</a:t>
            </a:fld>
            <a:endParaRPr lang="fr-CA"/>
          </a:p>
        </p:txBody>
      </p:sp>
    </p:spTree>
    <p:extLst>
      <p:ext uri="{BB962C8B-B14F-4D97-AF65-F5344CB8AC3E}">
        <p14:creationId xmlns:p14="http://schemas.microsoft.com/office/powerpoint/2010/main" val="8173939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would happen if we ran a semantic segmentation algorithm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113</a:t>
            </a:fld>
            <a:endParaRPr lang="fr-CA"/>
          </a:p>
        </p:txBody>
      </p:sp>
    </p:spTree>
    <p:extLst>
      <p:ext uri="{BB962C8B-B14F-4D97-AF65-F5344CB8AC3E}">
        <p14:creationId xmlns:p14="http://schemas.microsoft.com/office/powerpoint/2010/main" val="21861466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Segmentation loss is K-class cross entropy</a:t>
            </a:r>
          </a:p>
          <a:p>
            <a:pPr marL="171450" indent="-171450">
              <a:buFont typeface="Arial" panose="020B0604020202020204" pitchFamily="34" charset="0"/>
              <a:buChar char="•"/>
            </a:pPr>
            <a:r>
              <a:rPr lang="en-US" dirty="0"/>
              <a:t>Generate a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114</a:t>
            </a:fld>
            <a:endParaRPr lang="fr-CA"/>
          </a:p>
        </p:txBody>
      </p:sp>
    </p:spTree>
    <p:extLst>
      <p:ext uri="{BB962C8B-B14F-4D97-AF65-F5344CB8AC3E}">
        <p14:creationId xmlns:p14="http://schemas.microsoft.com/office/powerpoint/2010/main" val="14891739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Region CNN. </a:t>
            </a:r>
          </a:p>
          <a:p>
            <a:endParaRPr lang="en-US" dirty="0"/>
          </a:p>
          <a:p>
            <a:pPr marL="171450" indent="-171450">
              <a:buFont typeface="Arial" panose="020B0604020202020204" pitchFamily="34" charset="0"/>
              <a:buChar char="•"/>
            </a:pPr>
            <a:r>
              <a:rPr lang="en-US" dirty="0"/>
              <a:t>Developed by  Ross </a:t>
            </a:r>
            <a:r>
              <a:rPr lang="en-US" dirty="0" err="1"/>
              <a:t>Girshick</a:t>
            </a:r>
            <a:r>
              <a:rPr lang="en-US" dirty="0"/>
              <a:t> at  UC Berkeley</a:t>
            </a:r>
          </a:p>
          <a:p>
            <a:endParaRPr lang="en-US" dirty="0"/>
          </a:p>
          <a:p>
            <a:pPr marL="171450" indent="-171450">
              <a:buFont typeface="Arial" panose="020B0604020202020204" pitchFamily="34" charset="0"/>
              <a:buChar char="•"/>
            </a:pPr>
            <a:r>
              <a:rPr lang="en-CA" dirty="0"/>
              <a:t>Selective Search:</a:t>
            </a:r>
          </a:p>
          <a:p>
            <a:r>
              <a:rPr lang="en-CA" dirty="0"/>
              <a:t>    1. Generate initial sub-segmentation, we generate many candidate regions</a:t>
            </a:r>
          </a:p>
          <a:p>
            <a:r>
              <a:rPr lang="en-CA" dirty="0"/>
              <a:t>    2. Use greedy algorithm to recursively combine similar regions into larger ones </a:t>
            </a:r>
          </a:p>
          <a:p>
            <a:r>
              <a:rPr lang="en-CA" dirty="0"/>
              <a:t>    3. Use the generated regions to produce the final candidate region proposals</a:t>
            </a:r>
          </a:p>
          <a:p>
            <a:endParaRPr lang="en-CA" dirty="0"/>
          </a:p>
          <a:p>
            <a:pPr marL="171450" indent="-171450">
              <a:buFont typeface="Arial" panose="020B0604020202020204" pitchFamily="34" charset="0"/>
              <a:buChar char="•"/>
            </a:pPr>
            <a:r>
              <a:rPr lang="en-CA" dirty="0" err="1"/>
              <a:t>Bbox</a:t>
            </a:r>
            <a:r>
              <a:rPr lang="en-CA" dirty="0"/>
              <a:t> regression predicts center and scale offsets (log space for scale)</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endParaRPr lang="en-CA" dirty="0"/>
          </a:p>
          <a:p>
            <a:endParaRPr lang="en-CA"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58D412E-84D3-4270-BB95-6A87A5CCEE37}" type="slidenum">
              <a:rPr lang="fr-CA" smtClean="0"/>
              <a:pPr/>
              <a:t>72</a:t>
            </a:fld>
            <a:endParaRPr lang="fr-CA"/>
          </a:p>
        </p:txBody>
      </p:sp>
    </p:spTree>
    <p:extLst>
      <p:ext uri="{BB962C8B-B14F-4D97-AF65-F5344CB8AC3E}">
        <p14:creationId xmlns:p14="http://schemas.microsoft.com/office/powerpoint/2010/main" val="21133746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Segmentation loss is K-class cross entropy</a:t>
            </a:r>
          </a:p>
          <a:p>
            <a:pPr marL="171450" indent="-171450">
              <a:buFont typeface="Arial" panose="020B0604020202020204" pitchFamily="34" charset="0"/>
              <a:buChar char="•"/>
            </a:pPr>
            <a:r>
              <a:rPr lang="en-US" dirty="0"/>
              <a:t>Generate a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115</a:t>
            </a:fld>
            <a:endParaRPr lang="fr-CA"/>
          </a:p>
        </p:txBody>
      </p:sp>
    </p:spTree>
    <p:extLst>
      <p:ext uri="{BB962C8B-B14F-4D97-AF65-F5344CB8AC3E}">
        <p14:creationId xmlns:p14="http://schemas.microsoft.com/office/powerpoint/2010/main" val="11779383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Segmentation loss is K-class cross entropy</a:t>
            </a:r>
          </a:p>
          <a:p>
            <a:pPr marL="171450" indent="-171450">
              <a:buFont typeface="Arial" panose="020B0604020202020204" pitchFamily="34" charset="0"/>
              <a:buChar char="•"/>
            </a:pPr>
            <a:r>
              <a:rPr lang="en-US" dirty="0"/>
              <a:t>Generate a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116</a:t>
            </a:fld>
            <a:endParaRPr lang="fr-CA"/>
          </a:p>
        </p:txBody>
      </p:sp>
    </p:spTree>
    <p:extLst>
      <p:ext uri="{BB962C8B-B14F-4D97-AF65-F5344CB8AC3E}">
        <p14:creationId xmlns:p14="http://schemas.microsoft.com/office/powerpoint/2010/main" val="40077873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Segmentation loss is K-class cross entropy</a:t>
            </a:r>
          </a:p>
          <a:p>
            <a:pPr marL="171450" indent="-171450">
              <a:buFont typeface="Arial" panose="020B0604020202020204" pitchFamily="34" charset="0"/>
              <a:buChar char="•"/>
            </a:pPr>
            <a:r>
              <a:rPr lang="en-US" dirty="0"/>
              <a:t>Generate a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117</a:t>
            </a:fld>
            <a:endParaRPr lang="fr-CA"/>
          </a:p>
        </p:txBody>
      </p:sp>
    </p:spTree>
    <p:extLst>
      <p:ext uri="{BB962C8B-B14F-4D97-AF65-F5344CB8AC3E}">
        <p14:creationId xmlns:p14="http://schemas.microsoft.com/office/powerpoint/2010/main" val="1626290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Segmentation loss is K-class cross entropy</a:t>
            </a:r>
          </a:p>
          <a:p>
            <a:pPr marL="171450" indent="-171450">
              <a:buFont typeface="Arial" panose="020B0604020202020204" pitchFamily="34" charset="0"/>
              <a:buChar char="•"/>
            </a:pPr>
            <a:r>
              <a:rPr lang="en-US" dirty="0"/>
              <a:t>Generate a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118</a:t>
            </a:fld>
            <a:endParaRPr lang="fr-CA"/>
          </a:p>
        </p:txBody>
      </p:sp>
    </p:spTree>
    <p:extLst>
      <p:ext uri="{BB962C8B-B14F-4D97-AF65-F5344CB8AC3E}">
        <p14:creationId xmlns:p14="http://schemas.microsoft.com/office/powerpoint/2010/main" val="6296710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Segmentation loss is K-class cross entropy</a:t>
            </a:r>
          </a:p>
          <a:p>
            <a:pPr marL="171450" indent="-171450">
              <a:buFont typeface="Arial" panose="020B0604020202020204" pitchFamily="34" charset="0"/>
              <a:buChar char="•"/>
            </a:pPr>
            <a:r>
              <a:rPr lang="en-US" dirty="0"/>
              <a:t>Generate a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119</a:t>
            </a:fld>
            <a:endParaRPr lang="fr-CA"/>
          </a:p>
        </p:txBody>
      </p:sp>
    </p:spTree>
    <p:extLst>
      <p:ext uri="{BB962C8B-B14F-4D97-AF65-F5344CB8AC3E}">
        <p14:creationId xmlns:p14="http://schemas.microsoft.com/office/powerpoint/2010/main" val="25921896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Segmentation loss is K-class cross entropy</a:t>
            </a:r>
          </a:p>
          <a:p>
            <a:pPr marL="171450" indent="-171450">
              <a:buFont typeface="Arial" panose="020B0604020202020204" pitchFamily="34" charset="0"/>
              <a:buChar char="•"/>
            </a:pPr>
            <a:r>
              <a:rPr lang="en-US" dirty="0"/>
              <a:t>Generate a </a:t>
            </a:r>
          </a:p>
        </p:txBody>
      </p:sp>
      <p:sp>
        <p:nvSpPr>
          <p:cNvPr id="4" name="Slide Number Placeholder 3"/>
          <p:cNvSpPr>
            <a:spLocks noGrp="1"/>
          </p:cNvSpPr>
          <p:nvPr>
            <p:ph type="sldNum" sz="quarter" idx="5"/>
          </p:nvPr>
        </p:nvSpPr>
        <p:spPr/>
        <p:txBody>
          <a:bodyPr/>
          <a:lstStyle/>
          <a:p>
            <a:fld id="{558D412E-84D3-4270-BB95-6A87A5CCEE37}" type="slidenum">
              <a:rPr lang="fr-CA" smtClean="0"/>
              <a:pPr/>
              <a:t>120</a:t>
            </a:fld>
            <a:endParaRPr lang="fr-CA"/>
          </a:p>
        </p:txBody>
      </p:sp>
    </p:spTree>
    <p:extLst>
      <p:ext uri="{BB962C8B-B14F-4D97-AF65-F5344CB8AC3E}">
        <p14:creationId xmlns:p14="http://schemas.microsoft.com/office/powerpoint/2010/main" val="3332139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Region CNN. </a:t>
            </a:r>
          </a:p>
          <a:p>
            <a:endParaRPr lang="en-US" dirty="0"/>
          </a:p>
          <a:p>
            <a:pPr marL="171450" indent="-171450">
              <a:buFont typeface="Arial" panose="020B0604020202020204" pitchFamily="34" charset="0"/>
              <a:buChar char="•"/>
            </a:pPr>
            <a:r>
              <a:rPr lang="en-US" dirty="0"/>
              <a:t>Developed by  Ross </a:t>
            </a:r>
            <a:r>
              <a:rPr lang="en-US" dirty="0" err="1"/>
              <a:t>Girshick</a:t>
            </a:r>
            <a:r>
              <a:rPr lang="en-US" dirty="0"/>
              <a:t> at  UC Berkeley</a:t>
            </a:r>
          </a:p>
          <a:p>
            <a:endParaRPr lang="en-US" dirty="0"/>
          </a:p>
          <a:p>
            <a:pPr marL="171450" indent="-171450">
              <a:buFont typeface="Arial" panose="020B0604020202020204" pitchFamily="34" charset="0"/>
              <a:buChar char="•"/>
            </a:pPr>
            <a:r>
              <a:rPr lang="en-CA" dirty="0"/>
              <a:t>Selective Search:</a:t>
            </a:r>
          </a:p>
          <a:p>
            <a:r>
              <a:rPr lang="en-CA" dirty="0"/>
              <a:t>    1. Generate initial sub-segmentation, we generate many candidate regions</a:t>
            </a:r>
          </a:p>
          <a:p>
            <a:r>
              <a:rPr lang="en-CA" dirty="0"/>
              <a:t>    2. Use greedy algorithm to recursively combine similar regions into larger ones </a:t>
            </a:r>
          </a:p>
          <a:p>
            <a:r>
              <a:rPr lang="en-CA" dirty="0"/>
              <a:t>    3. Use the generated regions to produce the final candidate region proposals</a:t>
            </a:r>
          </a:p>
          <a:p>
            <a:endParaRPr lang="en-CA" dirty="0"/>
          </a:p>
          <a:p>
            <a:pPr marL="171450" indent="-171450">
              <a:buFont typeface="Arial" panose="020B0604020202020204" pitchFamily="34" charset="0"/>
              <a:buChar char="•"/>
            </a:pPr>
            <a:r>
              <a:rPr lang="en-CA" dirty="0" err="1"/>
              <a:t>Bbox</a:t>
            </a:r>
            <a:r>
              <a:rPr lang="en-CA" dirty="0"/>
              <a:t> regression predicts center and scale offsets (log space for scale)</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endParaRPr lang="en-CA" dirty="0"/>
          </a:p>
          <a:p>
            <a:endParaRPr lang="en-CA"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58D412E-84D3-4270-BB95-6A87A5CCEE37}" type="slidenum">
              <a:rPr lang="fr-CA" smtClean="0"/>
              <a:pPr/>
              <a:t>73</a:t>
            </a:fld>
            <a:endParaRPr lang="fr-CA"/>
          </a:p>
        </p:txBody>
      </p:sp>
    </p:spTree>
    <p:extLst>
      <p:ext uri="{BB962C8B-B14F-4D97-AF65-F5344CB8AC3E}">
        <p14:creationId xmlns:p14="http://schemas.microsoft.com/office/powerpoint/2010/main" val="1142258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Region CNN. </a:t>
            </a:r>
          </a:p>
          <a:p>
            <a:endParaRPr lang="en-US" dirty="0"/>
          </a:p>
          <a:p>
            <a:pPr marL="171450" indent="-171450">
              <a:buFont typeface="Arial" panose="020B0604020202020204" pitchFamily="34" charset="0"/>
              <a:buChar char="•"/>
            </a:pPr>
            <a:r>
              <a:rPr lang="en-US" dirty="0"/>
              <a:t>Developed by  Ross </a:t>
            </a:r>
            <a:r>
              <a:rPr lang="en-US" dirty="0" err="1"/>
              <a:t>Girshick</a:t>
            </a:r>
            <a:r>
              <a:rPr lang="en-US" dirty="0"/>
              <a:t> at  UC Berkeley</a:t>
            </a:r>
          </a:p>
          <a:p>
            <a:endParaRPr lang="en-US" dirty="0"/>
          </a:p>
          <a:p>
            <a:pPr marL="171450" indent="-171450">
              <a:buFont typeface="Arial" panose="020B0604020202020204" pitchFamily="34" charset="0"/>
              <a:buChar char="•"/>
            </a:pPr>
            <a:r>
              <a:rPr lang="en-CA" dirty="0"/>
              <a:t>Selective Search:</a:t>
            </a:r>
          </a:p>
          <a:p>
            <a:r>
              <a:rPr lang="en-CA" dirty="0"/>
              <a:t>    1. Generate initial sub-segmentation, we generate many candidate regions</a:t>
            </a:r>
          </a:p>
          <a:p>
            <a:r>
              <a:rPr lang="en-CA" dirty="0"/>
              <a:t>    2. Use greedy algorithm to recursively combine similar regions into larger ones </a:t>
            </a:r>
          </a:p>
          <a:p>
            <a:r>
              <a:rPr lang="en-CA" dirty="0"/>
              <a:t>    3. Use the generated regions to produce the final candidate region proposals</a:t>
            </a:r>
          </a:p>
          <a:p>
            <a:endParaRPr lang="en-CA" dirty="0"/>
          </a:p>
          <a:p>
            <a:pPr marL="171450" indent="-171450">
              <a:buFont typeface="Arial" panose="020B0604020202020204" pitchFamily="34" charset="0"/>
              <a:buChar char="•"/>
            </a:pPr>
            <a:r>
              <a:rPr lang="en-CA" dirty="0" err="1"/>
              <a:t>Bbox</a:t>
            </a:r>
            <a:r>
              <a:rPr lang="en-CA" dirty="0"/>
              <a:t> regression predicts center and scale offsets (log space for scale)</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endParaRPr lang="en-CA" dirty="0"/>
          </a:p>
          <a:p>
            <a:endParaRPr lang="en-CA"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58D412E-84D3-4270-BB95-6A87A5CCEE37}" type="slidenum">
              <a:rPr lang="fr-CA" smtClean="0"/>
              <a:pPr/>
              <a:t>74</a:t>
            </a:fld>
            <a:endParaRPr lang="fr-CA"/>
          </a:p>
        </p:txBody>
      </p:sp>
    </p:spTree>
    <p:extLst>
      <p:ext uri="{BB962C8B-B14F-4D97-AF65-F5344CB8AC3E}">
        <p14:creationId xmlns:p14="http://schemas.microsoft.com/office/powerpoint/2010/main" val="2593460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Region CNN. </a:t>
            </a:r>
          </a:p>
          <a:p>
            <a:endParaRPr lang="en-US" dirty="0"/>
          </a:p>
          <a:p>
            <a:pPr marL="171450" indent="-171450">
              <a:buFont typeface="Arial" panose="020B0604020202020204" pitchFamily="34" charset="0"/>
              <a:buChar char="•"/>
            </a:pPr>
            <a:r>
              <a:rPr lang="en-US" dirty="0"/>
              <a:t>Developed by  Ross </a:t>
            </a:r>
            <a:r>
              <a:rPr lang="en-US" dirty="0" err="1"/>
              <a:t>Girshick</a:t>
            </a:r>
            <a:r>
              <a:rPr lang="en-US" dirty="0"/>
              <a:t> at  UC Berkeley</a:t>
            </a:r>
          </a:p>
          <a:p>
            <a:endParaRPr lang="en-US" dirty="0"/>
          </a:p>
          <a:p>
            <a:pPr marL="171450" indent="-171450">
              <a:buFont typeface="Arial" panose="020B0604020202020204" pitchFamily="34" charset="0"/>
              <a:buChar char="•"/>
            </a:pPr>
            <a:r>
              <a:rPr lang="en-CA" dirty="0"/>
              <a:t>Selective Search:</a:t>
            </a:r>
          </a:p>
          <a:p>
            <a:r>
              <a:rPr lang="en-CA" dirty="0"/>
              <a:t>    1. Generate initial sub-segmentation, we generate many candidate regions</a:t>
            </a:r>
          </a:p>
          <a:p>
            <a:r>
              <a:rPr lang="en-CA" dirty="0"/>
              <a:t>    2. Use greedy algorithm to recursively combine similar regions into larger ones </a:t>
            </a:r>
          </a:p>
          <a:p>
            <a:r>
              <a:rPr lang="en-CA" dirty="0"/>
              <a:t>    3. Use the generated regions to produce the final candidate region proposals</a:t>
            </a:r>
          </a:p>
          <a:p>
            <a:endParaRPr lang="en-CA" dirty="0"/>
          </a:p>
          <a:p>
            <a:pPr marL="171450" indent="-171450">
              <a:buFont typeface="Arial" panose="020B0604020202020204" pitchFamily="34" charset="0"/>
              <a:buChar char="•"/>
            </a:pPr>
            <a:r>
              <a:rPr lang="en-CA" dirty="0" err="1"/>
              <a:t>Bbox</a:t>
            </a:r>
            <a:r>
              <a:rPr lang="en-CA" dirty="0"/>
              <a:t> regression predicts center and scale offsets (log space for scale)</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endParaRPr lang="en-CA" dirty="0"/>
          </a:p>
          <a:p>
            <a:endParaRPr lang="en-CA"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58D412E-84D3-4270-BB95-6A87A5CCEE37}" type="slidenum">
              <a:rPr lang="fr-CA" smtClean="0"/>
              <a:pPr/>
              <a:t>75</a:t>
            </a:fld>
            <a:endParaRPr lang="fr-CA"/>
          </a:p>
        </p:txBody>
      </p:sp>
    </p:spTree>
    <p:extLst>
      <p:ext uri="{BB962C8B-B14F-4D97-AF65-F5344CB8AC3E}">
        <p14:creationId xmlns:p14="http://schemas.microsoft.com/office/powerpoint/2010/main" val="2241890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Region CNN. </a:t>
            </a:r>
          </a:p>
          <a:p>
            <a:endParaRPr lang="en-US" dirty="0"/>
          </a:p>
          <a:p>
            <a:pPr marL="171450" indent="-171450">
              <a:buFont typeface="Arial" panose="020B0604020202020204" pitchFamily="34" charset="0"/>
              <a:buChar char="•"/>
            </a:pPr>
            <a:r>
              <a:rPr lang="en-US" dirty="0"/>
              <a:t>Developed by  Ross </a:t>
            </a:r>
            <a:r>
              <a:rPr lang="en-US" dirty="0" err="1"/>
              <a:t>Girshick</a:t>
            </a:r>
            <a:r>
              <a:rPr lang="en-US" dirty="0"/>
              <a:t> at  UC Berkeley</a:t>
            </a:r>
          </a:p>
          <a:p>
            <a:endParaRPr lang="en-US" dirty="0"/>
          </a:p>
          <a:p>
            <a:pPr marL="171450" indent="-171450">
              <a:buFont typeface="Arial" panose="020B0604020202020204" pitchFamily="34" charset="0"/>
              <a:buChar char="•"/>
            </a:pPr>
            <a:r>
              <a:rPr lang="en-CA" dirty="0"/>
              <a:t>Selective Search:</a:t>
            </a:r>
          </a:p>
          <a:p>
            <a:r>
              <a:rPr lang="en-CA" dirty="0"/>
              <a:t>    1. Generate initial sub-segmentation, we generate many candidate regions</a:t>
            </a:r>
          </a:p>
          <a:p>
            <a:r>
              <a:rPr lang="en-CA" dirty="0"/>
              <a:t>    2. Use greedy algorithm to recursively combine similar regions into larger ones </a:t>
            </a:r>
          </a:p>
          <a:p>
            <a:r>
              <a:rPr lang="en-CA" dirty="0"/>
              <a:t>    3. Use the generated regions to produce the final candidate region proposals</a:t>
            </a:r>
          </a:p>
          <a:p>
            <a:endParaRPr lang="en-CA" dirty="0"/>
          </a:p>
          <a:p>
            <a:pPr marL="171450" indent="-171450">
              <a:buFont typeface="Arial" panose="020B0604020202020204" pitchFamily="34" charset="0"/>
              <a:buChar char="•"/>
            </a:pPr>
            <a:r>
              <a:rPr lang="en-CA" dirty="0" err="1"/>
              <a:t>Bbox</a:t>
            </a:r>
            <a:r>
              <a:rPr lang="en-CA" dirty="0"/>
              <a:t> regression predicts center and scale offsets (log space for scale)</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endParaRPr lang="en-CA" dirty="0"/>
          </a:p>
          <a:p>
            <a:endParaRPr lang="en-CA"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58D412E-84D3-4270-BB95-6A87A5CCEE37}" type="slidenum">
              <a:rPr lang="fr-CA" smtClean="0"/>
              <a:pPr/>
              <a:t>76</a:t>
            </a:fld>
            <a:endParaRPr lang="fr-CA"/>
          </a:p>
        </p:txBody>
      </p:sp>
    </p:spTree>
    <p:extLst>
      <p:ext uri="{BB962C8B-B14F-4D97-AF65-F5344CB8AC3E}">
        <p14:creationId xmlns:p14="http://schemas.microsoft.com/office/powerpoint/2010/main" val="27738448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Ross </a:t>
            </a:r>
            <a:r>
              <a:rPr lang="en-US" dirty="0" err="1"/>
              <a:t>Girshick</a:t>
            </a:r>
            <a:r>
              <a:rPr lang="en-US" dirty="0"/>
              <a:t> at Microsoft research</a:t>
            </a:r>
          </a:p>
        </p:txBody>
      </p:sp>
      <p:sp>
        <p:nvSpPr>
          <p:cNvPr id="4" name="Slide Number Placeholder 3"/>
          <p:cNvSpPr>
            <a:spLocks noGrp="1"/>
          </p:cNvSpPr>
          <p:nvPr>
            <p:ph type="sldNum" sz="quarter" idx="5"/>
          </p:nvPr>
        </p:nvSpPr>
        <p:spPr/>
        <p:txBody>
          <a:bodyPr/>
          <a:lstStyle/>
          <a:p>
            <a:fld id="{558D412E-84D3-4270-BB95-6A87A5CCEE37}" type="slidenum">
              <a:rPr lang="fr-CA" smtClean="0"/>
              <a:pPr/>
              <a:t>87</a:t>
            </a:fld>
            <a:endParaRPr lang="fr-CA"/>
          </a:p>
        </p:txBody>
      </p:sp>
    </p:spTree>
    <p:extLst>
      <p:ext uri="{BB962C8B-B14F-4D97-AF65-F5344CB8AC3E}">
        <p14:creationId xmlns:p14="http://schemas.microsoft.com/office/powerpoint/2010/main" val="42094082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Ross </a:t>
            </a:r>
            <a:r>
              <a:rPr lang="en-US" dirty="0" err="1"/>
              <a:t>Girshick</a:t>
            </a:r>
            <a:r>
              <a:rPr lang="en-US" dirty="0"/>
              <a:t> at Microsoft research</a:t>
            </a:r>
          </a:p>
        </p:txBody>
      </p:sp>
      <p:sp>
        <p:nvSpPr>
          <p:cNvPr id="4" name="Slide Number Placeholder 3"/>
          <p:cNvSpPr>
            <a:spLocks noGrp="1"/>
          </p:cNvSpPr>
          <p:nvPr>
            <p:ph type="sldNum" sz="quarter" idx="5"/>
          </p:nvPr>
        </p:nvSpPr>
        <p:spPr/>
        <p:txBody>
          <a:bodyPr/>
          <a:lstStyle/>
          <a:p>
            <a:fld id="{558D412E-84D3-4270-BB95-6A87A5CCEE37}" type="slidenum">
              <a:rPr lang="fr-CA" smtClean="0"/>
              <a:pPr/>
              <a:t>88</a:t>
            </a:fld>
            <a:endParaRPr lang="fr-CA"/>
          </a:p>
        </p:txBody>
      </p:sp>
    </p:spTree>
    <p:extLst>
      <p:ext uri="{BB962C8B-B14F-4D97-AF65-F5344CB8AC3E}">
        <p14:creationId xmlns:p14="http://schemas.microsoft.com/office/powerpoint/2010/main" val="1230775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Anchor boxes are pre-defined reference boxes, which can be modified (center and scale offsets) to fit the object</a:t>
            </a:r>
          </a:p>
        </p:txBody>
      </p:sp>
      <p:sp>
        <p:nvSpPr>
          <p:cNvPr id="4" name="Slide Number Placeholder 3"/>
          <p:cNvSpPr>
            <a:spLocks noGrp="1"/>
          </p:cNvSpPr>
          <p:nvPr>
            <p:ph type="sldNum" sz="quarter" idx="5"/>
          </p:nvPr>
        </p:nvSpPr>
        <p:spPr/>
        <p:txBody>
          <a:bodyPr/>
          <a:lstStyle/>
          <a:p>
            <a:fld id="{558D412E-84D3-4270-BB95-6A87A5CCEE37}" type="slidenum">
              <a:rPr lang="fr-CA" smtClean="0"/>
              <a:pPr/>
              <a:t>89</a:t>
            </a:fld>
            <a:endParaRPr lang="fr-CA"/>
          </a:p>
        </p:txBody>
      </p:sp>
    </p:spTree>
    <p:extLst>
      <p:ext uri="{BB962C8B-B14F-4D97-AF65-F5344CB8AC3E}">
        <p14:creationId xmlns:p14="http://schemas.microsoft.com/office/powerpoint/2010/main" val="41471835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a:t>Click to edit Master title style</a:t>
            </a:r>
            <a:endParaRPr lang="fr-CA"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fr-CA"/>
          </a:p>
        </p:txBody>
      </p:sp>
      <p:sp>
        <p:nvSpPr>
          <p:cNvPr id="4" name="Rectangle 4"/>
          <p:cNvSpPr>
            <a:spLocks noGrp="1" noChangeArrowheads="1"/>
          </p:cNvSpPr>
          <p:nvPr>
            <p:ph type="dt" sz="half" idx="10"/>
          </p:nvPr>
        </p:nvSpPr>
        <p:spPr>
          <a:ln/>
        </p:spPr>
        <p:txBody>
          <a:bodyPr/>
          <a:lstStyle>
            <a:lvl1pPr>
              <a:defRPr/>
            </a:lvl1pPr>
          </a:lstStyle>
          <a:p>
            <a:pPr>
              <a:defRPr/>
            </a:pPr>
            <a:endParaRPr lang="fr-CA"/>
          </a:p>
        </p:txBody>
      </p:sp>
      <p:sp>
        <p:nvSpPr>
          <p:cNvPr id="5" name="Rectangle 5"/>
          <p:cNvSpPr>
            <a:spLocks noGrp="1" noChangeArrowheads="1"/>
          </p:cNvSpPr>
          <p:nvPr>
            <p:ph type="ftr" sz="quarter" idx="11"/>
          </p:nvPr>
        </p:nvSpPr>
        <p:spPr>
          <a:ln/>
        </p:spPr>
        <p:txBody>
          <a:bodyPr/>
          <a:lstStyle>
            <a:lvl1pPr>
              <a:defRPr/>
            </a:lvl1pPr>
          </a:lstStyle>
          <a:p>
            <a:pPr>
              <a:defRPr/>
            </a:pPr>
            <a:endParaRPr lang="fr-CA"/>
          </a:p>
        </p:txBody>
      </p:sp>
      <p:sp>
        <p:nvSpPr>
          <p:cNvPr id="6" name="Rectangle 6"/>
          <p:cNvSpPr>
            <a:spLocks noGrp="1" noChangeArrowheads="1"/>
          </p:cNvSpPr>
          <p:nvPr>
            <p:ph type="sldNum" sz="quarter" idx="12"/>
          </p:nvPr>
        </p:nvSpPr>
        <p:spPr>
          <a:ln/>
        </p:spPr>
        <p:txBody>
          <a:bodyPr/>
          <a:lstStyle>
            <a:lvl1pPr>
              <a:defRPr/>
            </a:lvl1pPr>
          </a:lstStyle>
          <a:p>
            <a:pPr>
              <a:defRPr/>
            </a:pPr>
            <a:fld id="{9E6EE2AC-3E6C-413B-A4D4-7ABC9F03061F}" type="slidenum">
              <a:rPr lang="fr-CA"/>
              <a:pPr>
                <a:defRPr/>
              </a:pPr>
              <a:t>‹#›</a:t>
            </a:fld>
            <a:endParaRPr lang="fr-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4" name="Rectangle 4"/>
          <p:cNvSpPr>
            <a:spLocks noGrp="1" noChangeArrowheads="1"/>
          </p:cNvSpPr>
          <p:nvPr>
            <p:ph type="dt" sz="half" idx="10"/>
          </p:nvPr>
        </p:nvSpPr>
        <p:spPr>
          <a:ln/>
        </p:spPr>
        <p:txBody>
          <a:bodyPr/>
          <a:lstStyle>
            <a:lvl1pPr>
              <a:defRPr/>
            </a:lvl1pPr>
          </a:lstStyle>
          <a:p>
            <a:pPr>
              <a:defRPr/>
            </a:pPr>
            <a:endParaRPr lang="fr-CA"/>
          </a:p>
        </p:txBody>
      </p:sp>
      <p:sp>
        <p:nvSpPr>
          <p:cNvPr id="5" name="Rectangle 5"/>
          <p:cNvSpPr>
            <a:spLocks noGrp="1" noChangeArrowheads="1"/>
          </p:cNvSpPr>
          <p:nvPr>
            <p:ph type="ftr" sz="quarter" idx="11"/>
          </p:nvPr>
        </p:nvSpPr>
        <p:spPr>
          <a:ln/>
        </p:spPr>
        <p:txBody>
          <a:bodyPr/>
          <a:lstStyle>
            <a:lvl1pPr>
              <a:defRPr/>
            </a:lvl1pPr>
          </a:lstStyle>
          <a:p>
            <a:pPr>
              <a:defRPr/>
            </a:pPr>
            <a:endParaRPr lang="fr-CA"/>
          </a:p>
        </p:txBody>
      </p:sp>
      <p:sp>
        <p:nvSpPr>
          <p:cNvPr id="6" name="Rectangle 6"/>
          <p:cNvSpPr>
            <a:spLocks noGrp="1" noChangeArrowheads="1"/>
          </p:cNvSpPr>
          <p:nvPr>
            <p:ph type="sldNum" sz="quarter" idx="12"/>
          </p:nvPr>
        </p:nvSpPr>
        <p:spPr>
          <a:ln/>
        </p:spPr>
        <p:txBody>
          <a:bodyPr/>
          <a:lstStyle>
            <a:lvl1pPr>
              <a:defRPr/>
            </a:lvl1pPr>
          </a:lstStyle>
          <a:p>
            <a:pPr>
              <a:defRPr/>
            </a:pPr>
            <a:fld id="{93FC70C5-851B-4A4C-89ED-B641030BA0DF}" type="slidenum">
              <a:rPr lang="fr-CA"/>
              <a:pPr>
                <a:defRPr/>
              </a:pPr>
              <a:t>‹#›</a:t>
            </a:fld>
            <a:endParaRPr lang="fr-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endParaRPr lang="fr-CA"/>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4" name="Rectangle 4"/>
          <p:cNvSpPr>
            <a:spLocks noGrp="1" noChangeArrowheads="1"/>
          </p:cNvSpPr>
          <p:nvPr>
            <p:ph type="dt" sz="half" idx="10"/>
          </p:nvPr>
        </p:nvSpPr>
        <p:spPr>
          <a:ln/>
        </p:spPr>
        <p:txBody>
          <a:bodyPr/>
          <a:lstStyle>
            <a:lvl1pPr>
              <a:defRPr/>
            </a:lvl1pPr>
          </a:lstStyle>
          <a:p>
            <a:pPr>
              <a:defRPr/>
            </a:pPr>
            <a:endParaRPr lang="fr-CA"/>
          </a:p>
        </p:txBody>
      </p:sp>
      <p:sp>
        <p:nvSpPr>
          <p:cNvPr id="5" name="Rectangle 5"/>
          <p:cNvSpPr>
            <a:spLocks noGrp="1" noChangeArrowheads="1"/>
          </p:cNvSpPr>
          <p:nvPr>
            <p:ph type="ftr" sz="quarter" idx="11"/>
          </p:nvPr>
        </p:nvSpPr>
        <p:spPr>
          <a:ln/>
        </p:spPr>
        <p:txBody>
          <a:bodyPr/>
          <a:lstStyle>
            <a:lvl1pPr>
              <a:defRPr/>
            </a:lvl1pPr>
          </a:lstStyle>
          <a:p>
            <a:pPr>
              <a:defRPr/>
            </a:pPr>
            <a:endParaRPr lang="fr-CA"/>
          </a:p>
        </p:txBody>
      </p:sp>
      <p:sp>
        <p:nvSpPr>
          <p:cNvPr id="6" name="Rectangle 6"/>
          <p:cNvSpPr>
            <a:spLocks noGrp="1" noChangeArrowheads="1"/>
          </p:cNvSpPr>
          <p:nvPr>
            <p:ph type="sldNum" sz="quarter" idx="12"/>
          </p:nvPr>
        </p:nvSpPr>
        <p:spPr>
          <a:ln/>
        </p:spPr>
        <p:txBody>
          <a:bodyPr/>
          <a:lstStyle>
            <a:lvl1pPr>
              <a:defRPr/>
            </a:lvl1pPr>
          </a:lstStyle>
          <a:p>
            <a:pPr>
              <a:defRPr/>
            </a:pPr>
            <a:fld id="{ABA7EEE7-19AF-42DD-8F84-87E012B28385}" type="slidenum">
              <a:rPr lang="fr-CA"/>
              <a:pPr>
                <a:defRPr/>
              </a:pPr>
              <a:t>‹#›</a:t>
            </a:fld>
            <a:endParaRPr lang="fr-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a:t>Click to edit Master title style</a:t>
            </a:r>
            <a:endParaRPr lang="fr-CA"/>
          </a:p>
        </p:txBody>
      </p:sp>
      <p:sp>
        <p:nvSpPr>
          <p:cNvPr id="3" name="Content Placeholder 2"/>
          <p:cNvSpPr>
            <a:spLocks noGrp="1"/>
          </p:cNvSpPr>
          <p:nvPr>
            <p:ph idx="1"/>
          </p:nvPr>
        </p:nvSpPr>
        <p:spPr/>
        <p:txBody>
          <a:bodyPr/>
          <a:lstStyle>
            <a:lvl1pPr>
              <a:defRPr sz="1800">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fr-CA" dirty="0"/>
          </a:p>
        </p:txBody>
      </p:sp>
      <p:sp>
        <p:nvSpPr>
          <p:cNvPr id="4" name="Rectangle 4"/>
          <p:cNvSpPr>
            <a:spLocks noGrp="1" noChangeArrowheads="1"/>
          </p:cNvSpPr>
          <p:nvPr>
            <p:ph type="dt" sz="half" idx="10"/>
          </p:nvPr>
        </p:nvSpPr>
        <p:spPr>
          <a:ln/>
        </p:spPr>
        <p:txBody>
          <a:bodyPr/>
          <a:lstStyle>
            <a:lvl1pPr>
              <a:defRPr>
                <a:latin typeface="+mj-lt"/>
              </a:defRPr>
            </a:lvl1pPr>
          </a:lstStyle>
          <a:p>
            <a:pPr>
              <a:defRPr/>
            </a:pPr>
            <a:endParaRPr lang="fr-CA"/>
          </a:p>
        </p:txBody>
      </p:sp>
      <p:sp>
        <p:nvSpPr>
          <p:cNvPr id="5" name="Rectangle 5"/>
          <p:cNvSpPr>
            <a:spLocks noGrp="1" noChangeArrowheads="1"/>
          </p:cNvSpPr>
          <p:nvPr>
            <p:ph type="ftr" sz="quarter" idx="11"/>
          </p:nvPr>
        </p:nvSpPr>
        <p:spPr>
          <a:ln/>
        </p:spPr>
        <p:txBody>
          <a:bodyPr/>
          <a:lstStyle>
            <a:lvl1pPr>
              <a:defRPr>
                <a:latin typeface="+mj-lt"/>
              </a:defRPr>
            </a:lvl1pPr>
          </a:lstStyle>
          <a:p>
            <a:pPr>
              <a:defRPr/>
            </a:pPr>
            <a:endParaRPr lang="fr-CA"/>
          </a:p>
        </p:txBody>
      </p:sp>
      <p:sp>
        <p:nvSpPr>
          <p:cNvPr id="6" name="Rectangle 6"/>
          <p:cNvSpPr>
            <a:spLocks noGrp="1" noChangeArrowheads="1"/>
          </p:cNvSpPr>
          <p:nvPr>
            <p:ph type="sldNum" sz="quarter" idx="12"/>
          </p:nvPr>
        </p:nvSpPr>
        <p:spPr>
          <a:ln/>
        </p:spPr>
        <p:txBody>
          <a:bodyPr/>
          <a:lstStyle>
            <a:lvl1pPr>
              <a:defRPr>
                <a:latin typeface="+mj-lt"/>
              </a:defRPr>
            </a:lvl1pPr>
          </a:lstStyle>
          <a:p>
            <a:pPr>
              <a:defRPr/>
            </a:pPr>
            <a:fld id="{64B82919-9BAA-4552-A19E-DA5FA1CF0A97}" type="slidenum">
              <a:rPr lang="fr-CA" smtClean="0"/>
              <a:pPr>
                <a:defRPr/>
              </a:pPr>
              <a:t>‹#›</a:t>
            </a:fld>
            <a:endParaRPr lang="fr-CA"/>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fr-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fr-CA"/>
          </a:p>
        </p:txBody>
      </p:sp>
      <p:sp>
        <p:nvSpPr>
          <p:cNvPr id="5" name="Rectangle 5"/>
          <p:cNvSpPr>
            <a:spLocks noGrp="1" noChangeArrowheads="1"/>
          </p:cNvSpPr>
          <p:nvPr>
            <p:ph type="ftr" sz="quarter" idx="11"/>
          </p:nvPr>
        </p:nvSpPr>
        <p:spPr>
          <a:ln/>
        </p:spPr>
        <p:txBody>
          <a:bodyPr/>
          <a:lstStyle>
            <a:lvl1pPr>
              <a:defRPr/>
            </a:lvl1pPr>
          </a:lstStyle>
          <a:p>
            <a:pPr>
              <a:defRPr/>
            </a:pPr>
            <a:endParaRPr lang="fr-CA"/>
          </a:p>
        </p:txBody>
      </p:sp>
      <p:sp>
        <p:nvSpPr>
          <p:cNvPr id="6" name="Rectangle 6"/>
          <p:cNvSpPr>
            <a:spLocks noGrp="1" noChangeArrowheads="1"/>
          </p:cNvSpPr>
          <p:nvPr>
            <p:ph type="sldNum" sz="quarter" idx="12"/>
          </p:nvPr>
        </p:nvSpPr>
        <p:spPr>
          <a:ln/>
        </p:spPr>
        <p:txBody>
          <a:bodyPr/>
          <a:lstStyle>
            <a:lvl1pPr>
              <a:defRPr/>
            </a:lvl1pPr>
          </a:lstStyle>
          <a:p>
            <a:pPr>
              <a:defRPr/>
            </a:pPr>
            <a:fld id="{C1BA748F-EF95-4F40-9242-657DE9899ECA}" type="slidenum">
              <a:rPr lang="fr-CA"/>
              <a:pPr>
                <a:defRPr/>
              </a:pPr>
              <a:t>‹#›</a:t>
            </a:fld>
            <a:endParaRPr lang="fr-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A"/>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5" name="Rectangle 4"/>
          <p:cNvSpPr>
            <a:spLocks noGrp="1" noChangeArrowheads="1"/>
          </p:cNvSpPr>
          <p:nvPr>
            <p:ph type="dt" sz="half" idx="10"/>
          </p:nvPr>
        </p:nvSpPr>
        <p:spPr>
          <a:ln/>
        </p:spPr>
        <p:txBody>
          <a:bodyPr/>
          <a:lstStyle>
            <a:lvl1pPr>
              <a:defRPr/>
            </a:lvl1pPr>
          </a:lstStyle>
          <a:p>
            <a:pPr>
              <a:defRPr/>
            </a:pPr>
            <a:endParaRPr lang="fr-CA"/>
          </a:p>
        </p:txBody>
      </p:sp>
      <p:sp>
        <p:nvSpPr>
          <p:cNvPr id="6" name="Rectangle 5"/>
          <p:cNvSpPr>
            <a:spLocks noGrp="1" noChangeArrowheads="1"/>
          </p:cNvSpPr>
          <p:nvPr>
            <p:ph type="ftr" sz="quarter" idx="11"/>
          </p:nvPr>
        </p:nvSpPr>
        <p:spPr>
          <a:ln/>
        </p:spPr>
        <p:txBody>
          <a:bodyPr/>
          <a:lstStyle>
            <a:lvl1pPr>
              <a:defRPr/>
            </a:lvl1pPr>
          </a:lstStyle>
          <a:p>
            <a:pPr>
              <a:defRPr/>
            </a:pPr>
            <a:endParaRPr lang="fr-CA"/>
          </a:p>
        </p:txBody>
      </p:sp>
      <p:sp>
        <p:nvSpPr>
          <p:cNvPr id="7" name="Rectangle 6"/>
          <p:cNvSpPr>
            <a:spLocks noGrp="1" noChangeArrowheads="1"/>
          </p:cNvSpPr>
          <p:nvPr>
            <p:ph type="sldNum" sz="quarter" idx="12"/>
          </p:nvPr>
        </p:nvSpPr>
        <p:spPr>
          <a:ln/>
        </p:spPr>
        <p:txBody>
          <a:bodyPr/>
          <a:lstStyle>
            <a:lvl1pPr>
              <a:defRPr/>
            </a:lvl1pPr>
          </a:lstStyle>
          <a:p>
            <a:pPr>
              <a:defRPr/>
            </a:pPr>
            <a:fld id="{1083C11A-35CC-4057-B5D4-028A0F4C3801}" type="slidenum">
              <a:rPr lang="fr-CA"/>
              <a:pPr>
                <a:defRPr/>
              </a:pPr>
              <a:t>‹#›</a:t>
            </a:fld>
            <a:endParaRPr lang="fr-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fr-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7" name="Rectangle 4"/>
          <p:cNvSpPr>
            <a:spLocks noGrp="1" noChangeArrowheads="1"/>
          </p:cNvSpPr>
          <p:nvPr>
            <p:ph type="dt" sz="half" idx="10"/>
          </p:nvPr>
        </p:nvSpPr>
        <p:spPr>
          <a:ln/>
        </p:spPr>
        <p:txBody>
          <a:bodyPr/>
          <a:lstStyle>
            <a:lvl1pPr>
              <a:defRPr/>
            </a:lvl1pPr>
          </a:lstStyle>
          <a:p>
            <a:pPr>
              <a:defRPr/>
            </a:pPr>
            <a:endParaRPr lang="fr-CA"/>
          </a:p>
        </p:txBody>
      </p:sp>
      <p:sp>
        <p:nvSpPr>
          <p:cNvPr id="8" name="Rectangle 5"/>
          <p:cNvSpPr>
            <a:spLocks noGrp="1" noChangeArrowheads="1"/>
          </p:cNvSpPr>
          <p:nvPr>
            <p:ph type="ftr" sz="quarter" idx="11"/>
          </p:nvPr>
        </p:nvSpPr>
        <p:spPr>
          <a:ln/>
        </p:spPr>
        <p:txBody>
          <a:bodyPr/>
          <a:lstStyle>
            <a:lvl1pPr>
              <a:defRPr/>
            </a:lvl1pPr>
          </a:lstStyle>
          <a:p>
            <a:pPr>
              <a:defRPr/>
            </a:pPr>
            <a:endParaRPr lang="fr-CA"/>
          </a:p>
        </p:txBody>
      </p:sp>
      <p:sp>
        <p:nvSpPr>
          <p:cNvPr id="9" name="Rectangle 6"/>
          <p:cNvSpPr>
            <a:spLocks noGrp="1" noChangeArrowheads="1"/>
          </p:cNvSpPr>
          <p:nvPr>
            <p:ph type="sldNum" sz="quarter" idx="12"/>
          </p:nvPr>
        </p:nvSpPr>
        <p:spPr>
          <a:ln/>
        </p:spPr>
        <p:txBody>
          <a:bodyPr/>
          <a:lstStyle>
            <a:lvl1pPr>
              <a:defRPr/>
            </a:lvl1pPr>
          </a:lstStyle>
          <a:p>
            <a:pPr>
              <a:defRPr/>
            </a:pPr>
            <a:fld id="{CFF05A89-475B-4486-981F-805C66C3F40B}" type="slidenum">
              <a:rPr lang="fr-CA"/>
              <a:pPr>
                <a:defRPr/>
              </a:pPr>
              <a:t>‹#›</a:t>
            </a:fld>
            <a:endParaRPr lang="fr-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r-CA"/>
          </a:p>
        </p:txBody>
      </p:sp>
      <p:sp>
        <p:nvSpPr>
          <p:cNvPr id="3" name="Rectangle 4"/>
          <p:cNvSpPr>
            <a:spLocks noGrp="1" noChangeArrowheads="1"/>
          </p:cNvSpPr>
          <p:nvPr>
            <p:ph type="dt" sz="half" idx="10"/>
          </p:nvPr>
        </p:nvSpPr>
        <p:spPr>
          <a:ln/>
        </p:spPr>
        <p:txBody>
          <a:bodyPr/>
          <a:lstStyle>
            <a:lvl1pPr>
              <a:defRPr/>
            </a:lvl1pPr>
          </a:lstStyle>
          <a:p>
            <a:pPr>
              <a:defRPr/>
            </a:pPr>
            <a:endParaRPr lang="fr-CA"/>
          </a:p>
        </p:txBody>
      </p:sp>
      <p:sp>
        <p:nvSpPr>
          <p:cNvPr id="4" name="Rectangle 5"/>
          <p:cNvSpPr>
            <a:spLocks noGrp="1" noChangeArrowheads="1"/>
          </p:cNvSpPr>
          <p:nvPr>
            <p:ph type="ftr" sz="quarter" idx="11"/>
          </p:nvPr>
        </p:nvSpPr>
        <p:spPr>
          <a:ln/>
        </p:spPr>
        <p:txBody>
          <a:bodyPr/>
          <a:lstStyle>
            <a:lvl1pPr>
              <a:defRPr/>
            </a:lvl1pPr>
          </a:lstStyle>
          <a:p>
            <a:pPr>
              <a:defRPr/>
            </a:pPr>
            <a:endParaRPr lang="fr-CA"/>
          </a:p>
        </p:txBody>
      </p:sp>
      <p:sp>
        <p:nvSpPr>
          <p:cNvPr id="5" name="Rectangle 6"/>
          <p:cNvSpPr>
            <a:spLocks noGrp="1" noChangeArrowheads="1"/>
          </p:cNvSpPr>
          <p:nvPr>
            <p:ph type="sldNum" sz="quarter" idx="12"/>
          </p:nvPr>
        </p:nvSpPr>
        <p:spPr>
          <a:ln/>
        </p:spPr>
        <p:txBody>
          <a:bodyPr/>
          <a:lstStyle>
            <a:lvl1pPr>
              <a:defRPr/>
            </a:lvl1pPr>
          </a:lstStyle>
          <a:p>
            <a:pPr>
              <a:defRPr/>
            </a:pPr>
            <a:fld id="{7205D167-7540-419A-9B9C-1D706FF61D15}" type="slidenum">
              <a:rPr lang="fr-CA"/>
              <a:pPr>
                <a:defRPr/>
              </a:pPr>
              <a:t>‹#›</a:t>
            </a:fld>
            <a:endParaRPr lang="fr-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fr-CA"/>
          </a:p>
        </p:txBody>
      </p:sp>
      <p:sp>
        <p:nvSpPr>
          <p:cNvPr id="3" name="Rectangle 5"/>
          <p:cNvSpPr>
            <a:spLocks noGrp="1" noChangeArrowheads="1"/>
          </p:cNvSpPr>
          <p:nvPr>
            <p:ph type="ftr" sz="quarter" idx="11"/>
          </p:nvPr>
        </p:nvSpPr>
        <p:spPr>
          <a:ln/>
        </p:spPr>
        <p:txBody>
          <a:bodyPr/>
          <a:lstStyle>
            <a:lvl1pPr>
              <a:defRPr/>
            </a:lvl1pPr>
          </a:lstStyle>
          <a:p>
            <a:pPr>
              <a:defRPr/>
            </a:pPr>
            <a:endParaRPr lang="fr-CA"/>
          </a:p>
        </p:txBody>
      </p:sp>
      <p:sp>
        <p:nvSpPr>
          <p:cNvPr id="4" name="Rectangle 6"/>
          <p:cNvSpPr>
            <a:spLocks noGrp="1" noChangeArrowheads="1"/>
          </p:cNvSpPr>
          <p:nvPr>
            <p:ph type="sldNum" sz="quarter" idx="12"/>
          </p:nvPr>
        </p:nvSpPr>
        <p:spPr>
          <a:ln/>
        </p:spPr>
        <p:txBody>
          <a:bodyPr/>
          <a:lstStyle>
            <a:lvl1pPr>
              <a:defRPr/>
            </a:lvl1pPr>
          </a:lstStyle>
          <a:p>
            <a:pPr>
              <a:defRPr/>
            </a:pPr>
            <a:fld id="{5DC3439E-A043-4B4E-965B-0020F358BE0B}" type="slidenum">
              <a:rPr lang="fr-CA"/>
              <a:pPr>
                <a:defRPr/>
              </a:pPr>
              <a:t>‹#›</a:t>
            </a:fld>
            <a:endParaRPr lang="fr-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fr-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fr-CA"/>
          </a:p>
        </p:txBody>
      </p:sp>
      <p:sp>
        <p:nvSpPr>
          <p:cNvPr id="6" name="Rectangle 5"/>
          <p:cNvSpPr>
            <a:spLocks noGrp="1" noChangeArrowheads="1"/>
          </p:cNvSpPr>
          <p:nvPr>
            <p:ph type="ftr" sz="quarter" idx="11"/>
          </p:nvPr>
        </p:nvSpPr>
        <p:spPr>
          <a:ln/>
        </p:spPr>
        <p:txBody>
          <a:bodyPr/>
          <a:lstStyle>
            <a:lvl1pPr>
              <a:defRPr/>
            </a:lvl1pPr>
          </a:lstStyle>
          <a:p>
            <a:pPr>
              <a:defRPr/>
            </a:pPr>
            <a:endParaRPr lang="fr-CA"/>
          </a:p>
        </p:txBody>
      </p:sp>
      <p:sp>
        <p:nvSpPr>
          <p:cNvPr id="7" name="Rectangle 6"/>
          <p:cNvSpPr>
            <a:spLocks noGrp="1" noChangeArrowheads="1"/>
          </p:cNvSpPr>
          <p:nvPr>
            <p:ph type="sldNum" sz="quarter" idx="12"/>
          </p:nvPr>
        </p:nvSpPr>
        <p:spPr>
          <a:ln/>
        </p:spPr>
        <p:txBody>
          <a:bodyPr/>
          <a:lstStyle>
            <a:lvl1pPr>
              <a:defRPr/>
            </a:lvl1pPr>
          </a:lstStyle>
          <a:p>
            <a:pPr>
              <a:defRPr/>
            </a:pPr>
            <a:fld id="{B2EBB574-E000-4690-A9AE-F01EB8D6FE56}" type="slidenum">
              <a:rPr lang="fr-CA"/>
              <a:pPr>
                <a:defRPr/>
              </a:pPr>
              <a:t>‹#›</a:t>
            </a:fld>
            <a:endParaRPr lang="fr-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fr-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fr-CA"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fr-CA"/>
          </a:p>
        </p:txBody>
      </p:sp>
      <p:sp>
        <p:nvSpPr>
          <p:cNvPr id="6" name="Rectangle 5"/>
          <p:cNvSpPr>
            <a:spLocks noGrp="1" noChangeArrowheads="1"/>
          </p:cNvSpPr>
          <p:nvPr>
            <p:ph type="ftr" sz="quarter" idx="11"/>
          </p:nvPr>
        </p:nvSpPr>
        <p:spPr>
          <a:ln/>
        </p:spPr>
        <p:txBody>
          <a:bodyPr/>
          <a:lstStyle>
            <a:lvl1pPr>
              <a:defRPr/>
            </a:lvl1pPr>
          </a:lstStyle>
          <a:p>
            <a:pPr>
              <a:defRPr/>
            </a:pPr>
            <a:endParaRPr lang="fr-CA"/>
          </a:p>
        </p:txBody>
      </p:sp>
      <p:sp>
        <p:nvSpPr>
          <p:cNvPr id="7" name="Rectangle 6"/>
          <p:cNvSpPr>
            <a:spLocks noGrp="1" noChangeArrowheads="1"/>
          </p:cNvSpPr>
          <p:nvPr>
            <p:ph type="sldNum" sz="quarter" idx="12"/>
          </p:nvPr>
        </p:nvSpPr>
        <p:spPr>
          <a:ln/>
        </p:spPr>
        <p:txBody>
          <a:bodyPr/>
          <a:lstStyle>
            <a:lvl1pPr>
              <a:defRPr/>
            </a:lvl1pPr>
          </a:lstStyle>
          <a:p>
            <a:pPr>
              <a:defRPr/>
            </a:pPr>
            <a:fld id="{2D64EB63-D141-49AA-8336-FAD5CA534F63}" type="slidenum">
              <a:rPr lang="fr-CA"/>
              <a:pPr>
                <a:defRPr/>
              </a:pPr>
              <a:t>‹#›</a:t>
            </a:fld>
            <a:endParaRPr lang="fr-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err="1"/>
              <a:t>Cliquez</a:t>
            </a:r>
            <a:r>
              <a:rPr lang="en-US" dirty="0"/>
              <a:t> pour modifier le style du </a:t>
            </a:r>
            <a:r>
              <a:rPr lang="en-US" dirty="0" err="1"/>
              <a:t>titre</a:t>
            </a:r>
            <a:r>
              <a:rPr lang="en-US" dirty="0"/>
              <a:t> du masque</a:t>
            </a:r>
          </a:p>
        </p:txBody>
      </p:sp>
      <p:sp>
        <p:nvSpPr>
          <p:cNvPr id="614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err="1"/>
              <a:t>Cliquez</a:t>
            </a:r>
            <a:r>
              <a:rPr lang="en-US" dirty="0"/>
              <a:t> pour modifier les styles du </a:t>
            </a:r>
            <a:r>
              <a:rPr lang="en-US" dirty="0" err="1"/>
              <a:t>texte</a:t>
            </a:r>
            <a:r>
              <a:rPr lang="en-US" dirty="0"/>
              <a:t> du masque</a:t>
            </a:r>
          </a:p>
          <a:p>
            <a:pPr lvl="1"/>
            <a:r>
              <a:rPr lang="en-US" dirty="0" err="1"/>
              <a:t>Deuxième</a:t>
            </a:r>
            <a:r>
              <a:rPr lang="en-US" dirty="0"/>
              <a:t> </a:t>
            </a:r>
            <a:r>
              <a:rPr lang="en-US" dirty="0" err="1"/>
              <a:t>niveau</a:t>
            </a:r>
            <a:endParaRPr lang="en-US" dirty="0"/>
          </a:p>
          <a:p>
            <a:pPr lvl="2"/>
            <a:r>
              <a:rPr lang="en-US" dirty="0" err="1"/>
              <a:t>Troisième</a:t>
            </a:r>
            <a:r>
              <a:rPr lang="en-US" dirty="0"/>
              <a:t> </a:t>
            </a:r>
            <a:r>
              <a:rPr lang="en-US" dirty="0" err="1"/>
              <a:t>niveau</a:t>
            </a:r>
            <a:endParaRPr lang="en-US" dirty="0"/>
          </a:p>
          <a:p>
            <a:pPr lvl="3"/>
            <a:r>
              <a:rPr lang="en-US" dirty="0" err="1"/>
              <a:t>Quatrième</a:t>
            </a:r>
            <a:r>
              <a:rPr lang="en-US" dirty="0"/>
              <a:t> </a:t>
            </a:r>
            <a:r>
              <a:rPr lang="en-US" dirty="0" err="1"/>
              <a:t>niveau</a:t>
            </a:r>
            <a:endParaRPr lang="en-US" dirty="0"/>
          </a:p>
          <a:p>
            <a:pPr lvl="4"/>
            <a:r>
              <a:rPr lang="en-US" dirty="0" err="1"/>
              <a:t>Cinquième</a:t>
            </a:r>
            <a:r>
              <a:rPr lang="en-US" dirty="0"/>
              <a:t> </a:t>
            </a:r>
            <a:r>
              <a:rPr lang="en-US" dirty="0" err="1"/>
              <a:t>niveau</a:t>
            </a:r>
            <a:endParaRPr lang="en-US" dirty="0"/>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Helvetica Neue" panose="02000503000000020004" pitchFamily="2" charset="0"/>
                <a:ea typeface="Helvetica Neue" panose="02000503000000020004" pitchFamily="2" charset="0"/>
                <a:cs typeface="Helvetica Neue" panose="02000503000000020004" pitchFamily="2" charset="0"/>
              </a:defRPr>
            </a:lvl1pPr>
          </a:lstStyle>
          <a:p>
            <a:pPr>
              <a:defRPr/>
            </a:pPr>
            <a:endParaRPr lang="fr-CA"/>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Helvetica Neue" panose="02000503000000020004" pitchFamily="2" charset="0"/>
                <a:ea typeface="Helvetica Neue" panose="02000503000000020004" pitchFamily="2" charset="0"/>
                <a:cs typeface="Helvetica Neue" panose="02000503000000020004" pitchFamily="2" charset="0"/>
              </a:defRPr>
            </a:lvl1pPr>
          </a:lstStyle>
          <a:p>
            <a:pPr>
              <a:defRPr/>
            </a:pPr>
            <a:endParaRPr lang="fr-CA"/>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Helvetica Neue" panose="02000503000000020004" pitchFamily="2" charset="0"/>
                <a:ea typeface="Helvetica Neue" panose="02000503000000020004" pitchFamily="2" charset="0"/>
                <a:cs typeface="Helvetica Neue" panose="02000503000000020004" pitchFamily="2" charset="0"/>
              </a:defRPr>
            </a:lvl1pPr>
          </a:lstStyle>
          <a:p>
            <a:pPr>
              <a:defRPr/>
            </a:pPr>
            <a:fld id="{49E530BD-CD1B-4BFE-A354-25BAA3BBFDFC}" type="slidenum">
              <a:rPr lang="fr-CA" smtClean="0"/>
              <a:pPr>
                <a:defRPr/>
              </a:pPr>
              <a:t>‹#›</a:t>
            </a:fld>
            <a:endParaRPr lang="fr-CA"/>
          </a:p>
        </p:txBody>
      </p:sp>
      <p:sp>
        <p:nvSpPr>
          <p:cNvPr id="1031" name="AutoShape 7"/>
          <p:cNvSpPr>
            <a:spLocks noChangeArrowheads="1"/>
          </p:cNvSpPr>
          <p:nvPr/>
        </p:nvSpPr>
        <p:spPr bwMode="auto">
          <a:xfrm>
            <a:off x="76200" y="76200"/>
            <a:ext cx="8991600" cy="6629400"/>
          </a:xfrm>
          <a:prstGeom prst="roundRect">
            <a:avLst>
              <a:gd name="adj" fmla="val 6880"/>
            </a:avLst>
          </a:prstGeom>
          <a:noFill/>
          <a:ln w="22225">
            <a:solidFill>
              <a:schemeClr val="tx1"/>
            </a:solidFill>
            <a:round/>
            <a:headEnd/>
            <a:tailEnd/>
          </a:ln>
          <a:effectLst/>
        </p:spPr>
        <p:txBody>
          <a:bodyPr wrap="none" anchor="ctr"/>
          <a:lstStyle/>
          <a:p>
            <a:pPr>
              <a:defRPr/>
            </a:pPr>
            <a:endParaRPr lang="fr-CA">
              <a:latin typeface="Helvetica Neue" panose="02000503000000020004" pitchFamily="2" charset="0"/>
              <a:ea typeface="Helvetica Neue" panose="02000503000000020004" pitchFamily="2" charset="0"/>
              <a:cs typeface="Helvetica Neue" panose="02000503000000020004" pitchFamily="2"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rtl="0" eaLnBrk="0" fontAlgn="base" hangingPunct="0">
        <a:spcBef>
          <a:spcPct val="0"/>
        </a:spcBef>
        <a:spcAft>
          <a:spcPct val="0"/>
        </a:spcAft>
        <a:defRPr sz="4400">
          <a:solidFill>
            <a:schemeClr val="tx2"/>
          </a:solidFill>
          <a:latin typeface="Helvetica Neue" panose="02000503000000020004" pitchFamily="2" charset="0"/>
          <a:ea typeface="Helvetica Neue" panose="02000503000000020004" pitchFamily="2" charset="0"/>
          <a:cs typeface="Helvetica Neue" panose="02000503000000020004" pitchFamily="2" charset="0"/>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fontAlgn="base">
        <a:spcBef>
          <a:spcPct val="0"/>
        </a:spcBef>
        <a:spcAft>
          <a:spcPct val="0"/>
        </a:spcAft>
        <a:defRPr sz="4400">
          <a:solidFill>
            <a:schemeClr val="tx2"/>
          </a:solidFill>
          <a:latin typeface="Times New Roman" pitchFamily="18" charset="0"/>
        </a:defRPr>
      </a:lvl6pPr>
      <a:lvl7pPr marL="914400" algn="ctr" rtl="0" fontAlgn="base">
        <a:spcBef>
          <a:spcPct val="0"/>
        </a:spcBef>
        <a:spcAft>
          <a:spcPct val="0"/>
        </a:spcAft>
        <a:defRPr sz="4400">
          <a:solidFill>
            <a:schemeClr val="tx2"/>
          </a:solidFill>
          <a:latin typeface="Times New Roman" pitchFamily="18" charset="0"/>
        </a:defRPr>
      </a:lvl7pPr>
      <a:lvl8pPr marL="1371600" algn="ctr" rtl="0" fontAlgn="base">
        <a:spcBef>
          <a:spcPct val="0"/>
        </a:spcBef>
        <a:spcAft>
          <a:spcPct val="0"/>
        </a:spcAft>
        <a:defRPr sz="4400">
          <a:solidFill>
            <a:schemeClr val="tx2"/>
          </a:solidFill>
          <a:latin typeface="Times New Roman" pitchFamily="18" charset="0"/>
        </a:defRPr>
      </a:lvl8pPr>
      <a:lvl9pPr marL="1828800" algn="ctr" rtl="0" fontAlgn="base">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24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2.xml"/><Relationship Id="rId1" Type="http://schemas.openxmlformats.org/officeDocument/2006/relationships/vmlDrawing" Target="../drawings/vmlDrawing11.vml"/><Relationship Id="rId4" Type="http://schemas.openxmlformats.org/officeDocument/2006/relationships/image" Target="../media/image57.wmf"/></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png"/><Relationship Id="rId7" Type="http://schemas.microsoft.com/office/2007/relationships/hdphoto" Target="../media/hdphoto4.wdp"/><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3.wdp"/><Relationship Id="rId4" Type="http://schemas.openxmlformats.org/officeDocument/2006/relationships/image" Target="../media/image6.png"/><Relationship Id="rId9" Type="http://schemas.microsoft.com/office/2007/relationships/hdphoto" Target="../media/hdphoto5.wdp"/></Relationships>
</file>

<file path=ppt/slides/_rels/slide10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8" Type="http://schemas.openxmlformats.org/officeDocument/2006/relationships/image" Target="../media/image59.wmf"/><Relationship Id="rId3" Type="http://schemas.openxmlformats.org/officeDocument/2006/relationships/notesSlide" Target="../notesSlides/notesSlide15.xml"/><Relationship Id="rId7" Type="http://schemas.openxmlformats.org/officeDocument/2006/relationships/oleObject" Target="../embeddings/oleObject20.bin"/><Relationship Id="rId2" Type="http://schemas.openxmlformats.org/officeDocument/2006/relationships/slideLayout" Target="../slideLayouts/slideLayout2.xml"/><Relationship Id="rId1" Type="http://schemas.openxmlformats.org/officeDocument/2006/relationships/vmlDrawing" Target="../drawings/vmlDrawing12.vml"/><Relationship Id="rId6" Type="http://schemas.openxmlformats.org/officeDocument/2006/relationships/image" Target="../media/image58.wmf"/><Relationship Id="rId5" Type="http://schemas.openxmlformats.org/officeDocument/2006/relationships/oleObject" Target="../embeddings/oleObject19.bin"/><Relationship Id="rId10" Type="http://schemas.openxmlformats.org/officeDocument/2006/relationships/image" Target="../media/image60.wmf"/><Relationship Id="rId4" Type="http://schemas.openxmlformats.org/officeDocument/2006/relationships/image" Target="../media/image5.png"/><Relationship Id="rId9" Type="http://schemas.openxmlformats.org/officeDocument/2006/relationships/oleObject" Target="../embeddings/oleObject21.bin"/></Relationships>
</file>

<file path=ppt/slides/_rels/slide111.xml.rels><?xml version="1.0" encoding="UTF-8" standalone="yes"?>
<Relationships xmlns="http://schemas.openxmlformats.org/package/2006/relationships"><Relationship Id="rId8" Type="http://schemas.openxmlformats.org/officeDocument/2006/relationships/image" Target="../media/image59.wmf"/><Relationship Id="rId13" Type="http://schemas.openxmlformats.org/officeDocument/2006/relationships/oleObject" Target="../embeddings/oleObject27.bin"/><Relationship Id="rId3" Type="http://schemas.openxmlformats.org/officeDocument/2006/relationships/notesSlide" Target="../notesSlides/notesSlide16.xml"/><Relationship Id="rId7" Type="http://schemas.openxmlformats.org/officeDocument/2006/relationships/oleObject" Target="../embeddings/oleObject23.bin"/><Relationship Id="rId12" Type="http://schemas.openxmlformats.org/officeDocument/2006/relationships/oleObject" Target="../embeddings/oleObject26.bin"/><Relationship Id="rId2" Type="http://schemas.openxmlformats.org/officeDocument/2006/relationships/slideLayout" Target="../slideLayouts/slideLayout2.xml"/><Relationship Id="rId1" Type="http://schemas.openxmlformats.org/officeDocument/2006/relationships/vmlDrawing" Target="../drawings/vmlDrawing13.vml"/><Relationship Id="rId6" Type="http://schemas.openxmlformats.org/officeDocument/2006/relationships/image" Target="../media/image58.wmf"/><Relationship Id="rId11" Type="http://schemas.openxmlformats.org/officeDocument/2006/relationships/oleObject" Target="../embeddings/oleObject25.bin"/><Relationship Id="rId5" Type="http://schemas.openxmlformats.org/officeDocument/2006/relationships/oleObject" Target="../embeddings/oleObject22.bin"/><Relationship Id="rId10" Type="http://schemas.openxmlformats.org/officeDocument/2006/relationships/image" Target="../media/image60.wmf"/><Relationship Id="rId4" Type="http://schemas.openxmlformats.org/officeDocument/2006/relationships/image" Target="../media/image5.png"/><Relationship Id="rId9" Type="http://schemas.openxmlformats.org/officeDocument/2006/relationships/oleObject" Target="../embeddings/oleObject24.bin"/></Relationships>
</file>

<file path=ppt/slides/_rels/slide112.xml.rels><?xml version="1.0" encoding="UTF-8" standalone="yes"?>
<Relationships xmlns="http://schemas.openxmlformats.org/package/2006/relationships"><Relationship Id="rId8" Type="http://schemas.openxmlformats.org/officeDocument/2006/relationships/image" Target="../media/image59.wmf"/><Relationship Id="rId13" Type="http://schemas.openxmlformats.org/officeDocument/2006/relationships/oleObject" Target="../embeddings/oleObject33.bin"/><Relationship Id="rId3" Type="http://schemas.openxmlformats.org/officeDocument/2006/relationships/notesSlide" Target="../notesSlides/notesSlide17.xml"/><Relationship Id="rId7" Type="http://schemas.openxmlformats.org/officeDocument/2006/relationships/oleObject" Target="../embeddings/oleObject29.bin"/><Relationship Id="rId12" Type="http://schemas.openxmlformats.org/officeDocument/2006/relationships/oleObject" Target="../embeddings/oleObject32.bin"/><Relationship Id="rId2" Type="http://schemas.openxmlformats.org/officeDocument/2006/relationships/slideLayout" Target="../slideLayouts/slideLayout2.xml"/><Relationship Id="rId16" Type="http://schemas.openxmlformats.org/officeDocument/2006/relationships/oleObject" Target="../embeddings/oleObject36.bin"/><Relationship Id="rId1" Type="http://schemas.openxmlformats.org/officeDocument/2006/relationships/vmlDrawing" Target="../drawings/vmlDrawing14.vml"/><Relationship Id="rId6" Type="http://schemas.openxmlformats.org/officeDocument/2006/relationships/image" Target="../media/image58.wmf"/><Relationship Id="rId11" Type="http://schemas.openxmlformats.org/officeDocument/2006/relationships/oleObject" Target="../embeddings/oleObject31.bin"/><Relationship Id="rId5" Type="http://schemas.openxmlformats.org/officeDocument/2006/relationships/oleObject" Target="../embeddings/oleObject28.bin"/><Relationship Id="rId15" Type="http://schemas.openxmlformats.org/officeDocument/2006/relationships/oleObject" Target="../embeddings/oleObject35.bin"/><Relationship Id="rId10" Type="http://schemas.openxmlformats.org/officeDocument/2006/relationships/image" Target="../media/image60.wmf"/><Relationship Id="rId4" Type="http://schemas.openxmlformats.org/officeDocument/2006/relationships/image" Target="../media/image5.png"/><Relationship Id="rId9" Type="http://schemas.openxmlformats.org/officeDocument/2006/relationships/oleObject" Target="../embeddings/oleObject30.bin"/><Relationship Id="rId14" Type="http://schemas.openxmlformats.org/officeDocument/2006/relationships/oleObject" Target="../embeddings/oleObject34.bin"/></Relationships>
</file>

<file path=ppt/slides/_rels/slide113.xml.rels><?xml version="1.0" encoding="UTF-8" standalone="yes"?>
<Relationships xmlns="http://schemas.openxmlformats.org/package/2006/relationships"><Relationship Id="rId8" Type="http://schemas.openxmlformats.org/officeDocument/2006/relationships/image" Target="../media/image59.wmf"/><Relationship Id="rId13" Type="http://schemas.openxmlformats.org/officeDocument/2006/relationships/oleObject" Target="../embeddings/oleObject42.bin"/><Relationship Id="rId18" Type="http://schemas.microsoft.com/office/2007/relationships/hdphoto" Target="../media/hdphoto3.wdp"/><Relationship Id="rId3" Type="http://schemas.openxmlformats.org/officeDocument/2006/relationships/notesSlide" Target="../notesSlides/notesSlide18.xml"/><Relationship Id="rId21" Type="http://schemas.openxmlformats.org/officeDocument/2006/relationships/image" Target="../media/image8.png"/><Relationship Id="rId7" Type="http://schemas.openxmlformats.org/officeDocument/2006/relationships/oleObject" Target="../embeddings/oleObject38.bin"/><Relationship Id="rId12" Type="http://schemas.openxmlformats.org/officeDocument/2006/relationships/oleObject" Target="../embeddings/oleObject41.bin"/><Relationship Id="rId17" Type="http://schemas.openxmlformats.org/officeDocument/2006/relationships/image" Target="../media/image6.png"/><Relationship Id="rId2" Type="http://schemas.openxmlformats.org/officeDocument/2006/relationships/slideLayout" Target="../slideLayouts/slideLayout2.xml"/><Relationship Id="rId16" Type="http://schemas.openxmlformats.org/officeDocument/2006/relationships/oleObject" Target="../embeddings/oleObject45.bin"/><Relationship Id="rId20" Type="http://schemas.microsoft.com/office/2007/relationships/hdphoto" Target="../media/hdphoto4.wdp"/><Relationship Id="rId1" Type="http://schemas.openxmlformats.org/officeDocument/2006/relationships/vmlDrawing" Target="../drawings/vmlDrawing15.vml"/><Relationship Id="rId6" Type="http://schemas.openxmlformats.org/officeDocument/2006/relationships/image" Target="../media/image58.wmf"/><Relationship Id="rId11" Type="http://schemas.openxmlformats.org/officeDocument/2006/relationships/oleObject" Target="../embeddings/oleObject40.bin"/><Relationship Id="rId5" Type="http://schemas.openxmlformats.org/officeDocument/2006/relationships/oleObject" Target="../embeddings/oleObject37.bin"/><Relationship Id="rId15" Type="http://schemas.openxmlformats.org/officeDocument/2006/relationships/oleObject" Target="../embeddings/oleObject44.bin"/><Relationship Id="rId10" Type="http://schemas.openxmlformats.org/officeDocument/2006/relationships/image" Target="../media/image60.wmf"/><Relationship Id="rId19"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oleObject" Target="../embeddings/oleObject39.bin"/><Relationship Id="rId14" Type="http://schemas.openxmlformats.org/officeDocument/2006/relationships/oleObject" Target="../embeddings/oleObject43.bin"/><Relationship Id="rId22" Type="http://schemas.microsoft.com/office/2007/relationships/hdphoto" Target="../media/hdphoto5.wdp"/></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4.png"/><Relationship Id="rId12" Type="http://schemas.microsoft.com/office/2007/relationships/hdphoto" Target="../media/hdphoto4.wdp"/><Relationship Id="rId2" Type="http://schemas.openxmlformats.org/officeDocument/2006/relationships/image" Target="../media/image1.png"/><Relationship Id="rId1" Type="http://schemas.openxmlformats.org/officeDocument/2006/relationships/slideLayout" Target="../slideLayouts/slideLayout2.xml"/><Relationship Id="rId6" Type="http://schemas.microsoft.com/office/2007/relationships/hdphoto" Target="../media/hdphoto2.wdp"/><Relationship Id="rId11" Type="http://schemas.openxmlformats.org/officeDocument/2006/relationships/image" Target="../media/image7.png"/><Relationship Id="rId5" Type="http://schemas.openxmlformats.org/officeDocument/2006/relationships/image" Target="../media/image3.png"/><Relationship Id="rId10"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6.png"/><Relationship Id="rId14" Type="http://schemas.microsoft.com/office/2007/relationships/hdphoto" Target="../media/hdphoto5.wdp"/></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22.gif"/><Relationship Id="rId4" Type="http://schemas.openxmlformats.org/officeDocument/2006/relationships/image" Target="../media/image25.wmf"/></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29.wmf"/></Relationships>
</file>

<file path=ppt/slides/_rels/slide43.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4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image" Target="../media/image4.png"/><Relationship Id="rId7" Type="http://schemas.openxmlformats.org/officeDocument/2006/relationships/image" Target="../media/image10.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9.wmf"/><Relationship Id="rId4" Type="http://schemas.openxmlformats.org/officeDocument/2006/relationships/oleObject" Target="../embeddings/oleObject1.bin"/><Relationship Id="rId9" Type="http://schemas.openxmlformats.org/officeDocument/2006/relationships/image" Target="../media/image11.wmf"/></Relationships>
</file>

<file path=ppt/slides/_rels/slide5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oleObject" Target="../embeddings/oleObject11.bin"/><Relationship Id="rId4" Type="http://schemas.openxmlformats.org/officeDocument/2006/relationships/image" Target="../media/image43.w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image" Target="../media/image43.wmf"/></Relationships>
</file>

<file path=ppt/slides/_rels/slide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2.jpeg"/><Relationship Id="rId1" Type="http://schemas.openxmlformats.org/officeDocument/2006/relationships/slideLayout" Target="../slideLayouts/slideLayout2.xml"/><Relationship Id="rId4" Type="http://schemas.openxmlformats.org/officeDocument/2006/relationships/image" Target="../media/image44.jpeg"/></Relationships>
</file>

<file path=ppt/slides/_rels/slide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2.jpeg"/><Relationship Id="rId1" Type="http://schemas.openxmlformats.org/officeDocument/2006/relationships/slideLayout" Target="../slideLayouts/slideLayout2.xml"/><Relationship Id="rId4" Type="http://schemas.openxmlformats.org/officeDocument/2006/relationships/image" Target="../media/image44.jpeg"/></Relationships>
</file>

<file path=ppt/slides/_rels/slide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5.wmf"/><Relationship Id="rId3" Type="http://schemas.openxmlformats.org/officeDocument/2006/relationships/oleObject" Target="../embeddings/oleObject4.bin"/><Relationship Id="rId7"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4.wmf"/><Relationship Id="rId5" Type="http://schemas.openxmlformats.org/officeDocument/2006/relationships/oleObject" Target="../embeddings/oleObject5.bin"/><Relationship Id="rId10" Type="http://schemas.openxmlformats.org/officeDocument/2006/relationships/image" Target="../media/image16.wmf"/><Relationship Id="rId4" Type="http://schemas.openxmlformats.org/officeDocument/2006/relationships/image" Target="../media/image13.wmf"/><Relationship Id="rId9" Type="http://schemas.openxmlformats.org/officeDocument/2006/relationships/oleObject" Target="../embeddings/oleObject7.bin"/></Relationships>
</file>

<file path=ppt/slides/_rels/slide9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91.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image" Target="../media/image53.wmf"/><Relationship Id="rId5" Type="http://schemas.openxmlformats.org/officeDocument/2006/relationships/oleObject" Target="../embeddings/oleObject14.bin"/><Relationship Id="rId4" Type="http://schemas.openxmlformats.org/officeDocument/2006/relationships/image" Target="../media/image52.w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2.xml"/><Relationship Id="rId1" Type="http://schemas.openxmlformats.org/officeDocument/2006/relationships/vmlDrawing" Target="../drawings/vmlDrawing8.vml"/><Relationship Id="rId4" Type="http://schemas.openxmlformats.org/officeDocument/2006/relationships/image" Target="../media/image52.w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2.xml"/><Relationship Id="rId1" Type="http://schemas.openxmlformats.org/officeDocument/2006/relationships/vmlDrawing" Target="../drawings/vmlDrawing9.vml"/><Relationship Id="rId4" Type="http://schemas.openxmlformats.org/officeDocument/2006/relationships/image" Target="../media/image52.w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image" Target="../media/image54.wmf"/></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623810" y="886466"/>
            <a:ext cx="7772400" cy="1143000"/>
          </a:xfrm>
        </p:spPr>
        <p:txBody>
          <a:bodyPr/>
          <a:lstStyle/>
          <a:p>
            <a:pPr algn="ctr" eaLnBrk="1" hangingPunct="1"/>
            <a:r>
              <a:rPr lang="fr-CA" sz="2400" dirty="0" smtClean="0">
                <a:latin typeface="+mj-lt"/>
              </a:rPr>
              <a:t>Réseaux de neurones</a:t>
            </a:r>
            <a:r>
              <a:rPr lang="en-US" dirty="0" smtClean="0">
                <a:latin typeface="+mj-lt"/>
              </a:rPr>
              <a:t/>
            </a:r>
            <a:br>
              <a:rPr lang="en-US" dirty="0" smtClean="0">
                <a:latin typeface="+mj-lt"/>
              </a:rPr>
            </a:br>
            <a:r>
              <a:rPr lang="en-US" dirty="0" smtClean="0">
                <a:latin typeface="+mj-lt"/>
              </a:rPr>
              <a:t>IFT 780</a:t>
            </a:r>
            <a:endParaRPr lang="fr-CA" dirty="0" smtClean="0">
              <a:latin typeface="+mj-lt"/>
            </a:endParaRPr>
          </a:p>
        </p:txBody>
      </p:sp>
      <p:sp>
        <p:nvSpPr>
          <p:cNvPr id="2051" name="Rectangle 3"/>
          <p:cNvSpPr>
            <a:spLocks noGrp="1" noChangeArrowheads="1"/>
          </p:cNvSpPr>
          <p:nvPr>
            <p:ph type="subTitle" idx="1"/>
          </p:nvPr>
        </p:nvSpPr>
        <p:spPr>
          <a:xfrm>
            <a:off x="1331913" y="4844752"/>
            <a:ext cx="6400800" cy="1752600"/>
          </a:xfrm>
        </p:spPr>
        <p:txBody>
          <a:bodyPr/>
          <a:lstStyle/>
          <a:p>
            <a:r>
              <a:rPr lang="fr-CA" dirty="0" smtClean="0">
                <a:latin typeface="+mj-lt"/>
              </a:rPr>
              <a:t>Segmentation </a:t>
            </a:r>
            <a:r>
              <a:rPr lang="fr-CA" smtClean="0">
                <a:latin typeface="+mj-lt"/>
              </a:rPr>
              <a:t>et localisation</a:t>
            </a:r>
            <a:endParaRPr lang="fr-CA" dirty="0">
              <a:latin typeface="+mj-lt"/>
            </a:endParaRPr>
          </a:p>
          <a:p>
            <a:r>
              <a:rPr lang="fr-CA" sz="1400" dirty="0" smtClean="0">
                <a:latin typeface="+mj-lt"/>
              </a:rPr>
              <a:t>Par</a:t>
            </a:r>
          </a:p>
          <a:p>
            <a:pPr eaLnBrk="1" hangingPunct="1"/>
            <a:r>
              <a:rPr lang="fr-CA" sz="1400" dirty="0" smtClean="0">
                <a:latin typeface="+mj-lt"/>
              </a:rPr>
              <a:t>Pierre-Marc Jodoin</a:t>
            </a:r>
          </a:p>
        </p:txBody>
      </p:sp>
    </p:spTree>
    <p:extLst>
      <p:ext uri="{BB962C8B-B14F-4D97-AF65-F5344CB8AC3E}">
        <p14:creationId xmlns:p14="http://schemas.microsoft.com/office/powerpoint/2010/main" val="17490394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22276" y="108065"/>
            <a:ext cx="5374472" cy="1371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CA"/>
          </a:p>
        </p:txBody>
      </p:sp>
      <p:cxnSp>
        <p:nvCxnSpPr>
          <p:cNvPr id="52" name="Straight Arrow Connector 51"/>
          <p:cNvCxnSpPr/>
          <p:nvPr/>
        </p:nvCxnSpPr>
        <p:spPr>
          <a:xfrm>
            <a:off x="6111228" y="3634511"/>
            <a:ext cx="356978"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V="1">
            <a:off x="6118657" y="3818118"/>
            <a:ext cx="342121" cy="123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6116082" y="4002962"/>
            <a:ext cx="347271" cy="142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6113427" y="4179286"/>
            <a:ext cx="352580" cy="434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10</a:t>
            </a:fld>
            <a:endParaRPr lang="fr-CA"/>
          </a:p>
        </p:txBody>
      </p:sp>
      <p:pic>
        <p:nvPicPr>
          <p:cNvPr id="2" name="Picture 1"/>
          <p:cNvPicPr>
            <a:picLocks noChangeAspect="1"/>
          </p:cNvPicPr>
          <p:nvPr/>
        </p:nvPicPr>
        <p:blipFill>
          <a:blip r:embed="rId2"/>
          <a:stretch>
            <a:fillRect/>
          </a:stretch>
        </p:blipFill>
        <p:spPr>
          <a:xfrm>
            <a:off x="122276" y="3139426"/>
            <a:ext cx="2401005" cy="1802329"/>
          </a:xfrm>
          <a:prstGeom prst="rect">
            <a:avLst/>
          </a:prstGeom>
        </p:spPr>
      </p:pic>
      <p:pic>
        <p:nvPicPr>
          <p:cNvPr id="3" name="Picture 2"/>
          <p:cNvPicPr>
            <a:picLocks noChangeAspect="1"/>
          </p:cNvPicPr>
          <p:nvPr/>
        </p:nvPicPr>
        <p:blipFill>
          <a:blip r:embed="rId3"/>
          <a:stretch>
            <a:fillRect/>
          </a:stretch>
        </p:blipFill>
        <p:spPr>
          <a:xfrm>
            <a:off x="6797471" y="3254031"/>
            <a:ext cx="2209058" cy="1507043"/>
          </a:xfrm>
          <a:prstGeom prst="rect">
            <a:avLst/>
          </a:prstGeom>
        </p:spPr>
      </p:pic>
      <p:sp>
        <p:nvSpPr>
          <p:cNvPr id="10" name="Cube 9"/>
          <p:cNvSpPr/>
          <p:nvPr/>
        </p:nvSpPr>
        <p:spPr>
          <a:xfrm>
            <a:off x="2936025" y="3306564"/>
            <a:ext cx="488197" cy="1173099"/>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 name="TextBox 12"/>
          <p:cNvSpPr txBox="1"/>
          <p:nvPr/>
        </p:nvSpPr>
        <p:spPr>
          <a:xfrm>
            <a:off x="2876897" y="4484075"/>
            <a:ext cx="324008" cy="276999"/>
          </a:xfrm>
          <a:prstGeom prst="rect">
            <a:avLst/>
          </a:prstGeom>
          <a:noFill/>
        </p:spPr>
        <p:txBody>
          <a:bodyPr wrap="none" rtlCol="0">
            <a:spAutoFit/>
          </a:bodyPr>
          <a:lstStyle/>
          <a:p>
            <a:r>
              <a:rPr lang="fr-CA" sz="1200" dirty="0" smtClean="0"/>
              <a:t>  3</a:t>
            </a:r>
            <a:endParaRPr lang="en-CA" sz="1200" dirty="0"/>
          </a:p>
        </p:txBody>
      </p:sp>
      <p:sp>
        <p:nvSpPr>
          <p:cNvPr id="14" name="Cube 13"/>
          <p:cNvSpPr/>
          <p:nvPr/>
        </p:nvSpPr>
        <p:spPr>
          <a:xfrm>
            <a:off x="3587251" y="3488836"/>
            <a:ext cx="356482" cy="804169"/>
          </a:xfrm>
          <a:prstGeom prst="cube">
            <a:avLst>
              <a:gd name="adj" fmla="val 73466"/>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TextBox 16"/>
          <p:cNvSpPr txBox="1"/>
          <p:nvPr/>
        </p:nvSpPr>
        <p:spPr>
          <a:xfrm>
            <a:off x="3542087" y="4304447"/>
            <a:ext cx="324008" cy="276999"/>
          </a:xfrm>
          <a:prstGeom prst="rect">
            <a:avLst/>
          </a:prstGeom>
          <a:noFill/>
        </p:spPr>
        <p:txBody>
          <a:bodyPr wrap="none" rtlCol="0">
            <a:spAutoFit/>
          </a:bodyPr>
          <a:lstStyle/>
          <a:p>
            <a:r>
              <a:rPr lang="fr-CA" sz="1200" dirty="0" smtClean="0"/>
              <a:t>  3</a:t>
            </a:r>
            <a:endParaRPr lang="en-CA" sz="1200" dirty="0"/>
          </a:p>
        </p:txBody>
      </p:sp>
      <p:cxnSp>
        <p:nvCxnSpPr>
          <p:cNvPr id="18" name="Straight Arrow Connector 17"/>
          <p:cNvCxnSpPr/>
          <p:nvPr/>
        </p:nvCxnSpPr>
        <p:spPr>
          <a:xfrm>
            <a:off x="3226155" y="3892135"/>
            <a:ext cx="336141" cy="4501"/>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Cube 18"/>
          <p:cNvSpPr/>
          <p:nvPr/>
        </p:nvSpPr>
        <p:spPr>
          <a:xfrm>
            <a:off x="4220122" y="3603993"/>
            <a:ext cx="384704" cy="556531"/>
          </a:xfrm>
          <a:prstGeom prst="cube">
            <a:avLst>
              <a:gd name="adj" fmla="val 53052"/>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2" name="TextBox 21"/>
          <p:cNvSpPr txBox="1"/>
          <p:nvPr/>
        </p:nvSpPr>
        <p:spPr>
          <a:xfrm>
            <a:off x="4212062" y="4196759"/>
            <a:ext cx="324008" cy="276999"/>
          </a:xfrm>
          <a:prstGeom prst="rect">
            <a:avLst/>
          </a:prstGeom>
          <a:noFill/>
        </p:spPr>
        <p:txBody>
          <a:bodyPr wrap="none" rtlCol="0">
            <a:spAutoFit/>
          </a:bodyPr>
          <a:lstStyle/>
          <a:p>
            <a:r>
              <a:rPr lang="fr-CA" sz="1200" dirty="0" smtClean="0"/>
              <a:t>  5</a:t>
            </a:r>
            <a:endParaRPr lang="en-CA" sz="1200" dirty="0"/>
          </a:p>
        </p:txBody>
      </p:sp>
      <p:sp>
        <p:nvSpPr>
          <p:cNvPr id="23" name="Cube 22"/>
          <p:cNvSpPr/>
          <p:nvPr/>
        </p:nvSpPr>
        <p:spPr>
          <a:xfrm>
            <a:off x="4887867" y="3706572"/>
            <a:ext cx="286103" cy="371126"/>
          </a:xfrm>
          <a:prstGeom prst="cube">
            <a:avLst>
              <a:gd name="adj" fmla="val 54505"/>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6" name="TextBox 25"/>
          <p:cNvSpPr txBox="1"/>
          <p:nvPr/>
        </p:nvSpPr>
        <p:spPr>
          <a:xfrm>
            <a:off x="4812814" y="4063172"/>
            <a:ext cx="324008" cy="276999"/>
          </a:xfrm>
          <a:prstGeom prst="rect">
            <a:avLst/>
          </a:prstGeom>
          <a:noFill/>
        </p:spPr>
        <p:txBody>
          <a:bodyPr wrap="none" rtlCol="0">
            <a:spAutoFit/>
          </a:bodyPr>
          <a:lstStyle/>
          <a:p>
            <a:r>
              <a:rPr lang="fr-CA" sz="1200" dirty="0" smtClean="0"/>
              <a:t>  4</a:t>
            </a:r>
            <a:endParaRPr lang="en-CA" sz="1200" dirty="0"/>
          </a:p>
        </p:txBody>
      </p:sp>
      <p:cxnSp>
        <p:nvCxnSpPr>
          <p:cNvPr id="27" name="Straight Arrow Connector 26"/>
          <p:cNvCxnSpPr/>
          <p:nvPr/>
        </p:nvCxnSpPr>
        <p:spPr>
          <a:xfrm>
            <a:off x="3860030" y="3894385"/>
            <a:ext cx="336141" cy="4501"/>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p:cNvCxnSpPr/>
          <p:nvPr/>
        </p:nvCxnSpPr>
        <p:spPr>
          <a:xfrm>
            <a:off x="4514202" y="3892188"/>
            <a:ext cx="336141" cy="4501"/>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3" name="Rounded Rectangle 32"/>
          <p:cNvSpPr/>
          <p:nvPr/>
        </p:nvSpPr>
        <p:spPr>
          <a:xfrm>
            <a:off x="6086341" y="3454670"/>
            <a:ext cx="156524" cy="901432"/>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34" name="Straight Arrow Connector 33"/>
          <p:cNvCxnSpPr/>
          <p:nvPr/>
        </p:nvCxnSpPr>
        <p:spPr>
          <a:xfrm>
            <a:off x="5709427" y="3634511"/>
            <a:ext cx="356978"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V="1">
            <a:off x="5716856" y="3818118"/>
            <a:ext cx="342121" cy="123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V="1">
            <a:off x="5714281" y="4002962"/>
            <a:ext cx="347271" cy="142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5711626" y="4179286"/>
            <a:ext cx="352580" cy="434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5530968" y="3508469"/>
            <a:ext cx="205770" cy="790350"/>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3" name="Oval 42"/>
          <p:cNvSpPr/>
          <p:nvPr/>
        </p:nvSpPr>
        <p:spPr>
          <a:xfrm>
            <a:off x="5554762" y="3746100"/>
            <a:ext cx="157319" cy="146511"/>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sz="1800"/>
          </a:p>
        </p:txBody>
      </p:sp>
      <p:cxnSp>
        <p:nvCxnSpPr>
          <p:cNvPr id="44" name="Straight Arrow Connector 43"/>
          <p:cNvCxnSpPr/>
          <p:nvPr/>
        </p:nvCxnSpPr>
        <p:spPr>
          <a:xfrm>
            <a:off x="5133040" y="3897941"/>
            <a:ext cx="363708" cy="4371"/>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5" name="Oval 44"/>
          <p:cNvSpPr/>
          <p:nvPr/>
        </p:nvSpPr>
        <p:spPr>
          <a:xfrm>
            <a:off x="5554762" y="3561256"/>
            <a:ext cx="157319" cy="146511"/>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sz="1800"/>
          </a:p>
        </p:txBody>
      </p:sp>
      <p:sp>
        <p:nvSpPr>
          <p:cNvPr id="46" name="Oval 45"/>
          <p:cNvSpPr/>
          <p:nvPr/>
        </p:nvSpPr>
        <p:spPr>
          <a:xfrm>
            <a:off x="5554762" y="3931126"/>
            <a:ext cx="157319" cy="146511"/>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sz="1800"/>
          </a:p>
        </p:txBody>
      </p:sp>
      <p:sp>
        <p:nvSpPr>
          <p:cNvPr id="47" name="Oval 46"/>
          <p:cNvSpPr/>
          <p:nvPr/>
        </p:nvSpPr>
        <p:spPr>
          <a:xfrm>
            <a:off x="5554762" y="4110378"/>
            <a:ext cx="157319" cy="146511"/>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sz="1800"/>
          </a:p>
        </p:txBody>
      </p:sp>
      <p:sp>
        <p:nvSpPr>
          <p:cNvPr id="49" name="TextBox 48"/>
          <p:cNvSpPr txBox="1"/>
          <p:nvPr/>
        </p:nvSpPr>
        <p:spPr>
          <a:xfrm>
            <a:off x="377556" y="1672556"/>
            <a:ext cx="8069838" cy="1015663"/>
          </a:xfrm>
          <a:prstGeom prst="rect">
            <a:avLst/>
          </a:prstGeom>
          <a:noFill/>
        </p:spPr>
        <p:txBody>
          <a:bodyPr wrap="none" rtlCol="0">
            <a:spAutoFit/>
          </a:bodyPr>
          <a:lstStyle/>
          <a:p>
            <a:pPr algn="just"/>
            <a:r>
              <a:rPr lang="fr-CA" sz="2000" dirty="0" smtClean="0"/>
              <a:t>Avec le réseau que voici, avec des </a:t>
            </a:r>
            <a:r>
              <a:rPr lang="fr-CA" sz="2000" dirty="0" err="1" smtClean="0"/>
              <a:t>conv</a:t>
            </a:r>
            <a:r>
              <a:rPr lang="fr-CA" sz="2000" dirty="0" smtClean="0"/>
              <a:t> « </a:t>
            </a:r>
            <a:r>
              <a:rPr lang="fr-CA" sz="2000" dirty="0" err="1" smtClean="0"/>
              <a:t>valid</a:t>
            </a:r>
            <a:r>
              <a:rPr lang="fr-CA" sz="2000" dirty="0" smtClean="0"/>
              <a:t> » et sans </a:t>
            </a:r>
            <a:r>
              <a:rPr lang="fr-CA" sz="2000" i="1" dirty="0" err="1" smtClean="0"/>
              <a:t>pooling</a:t>
            </a:r>
            <a:r>
              <a:rPr lang="fr-CA" sz="2000" dirty="0" smtClean="0"/>
              <a:t>, pour </a:t>
            </a:r>
          </a:p>
          <a:p>
            <a:pPr algn="just"/>
            <a:r>
              <a:rPr lang="fr-CA" sz="2000" dirty="0" smtClean="0"/>
              <a:t>une image en </a:t>
            </a:r>
            <a:r>
              <a:rPr lang="fr-CA" sz="2000" b="1" dirty="0" smtClean="0">
                <a:solidFill>
                  <a:srgbClr val="FF0000"/>
                </a:solidFill>
              </a:rPr>
              <a:t>entrée</a:t>
            </a:r>
            <a:r>
              <a:rPr lang="fr-CA" sz="2000" dirty="0" smtClean="0"/>
              <a:t> de </a:t>
            </a:r>
            <a:r>
              <a:rPr lang="fr-CA" sz="2000" b="1" dirty="0" smtClean="0">
                <a:solidFill>
                  <a:srgbClr val="FF0000"/>
                </a:solidFill>
              </a:rPr>
              <a:t>320x240</a:t>
            </a:r>
            <a:r>
              <a:rPr lang="fr-CA" sz="2000" dirty="0" smtClean="0"/>
              <a:t>, on aura en </a:t>
            </a:r>
            <a:r>
              <a:rPr lang="fr-CA" sz="2000" b="1" dirty="0" smtClean="0">
                <a:solidFill>
                  <a:srgbClr val="FF0000"/>
                </a:solidFill>
              </a:rPr>
              <a:t>sortie 289x209 pixels</a:t>
            </a:r>
            <a:r>
              <a:rPr lang="fr-CA" sz="2000" dirty="0" smtClean="0"/>
              <a:t>, chacun</a:t>
            </a:r>
          </a:p>
          <a:p>
            <a:pPr algn="just"/>
            <a:r>
              <a:rPr lang="fr-CA" sz="2000" dirty="0"/>
              <a:t>a</a:t>
            </a:r>
            <a:r>
              <a:rPr lang="fr-CA" sz="2000" dirty="0" smtClean="0"/>
              <a:t>yant un vecteur de </a:t>
            </a:r>
            <a:r>
              <a:rPr lang="fr-CA" sz="2000" b="1" dirty="0" smtClean="0">
                <a:solidFill>
                  <a:srgbClr val="FF0000"/>
                </a:solidFill>
              </a:rPr>
              <a:t>4 prédictions</a:t>
            </a:r>
            <a:r>
              <a:rPr lang="fr-CA" sz="2000" dirty="0" smtClean="0"/>
              <a:t>.</a:t>
            </a:r>
            <a:endParaRPr lang="en-CA" sz="2000" dirty="0"/>
          </a:p>
        </p:txBody>
      </p:sp>
      <p:sp>
        <p:nvSpPr>
          <p:cNvPr id="56" name="Rectangle 55"/>
          <p:cNvSpPr/>
          <p:nvPr/>
        </p:nvSpPr>
        <p:spPr>
          <a:xfrm>
            <a:off x="2489893" y="3532061"/>
            <a:ext cx="356188" cy="830997"/>
          </a:xfrm>
          <a:prstGeom prst="rect">
            <a:avLst/>
          </a:prstGeom>
        </p:spPr>
        <p:txBody>
          <a:bodyPr wrap="none">
            <a:spAutoFit/>
          </a:bodyPr>
          <a:lstStyle/>
          <a:p>
            <a:r>
              <a:rPr lang="fr-CA" sz="4800" dirty="0" smtClean="0">
                <a:solidFill>
                  <a:srgbClr val="FF0000"/>
                </a:solidFill>
              </a:rPr>
              <a:t>:</a:t>
            </a:r>
            <a:endParaRPr lang="en-CA" sz="4800" dirty="0">
              <a:solidFill>
                <a:srgbClr val="FF0000"/>
              </a:solidFill>
            </a:endParaRPr>
          </a:p>
        </p:txBody>
      </p:sp>
      <p:sp>
        <p:nvSpPr>
          <p:cNvPr id="57" name="Rectangle 56"/>
          <p:cNvSpPr/>
          <p:nvPr/>
        </p:nvSpPr>
        <p:spPr>
          <a:xfrm>
            <a:off x="6524684" y="3509598"/>
            <a:ext cx="356188" cy="830997"/>
          </a:xfrm>
          <a:prstGeom prst="rect">
            <a:avLst/>
          </a:prstGeom>
        </p:spPr>
        <p:txBody>
          <a:bodyPr wrap="none">
            <a:spAutoFit/>
          </a:bodyPr>
          <a:lstStyle/>
          <a:p>
            <a:r>
              <a:rPr lang="fr-CA" sz="4800" dirty="0" smtClean="0">
                <a:solidFill>
                  <a:srgbClr val="FF0000"/>
                </a:solidFill>
              </a:rPr>
              <a:t>:</a:t>
            </a:r>
            <a:endParaRPr lang="en-CA" sz="4800" dirty="0">
              <a:solidFill>
                <a:srgbClr val="FF0000"/>
              </a:solidFill>
            </a:endParaRPr>
          </a:p>
        </p:txBody>
      </p:sp>
      <p:sp>
        <p:nvSpPr>
          <p:cNvPr id="58" name="TextBox 57"/>
          <p:cNvSpPr txBox="1"/>
          <p:nvPr/>
        </p:nvSpPr>
        <p:spPr>
          <a:xfrm>
            <a:off x="298371" y="5488889"/>
            <a:ext cx="8659743" cy="707886"/>
          </a:xfrm>
          <a:prstGeom prst="rect">
            <a:avLst/>
          </a:prstGeom>
          <a:noFill/>
        </p:spPr>
        <p:txBody>
          <a:bodyPr wrap="none" rtlCol="0">
            <a:spAutoFit/>
          </a:bodyPr>
          <a:lstStyle/>
          <a:p>
            <a:r>
              <a:rPr lang="fr-CA" sz="2000" b="1" dirty="0" smtClean="0">
                <a:solidFill>
                  <a:srgbClr val="FF0000"/>
                </a:solidFill>
              </a:rPr>
              <a:t>Immense avantage</a:t>
            </a:r>
            <a:r>
              <a:rPr lang="fr-CA" sz="2000" dirty="0" smtClean="0"/>
              <a:t> : fini les patches, on peut traiter une image avec 1 propagation</a:t>
            </a:r>
          </a:p>
          <a:p>
            <a:r>
              <a:rPr lang="fr-CA" sz="2000" dirty="0"/>
              <a:t>	</a:t>
            </a:r>
            <a:r>
              <a:rPr lang="fr-CA" sz="2000" dirty="0" smtClean="0"/>
              <a:t>	     avant et 1 </a:t>
            </a:r>
            <a:r>
              <a:rPr lang="fr-CA" sz="2000" dirty="0" err="1" smtClean="0"/>
              <a:t>rétropropagation</a:t>
            </a:r>
            <a:endParaRPr lang="en-CA" sz="2000" dirty="0"/>
          </a:p>
        </p:txBody>
      </p:sp>
      <p:sp>
        <p:nvSpPr>
          <p:cNvPr id="48" name="TextBox 47"/>
          <p:cNvSpPr txBox="1"/>
          <p:nvPr/>
        </p:nvSpPr>
        <p:spPr>
          <a:xfrm>
            <a:off x="240999" y="123513"/>
            <a:ext cx="5495739" cy="1323439"/>
          </a:xfrm>
          <a:prstGeom prst="rect">
            <a:avLst/>
          </a:prstGeom>
          <a:noFill/>
        </p:spPr>
        <p:txBody>
          <a:bodyPr wrap="square" rtlCol="0">
            <a:spAutoFit/>
          </a:bodyPr>
          <a:lstStyle/>
          <a:p>
            <a:r>
              <a:rPr lang="fr-CA" sz="2000" dirty="0"/>
              <a:t>Image RGB : couche 1 : 3 filtres de taille 7x7</a:t>
            </a:r>
          </a:p>
          <a:p>
            <a:r>
              <a:rPr lang="fr-CA" sz="2000" dirty="0"/>
              <a:t>	        </a:t>
            </a:r>
            <a:r>
              <a:rPr lang="fr-CA" sz="2000" dirty="0" smtClean="0"/>
              <a:t>couche </a:t>
            </a:r>
            <a:r>
              <a:rPr lang="fr-CA" sz="2000" dirty="0"/>
              <a:t>2 : 5 filtres de taille 9x9</a:t>
            </a:r>
          </a:p>
          <a:p>
            <a:r>
              <a:rPr lang="fr-CA" sz="2000" dirty="0"/>
              <a:t>                      couche 3 : 4 filtres de taille 11x11</a:t>
            </a:r>
          </a:p>
          <a:p>
            <a:r>
              <a:rPr lang="fr-CA" sz="2000" dirty="0"/>
              <a:t>	        </a:t>
            </a:r>
            <a:r>
              <a:rPr lang="fr-CA" sz="2000" dirty="0" smtClean="0"/>
              <a:t>convolution </a:t>
            </a:r>
            <a:r>
              <a:rPr lang="fr-CA" sz="2000" dirty="0"/>
              <a:t>« </a:t>
            </a:r>
            <a:r>
              <a:rPr lang="fr-CA" sz="2000" i="1" dirty="0" err="1"/>
              <a:t>valid</a:t>
            </a:r>
            <a:r>
              <a:rPr lang="fr-CA" sz="2000" dirty="0"/>
              <a:t> »</a:t>
            </a:r>
            <a:endParaRPr lang="fr-CA" sz="2000" b="1" dirty="0"/>
          </a:p>
        </p:txBody>
      </p:sp>
    </p:spTree>
    <p:extLst>
      <p:ext uri="{BB962C8B-B14F-4D97-AF65-F5344CB8AC3E}">
        <p14:creationId xmlns:p14="http://schemas.microsoft.com/office/powerpoint/2010/main" val="3159302663"/>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rot="16200000">
            <a:off x="3888120" y="-20013"/>
            <a:ext cx="1034624" cy="5051051"/>
            <a:chOff x="554716" y="935950"/>
            <a:chExt cx="1034624" cy="5051051"/>
          </a:xfrm>
        </p:grpSpPr>
        <p:sp>
          <p:nvSpPr>
            <p:cNvPr id="5" name="Rectangle 4"/>
            <p:cNvSpPr/>
            <p:nvPr/>
          </p:nvSpPr>
          <p:spPr>
            <a:xfrm>
              <a:off x="554716" y="935950"/>
              <a:ext cx="1034624" cy="140884"/>
            </a:xfrm>
            <a:prstGeom prst="rect">
              <a:avLst/>
            </a:prstGeom>
            <a:solidFill>
              <a:schemeClr val="bg2">
                <a:lumMod val="40000"/>
                <a:lumOff val="6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100" dirty="0" smtClean="0">
                  <a:solidFill>
                    <a:schemeClr val="tx1"/>
                  </a:solidFill>
                </a:rPr>
                <a:t>input</a:t>
              </a:r>
              <a:endParaRPr lang="en-CA" dirty="0">
                <a:solidFill>
                  <a:schemeClr val="tx1"/>
                </a:solidFill>
              </a:endParaRPr>
            </a:p>
          </p:txBody>
        </p:sp>
        <p:sp>
          <p:nvSpPr>
            <p:cNvPr id="6" name="Rectangle 5"/>
            <p:cNvSpPr/>
            <p:nvPr/>
          </p:nvSpPr>
          <p:spPr>
            <a:xfrm>
              <a:off x="554716" y="1159139"/>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a:solidFill>
                    <a:schemeClr val="tx1"/>
                  </a:solidFill>
                </a:rPr>
                <a:t>3</a:t>
              </a:r>
              <a:r>
                <a:rPr lang="fr-CA" sz="1000" dirty="0" smtClean="0">
                  <a:solidFill>
                    <a:schemeClr val="tx1"/>
                  </a:solidFill>
                </a:rPr>
                <a:t>x3 </a:t>
              </a:r>
              <a:r>
                <a:rPr lang="fr-CA" sz="1000" dirty="0" err="1" smtClean="0">
                  <a:solidFill>
                    <a:schemeClr val="tx1"/>
                  </a:solidFill>
                </a:rPr>
                <a:t>conv</a:t>
              </a:r>
              <a:r>
                <a:rPr lang="fr-CA" sz="1000" dirty="0" smtClean="0">
                  <a:solidFill>
                    <a:schemeClr val="tx1"/>
                  </a:solidFill>
                </a:rPr>
                <a:t>, 64</a:t>
              </a:r>
              <a:endParaRPr lang="en-CA" sz="1000" dirty="0">
                <a:solidFill>
                  <a:schemeClr val="tx1"/>
                </a:solidFill>
              </a:endParaRPr>
            </a:p>
          </p:txBody>
        </p:sp>
        <p:sp>
          <p:nvSpPr>
            <p:cNvPr id="7" name="Rectangle 6"/>
            <p:cNvSpPr/>
            <p:nvPr/>
          </p:nvSpPr>
          <p:spPr>
            <a:xfrm>
              <a:off x="554716" y="1382328"/>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64</a:t>
              </a:r>
              <a:endParaRPr lang="en-CA" sz="1000" dirty="0">
                <a:solidFill>
                  <a:schemeClr val="tx1"/>
                </a:solidFill>
              </a:endParaRPr>
            </a:p>
          </p:txBody>
        </p:sp>
        <p:sp>
          <p:nvSpPr>
            <p:cNvPr id="8" name="Rectangle 7"/>
            <p:cNvSpPr/>
            <p:nvPr/>
          </p:nvSpPr>
          <p:spPr>
            <a:xfrm>
              <a:off x="554716" y="1605517"/>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9" name="Rectangle 8"/>
            <p:cNvSpPr/>
            <p:nvPr/>
          </p:nvSpPr>
          <p:spPr>
            <a:xfrm>
              <a:off x="554716" y="1828706"/>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128</a:t>
              </a:r>
              <a:endParaRPr lang="en-CA" sz="1000" dirty="0">
                <a:solidFill>
                  <a:schemeClr val="tx1"/>
                </a:solidFill>
              </a:endParaRPr>
            </a:p>
          </p:txBody>
        </p:sp>
        <p:sp>
          <p:nvSpPr>
            <p:cNvPr id="10" name="Rectangle 9"/>
            <p:cNvSpPr/>
            <p:nvPr/>
          </p:nvSpPr>
          <p:spPr>
            <a:xfrm>
              <a:off x="554716" y="2275084"/>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11" name="Rectangle 10"/>
            <p:cNvSpPr/>
            <p:nvPr/>
          </p:nvSpPr>
          <p:spPr>
            <a:xfrm>
              <a:off x="554716" y="2498273"/>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256</a:t>
              </a:r>
              <a:endParaRPr lang="en-CA" sz="1000" dirty="0">
                <a:solidFill>
                  <a:schemeClr val="tx1"/>
                </a:solidFill>
              </a:endParaRPr>
            </a:p>
          </p:txBody>
        </p:sp>
        <p:sp>
          <p:nvSpPr>
            <p:cNvPr id="12" name="Rectangle 11"/>
            <p:cNvSpPr/>
            <p:nvPr/>
          </p:nvSpPr>
          <p:spPr>
            <a:xfrm>
              <a:off x="554716" y="2721462"/>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256</a:t>
              </a:r>
              <a:endParaRPr lang="en-CA" sz="1000" dirty="0">
                <a:solidFill>
                  <a:schemeClr val="tx1"/>
                </a:solidFill>
              </a:endParaRPr>
            </a:p>
          </p:txBody>
        </p:sp>
        <p:sp>
          <p:nvSpPr>
            <p:cNvPr id="13" name="Rectangle 12"/>
            <p:cNvSpPr/>
            <p:nvPr/>
          </p:nvSpPr>
          <p:spPr>
            <a:xfrm>
              <a:off x="554716" y="3167840"/>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14" name="Rectangle 13"/>
            <p:cNvSpPr/>
            <p:nvPr/>
          </p:nvSpPr>
          <p:spPr>
            <a:xfrm>
              <a:off x="554716" y="5176541"/>
              <a:ext cx="1034624" cy="140884"/>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FC 4096</a:t>
              </a:r>
              <a:endParaRPr lang="en-CA" sz="1000" dirty="0">
                <a:solidFill>
                  <a:schemeClr val="tx1"/>
                </a:solidFill>
              </a:endParaRPr>
            </a:p>
          </p:txBody>
        </p:sp>
        <p:sp>
          <p:nvSpPr>
            <p:cNvPr id="15" name="Rectangle 14"/>
            <p:cNvSpPr/>
            <p:nvPr/>
          </p:nvSpPr>
          <p:spPr>
            <a:xfrm>
              <a:off x="554716" y="5399730"/>
              <a:ext cx="1034624" cy="140884"/>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FC 4096</a:t>
              </a:r>
              <a:endParaRPr lang="en-CA" sz="1000" dirty="0">
                <a:solidFill>
                  <a:schemeClr val="tx1"/>
                </a:solidFill>
              </a:endParaRPr>
            </a:p>
          </p:txBody>
        </p:sp>
        <p:sp>
          <p:nvSpPr>
            <p:cNvPr id="16" name="Rectangle 15"/>
            <p:cNvSpPr/>
            <p:nvPr/>
          </p:nvSpPr>
          <p:spPr>
            <a:xfrm>
              <a:off x="554716" y="5622919"/>
              <a:ext cx="1034624" cy="140884"/>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FC 1000</a:t>
              </a:r>
              <a:endParaRPr lang="en-CA" sz="1000" dirty="0">
                <a:solidFill>
                  <a:schemeClr val="tx1"/>
                </a:solidFill>
              </a:endParaRPr>
            </a:p>
          </p:txBody>
        </p:sp>
        <p:sp>
          <p:nvSpPr>
            <p:cNvPr id="17" name="Rectangle 16"/>
            <p:cNvSpPr/>
            <p:nvPr/>
          </p:nvSpPr>
          <p:spPr>
            <a:xfrm>
              <a:off x="554716" y="5846117"/>
              <a:ext cx="1034624" cy="140884"/>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err="1" smtClean="0">
                  <a:solidFill>
                    <a:schemeClr val="tx1"/>
                  </a:solidFill>
                </a:rPr>
                <a:t>Softmax</a:t>
              </a:r>
              <a:endParaRPr lang="en-CA" sz="1000" dirty="0">
                <a:solidFill>
                  <a:schemeClr val="tx1"/>
                </a:solidFill>
              </a:endParaRPr>
            </a:p>
          </p:txBody>
        </p:sp>
        <p:sp>
          <p:nvSpPr>
            <p:cNvPr id="18" name="Rectangle 17"/>
            <p:cNvSpPr/>
            <p:nvPr/>
          </p:nvSpPr>
          <p:spPr>
            <a:xfrm>
              <a:off x="554716" y="2051895"/>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128</a:t>
              </a:r>
              <a:endParaRPr lang="en-CA" sz="1000" dirty="0">
                <a:solidFill>
                  <a:schemeClr val="tx1"/>
                </a:solidFill>
              </a:endParaRPr>
            </a:p>
          </p:txBody>
        </p:sp>
        <p:sp>
          <p:nvSpPr>
            <p:cNvPr id="19" name="Rectangle 18"/>
            <p:cNvSpPr/>
            <p:nvPr/>
          </p:nvSpPr>
          <p:spPr>
            <a:xfrm>
              <a:off x="554716" y="2944651"/>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256</a:t>
              </a:r>
              <a:endParaRPr lang="en-CA" sz="1000" dirty="0">
                <a:solidFill>
                  <a:schemeClr val="tx1"/>
                </a:solidFill>
              </a:endParaRPr>
            </a:p>
          </p:txBody>
        </p:sp>
        <p:sp>
          <p:nvSpPr>
            <p:cNvPr id="20" name="Rectangle 19"/>
            <p:cNvSpPr/>
            <p:nvPr/>
          </p:nvSpPr>
          <p:spPr>
            <a:xfrm>
              <a:off x="554716" y="3391029"/>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1" name="Rectangle 20"/>
            <p:cNvSpPr/>
            <p:nvPr/>
          </p:nvSpPr>
          <p:spPr>
            <a:xfrm>
              <a:off x="554716" y="3614218"/>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2" name="Rectangle 21"/>
            <p:cNvSpPr/>
            <p:nvPr/>
          </p:nvSpPr>
          <p:spPr>
            <a:xfrm>
              <a:off x="554716" y="4953352"/>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23" name="Rectangle 22"/>
            <p:cNvSpPr/>
            <p:nvPr/>
          </p:nvSpPr>
          <p:spPr>
            <a:xfrm>
              <a:off x="554716" y="3837407"/>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4" name="Rectangle 23"/>
            <p:cNvSpPr/>
            <p:nvPr/>
          </p:nvSpPr>
          <p:spPr>
            <a:xfrm>
              <a:off x="554716" y="4060596"/>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25" name="Rectangle 24"/>
            <p:cNvSpPr/>
            <p:nvPr/>
          </p:nvSpPr>
          <p:spPr>
            <a:xfrm>
              <a:off x="554716" y="4283785"/>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6" name="Rectangle 25"/>
            <p:cNvSpPr/>
            <p:nvPr/>
          </p:nvSpPr>
          <p:spPr>
            <a:xfrm>
              <a:off x="554716" y="4506974"/>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7" name="Rectangle 26"/>
            <p:cNvSpPr/>
            <p:nvPr/>
          </p:nvSpPr>
          <p:spPr>
            <a:xfrm>
              <a:off x="554716" y="4730163"/>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grpSp>
      <p:sp>
        <p:nvSpPr>
          <p:cNvPr id="28" name="TextBox 27"/>
          <p:cNvSpPr txBox="1"/>
          <p:nvPr/>
        </p:nvSpPr>
        <p:spPr>
          <a:xfrm>
            <a:off x="728162" y="2305457"/>
            <a:ext cx="998991" cy="400110"/>
          </a:xfrm>
          <a:prstGeom prst="rect">
            <a:avLst/>
          </a:prstGeom>
          <a:noFill/>
        </p:spPr>
        <p:txBody>
          <a:bodyPr wrap="none" rtlCol="0">
            <a:spAutoFit/>
          </a:bodyPr>
          <a:lstStyle/>
          <a:p>
            <a:r>
              <a:rPr lang="fr-CA" sz="2000" dirty="0" smtClean="0"/>
              <a:t>VGG16</a:t>
            </a:r>
            <a:endParaRPr lang="en-CA" dirty="0"/>
          </a:p>
        </p:txBody>
      </p:sp>
      <p:sp>
        <p:nvSpPr>
          <p:cNvPr id="30" name="TextBox 29">
            <a:extLst>
              <a:ext uri="{FF2B5EF4-FFF2-40B4-BE49-F238E27FC236}">
                <a16:creationId xmlns:a16="http://schemas.microsoft.com/office/drawing/2014/main" id="{BE928539-A201-DA47-AB02-B18EA3BB9A29}"/>
              </a:ext>
            </a:extLst>
          </p:cNvPr>
          <p:cNvSpPr txBox="1"/>
          <p:nvPr/>
        </p:nvSpPr>
        <p:spPr>
          <a:xfrm>
            <a:off x="361399" y="169046"/>
            <a:ext cx="6001964" cy="646331"/>
          </a:xfrm>
          <a:prstGeom prst="rect">
            <a:avLst/>
          </a:prstGeom>
          <a:noFill/>
        </p:spPr>
        <p:txBody>
          <a:bodyPr wrap="none" rtlCol="0">
            <a:spAutoFit/>
          </a:bodyPr>
          <a:lstStyle/>
          <a:p>
            <a:r>
              <a:rPr lang="en-US" sz="3600" dirty="0" smtClean="0">
                <a:latin typeface="+mj-lt"/>
              </a:rPr>
              <a:t>SSD300 </a:t>
            </a:r>
            <a:r>
              <a:rPr lang="en-US" dirty="0" smtClean="0">
                <a:latin typeface="+mj-lt"/>
              </a:rPr>
              <a:t>(single shot detector)</a:t>
            </a:r>
            <a:r>
              <a:rPr lang="en-US" sz="3600" dirty="0" smtClean="0">
                <a:latin typeface="+mj-lt"/>
              </a:rPr>
              <a:t>  </a:t>
            </a:r>
            <a:r>
              <a:rPr lang="en-US" sz="1600" dirty="0" smtClean="0">
                <a:latin typeface="+mj-lt"/>
              </a:rPr>
              <a:t>[Liu et al. 2016]</a:t>
            </a:r>
            <a:endParaRPr lang="en-US" sz="1600" dirty="0">
              <a:latin typeface="+mj-lt"/>
            </a:endParaRPr>
          </a:p>
        </p:txBody>
      </p:sp>
      <p:sp>
        <p:nvSpPr>
          <p:cNvPr id="31" name="Rectangle 30"/>
          <p:cNvSpPr/>
          <p:nvPr/>
        </p:nvSpPr>
        <p:spPr>
          <a:xfrm>
            <a:off x="454873" y="998312"/>
            <a:ext cx="7871963" cy="461665"/>
          </a:xfrm>
          <a:prstGeom prst="rect">
            <a:avLst/>
          </a:prstGeom>
        </p:spPr>
        <p:txBody>
          <a:bodyPr wrap="none">
            <a:spAutoFit/>
          </a:bodyPr>
          <a:lstStyle/>
          <a:p>
            <a:r>
              <a:rPr lang="fr-CA" dirty="0"/>
              <a:t>U</a:t>
            </a:r>
            <a:r>
              <a:rPr lang="fr-CA" dirty="0" smtClean="0"/>
              <a:t>tilise les </a:t>
            </a:r>
            <a:r>
              <a:rPr lang="fr-CA" b="1" dirty="0" smtClean="0">
                <a:solidFill>
                  <a:srgbClr val="FF4F4F"/>
                </a:solidFill>
              </a:rPr>
              <a:t>10 premières couches de VGG16 </a:t>
            </a:r>
            <a:r>
              <a:rPr lang="fr-CA" dirty="0" smtClean="0"/>
              <a:t>comme </a:t>
            </a:r>
            <a:r>
              <a:rPr lang="fr-CA" b="1" i="1" dirty="0" err="1" smtClean="0">
                <a:solidFill>
                  <a:srgbClr val="FF4F4F"/>
                </a:solidFill>
              </a:rPr>
              <a:t>backend</a:t>
            </a:r>
            <a:endParaRPr lang="en-CA" b="1" i="1" dirty="0">
              <a:solidFill>
                <a:srgbClr val="FF4F4F"/>
              </a:solidFill>
            </a:endParaRPr>
          </a:p>
        </p:txBody>
      </p:sp>
      <p:sp>
        <p:nvSpPr>
          <p:cNvPr id="2" name="Rectangle 1"/>
          <p:cNvSpPr/>
          <p:nvPr/>
        </p:nvSpPr>
        <p:spPr>
          <a:xfrm>
            <a:off x="4973898" y="1927298"/>
            <a:ext cx="2293199" cy="1105593"/>
          </a:xfrm>
          <a:prstGeom prst="rect">
            <a:avLst/>
          </a:prstGeom>
          <a:solidFill>
            <a:srgbClr val="FFFFFF"/>
          </a:solidFill>
          <a:ln>
            <a:solidFill>
              <a:srgbClr val="FFFFF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Right Brace 2"/>
          <p:cNvSpPr/>
          <p:nvPr/>
        </p:nvSpPr>
        <p:spPr>
          <a:xfrm rot="5400000">
            <a:off x="3448122" y="1786630"/>
            <a:ext cx="129096" cy="2845917"/>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2" name="TextBox 31"/>
          <p:cNvSpPr txBox="1"/>
          <p:nvPr/>
        </p:nvSpPr>
        <p:spPr>
          <a:xfrm>
            <a:off x="2693067" y="3274137"/>
            <a:ext cx="1736373" cy="369332"/>
          </a:xfrm>
          <a:prstGeom prst="rect">
            <a:avLst/>
          </a:prstGeom>
          <a:noFill/>
        </p:spPr>
        <p:txBody>
          <a:bodyPr wrap="none" rtlCol="0">
            <a:spAutoFit/>
          </a:bodyPr>
          <a:lstStyle/>
          <a:p>
            <a:r>
              <a:rPr lang="fr-CA" sz="1800" i="1" dirty="0" err="1" smtClean="0"/>
              <a:t>Backend</a:t>
            </a:r>
            <a:r>
              <a:rPr lang="fr-CA" sz="1800" dirty="0" smtClean="0"/>
              <a:t> de SSD</a:t>
            </a:r>
            <a:endParaRPr lang="en-CA" sz="1800" dirty="0"/>
          </a:p>
        </p:txBody>
      </p:sp>
      <p:pic>
        <p:nvPicPr>
          <p:cNvPr id="56324" name="Picture 4" descr="Image result for person biking on stree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3332" y="4144812"/>
            <a:ext cx="1939192" cy="1628776"/>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p:cNvSpPr txBox="1"/>
          <p:nvPr/>
        </p:nvSpPr>
        <p:spPr>
          <a:xfrm>
            <a:off x="2232524" y="4811495"/>
            <a:ext cx="453970" cy="307777"/>
          </a:xfrm>
          <a:prstGeom prst="rect">
            <a:avLst/>
          </a:prstGeom>
          <a:noFill/>
        </p:spPr>
        <p:txBody>
          <a:bodyPr wrap="none" rtlCol="0">
            <a:spAutoFit/>
          </a:bodyPr>
          <a:lstStyle/>
          <a:p>
            <a:r>
              <a:rPr lang="fr-CA" sz="1400" dirty="0" smtClean="0"/>
              <a:t>300</a:t>
            </a:r>
            <a:endParaRPr lang="en-CA" sz="1400" dirty="0"/>
          </a:p>
        </p:txBody>
      </p:sp>
      <p:sp>
        <p:nvSpPr>
          <p:cNvPr id="37" name="TextBox 36"/>
          <p:cNvSpPr txBox="1"/>
          <p:nvPr/>
        </p:nvSpPr>
        <p:spPr>
          <a:xfrm>
            <a:off x="939762" y="5786735"/>
            <a:ext cx="453970" cy="307777"/>
          </a:xfrm>
          <a:prstGeom prst="rect">
            <a:avLst/>
          </a:prstGeom>
          <a:noFill/>
        </p:spPr>
        <p:txBody>
          <a:bodyPr wrap="none" rtlCol="0">
            <a:spAutoFit/>
          </a:bodyPr>
          <a:lstStyle/>
          <a:p>
            <a:r>
              <a:rPr lang="fr-CA" sz="1400" dirty="0" smtClean="0"/>
              <a:t>300</a:t>
            </a:r>
            <a:endParaRPr lang="en-CA" sz="1400" dirty="0"/>
          </a:p>
        </p:txBody>
      </p:sp>
      <p:sp>
        <p:nvSpPr>
          <p:cNvPr id="38" name="Freeform 37"/>
          <p:cNvSpPr/>
          <p:nvPr/>
        </p:nvSpPr>
        <p:spPr>
          <a:xfrm>
            <a:off x="1039091" y="2726575"/>
            <a:ext cx="731520" cy="1172094"/>
          </a:xfrm>
          <a:custGeom>
            <a:avLst/>
            <a:gdLst>
              <a:gd name="connsiteX0" fmla="*/ 0 w 731520"/>
              <a:gd name="connsiteY0" fmla="*/ 1172094 h 1172094"/>
              <a:gd name="connsiteX1" fmla="*/ 174567 w 731520"/>
              <a:gd name="connsiteY1" fmla="*/ 448887 h 1172094"/>
              <a:gd name="connsiteX2" fmla="*/ 731520 w 731520"/>
              <a:gd name="connsiteY2" fmla="*/ 0 h 1172094"/>
            </a:gdLst>
            <a:ahLst/>
            <a:cxnLst>
              <a:cxn ang="0">
                <a:pos x="connsiteX0" y="connsiteY0"/>
              </a:cxn>
              <a:cxn ang="0">
                <a:pos x="connsiteX1" y="connsiteY1"/>
              </a:cxn>
              <a:cxn ang="0">
                <a:pos x="connsiteX2" y="connsiteY2"/>
              </a:cxn>
            </a:cxnLst>
            <a:rect l="l" t="t" r="r" b="b"/>
            <a:pathLst>
              <a:path w="731520" h="1172094">
                <a:moveTo>
                  <a:pt x="0" y="1172094"/>
                </a:moveTo>
                <a:cubicBezTo>
                  <a:pt x="26323" y="908165"/>
                  <a:pt x="52647" y="644236"/>
                  <a:pt x="174567" y="448887"/>
                </a:cubicBezTo>
                <a:cubicBezTo>
                  <a:pt x="296487" y="253538"/>
                  <a:pt x="514003" y="126769"/>
                  <a:pt x="731520" y="0"/>
                </a:cubicBezTo>
              </a:path>
            </a:pathLst>
          </a:custGeom>
          <a:noFill/>
          <a:ln>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Freeform 55"/>
          <p:cNvSpPr/>
          <p:nvPr/>
        </p:nvSpPr>
        <p:spPr>
          <a:xfrm rot="6086888">
            <a:off x="5127454" y="2594322"/>
            <a:ext cx="731520" cy="1172094"/>
          </a:xfrm>
          <a:custGeom>
            <a:avLst/>
            <a:gdLst>
              <a:gd name="connsiteX0" fmla="*/ 0 w 731520"/>
              <a:gd name="connsiteY0" fmla="*/ 1172094 h 1172094"/>
              <a:gd name="connsiteX1" fmla="*/ 174567 w 731520"/>
              <a:gd name="connsiteY1" fmla="*/ 448887 h 1172094"/>
              <a:gd name="connsiteX2" fmla="*/ 731520 w 731520"/>
              <a:gd name="connsiteY2" fmla="*/ 0 h 1172094"/>
            </a:gdLst>
            <a:ahLst/>
            <a:cxnLst>
              <a:cxn ang="0">
                <a:pos x="connsiteX0" y="connsiteY0"/>
              </a:cxn>
              <a:cxn ang="0">
                <a:pos x="connsiteX1" y="connsiteY1"/>
              </a:cxn>
              <a:cxn ang="0">
                <a:pos x="connsiteX2" y="connsiteY2"/>
              </a:cxn>
            </a:cxnLst>
            <a:rect l="l" t="t" r="r" b="b"/>
            <a:pathLst>
              <a:path w="731520" h="1172094">
                <a:moveTo>
                  <a:pt x="0" y="1172094"/>
                </a:moveTo>
                <a:cubicBezTo>
                  <a:pt x="26323" y="908165"/>
                  <a:pt x="52647" y="644236"/>
                  <a:pt x="174567" y="448887"/>
                </a:cubicBezTo>
                <a:cubicBezTo>
                  <a:pt x="296487" y="253538"/>
                  <a:pt x="514003" y="126769"/>
                  <a:pt x="731520" y="0"/>
                </a:cubicBezTo>
              </a:path>
            </a:pathLst>
          </a:custGeom>
          <a:noFill/>
          <a:ln>
            <a:solidFill>
              <a:srgbClr val="FF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TextBox 56"/>
          <p:cNvSpPr txBox="1"/>
          <p:nvPr/>
        </p:nvSpPr>
        <p:spPr>
          <a:xfrm>
            <a:off x="6802049" y="4518755"/>
            <a:ext cx="364202" cy="307777"/>
          </a:xfrm>
          <a:prstGeom prst="rect">
            <a:avLst/>
          </a:prstGeom>
          <a:noFill/>
        </p:spPr>
        <p:txBody>
          <a:bodyPr wrap="none" rtlCol="0">
            <a:spAutoFit/>
          </a:bodyPr>
          <a:lstStyle/>
          <a:p>
            <a:r>
              <a:rPr lang="fr-CA" sz="1400" dirty="0" smtClean="0"/>
              <a:t>38</a:t>
            </a:r>
            <a:endParaRPr lang="en-CA" sz="1400" dirty="0"/>
          </a:p>
        </p:txBody>
      </p:sp>
      <p:sp>
        <p:nvSpPr>
          <p:cNvPr id="58" name="TextBox 57"/>
          <p:cNvSpPr txBox="1"/>
          <p:nvPr/>
        </p:nvSpPr>
        <p:spPr>
          <a:xfrm>
            <a:off x="6582222" y="5200476"/>
            <a:ext cx="364202" cy="307777"/>
          </a:xfrm>
          <a:prstGeom prst="rect">
            <a:avLst/>
          </a:prstGeom>
          <a:solidFill>
            <a:schemeClr val="bg1"/>
          </a:solidFill>
        </p:spPr>
        <p:txBody>
          <a:bodyPr wrap="none" rtlCol="0">
            <a:spAutoFit/>
          </a:bodyPr>
          <a:lstStyle/>
          <a:p>
            <a:r>
              <a:rPr lang="fr-CA" sz="1400" dirty="0" smtClean="0"/>
              <a:t>38</a:t>
            </a:r>
            <a:endParaRPr lang="en-CA" sz="1400" dirty="0"/>
          </a:p>
        </p:txBody>
      </p:sp>
      <p:sp>
        <p:nvSpPr>
          <p:cNvPr id="59" name="TextBox 58"/>
          <p:cNvSpPr txBox="1"/>
          <p:nvPr/>
        </p:nvSpPr>
        <p:spPr>
          <a:xfrm>
            <a:off x="5917170" y="3860414"/>
            <a:ext cx="453970" cy="307777"/>
          </a:xfrm>
          <a:prstGeom prst="rect">
            <a:avLst/>
          </a:prstGeom>
          <a:noFill/>
        </p:spPr>
        <p:txBody>
          <a:bodyPr wrap="none" rtlCol="0">
            <a:spAutoFit/>
          </a:bodyPr>
          <a:lstStyle/>
          <a:p>
            <a:r>
              <a:rPr lang="fr-CA" sz="1400" dirty="0" smtClean="0"/>
              <a:t>512</a:t>
            </a:r>
            <a:endParaRPr lang="en-CA" sz="1400" dirty="0"/>
          </a:p>
        </p:txBody>
      </p:sp>
      <p:sp>
        <p:nvSpPr>
          <p:cNvPr id="60" name="Cube 59"/>
          <p:cNvSpPr/>
          <p:nvPr/>
        </p:nvSpPr>
        <p:spPr>
          <a:xfrm>
            <a:off x="5163477" y="4144812"/>
            <a:ext cx="1600846" cy="1363441"/>
          </a:xfrm>
          <a:prstGeom prst="cube">
            <a:avLst>
              <a:gd name="adj" fmla="val 31928"/>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1" name="TextBox 60"/>
          <p:cNvSpPr txBox="1"/>
          <p:nvPr/>
        </p:nvSpPr>
        <p:spPr>
          <a:xfrm>
            <a:off x="6015490" y="3145040"/>
            <a:ext cx="2287806" cy="369332"/>
          </a:xfrm>
          <a:prstGeom prst="rect">
            <a:avLst/>
          </a:prstGeom>
          <a:noFill/>
        </p:spPr>
        <p:txBody>
          <a:bodyPr wrap="none" rtlCol="0">
            <a:spAutoFit/>
          </a:bodyPr>
          <a:lstStyle/>
          <a:p>
            <a:r>
              <a:rPr lang="fr-CA" sz="1800" dirty="0" smtClean="0"/>
              <a:t>512 cartes d’activation</a:t>
            </a:r>
            <a:endParaRPr lang="en-CA" sz="1800" dirty="0"/>
          </a:p>
        </p:txBody>
      </p:sp>
    </p:spTree>
    <p:extLst>
      <p:ext uri="{BB962C8B-B14F-4D97-AF65-F5344CB8AC3E}">
        <p14:creationId xmlns:p14="http://schemas.microsoft.com/office/powerpoint/2010/main" val="3682587429"/>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BE928539-A201-DA47-AB02-B18EA3BB9A29}"/>
              </a:ext>
            </a:extLst>
          </p:cNvPr>
          <p:cNvSpPr txBox="1"/>
          <p:nvPr/>
        </p:nvSpPr>
        <p:spPr>
          <a:xfrm>
            <a:off x="361399" y="169046"/>
            <a:ext cx="6001964" cy="646331"/>
          </a:xfrm>
          <a:prstGeom prst="rect">
            <a:avLst/>
          </a:prstGeom>
          <a:noFill/>
        </p:spPr>
        <p:txBody>
          <a:bodyPr wrap="none" rtlCol="0">
            <a:spAutoFit/>
          </a:bodyPr>
          <a:lstStyle/>
          <a:p>
            <a:r>
              <a:rPr lang="en-US" sz="3600" dirty="0" smtClean="0">
                <a:latin typeface="+mj-lt"/>
              </a:rPr>
              <a:t>SSD300 </a:t>
            </a:r>
            <a:r>
              <a:rPr lang="en-US" dirty="0" smtClean="0">
                <a:latin typeface="+mj-lt"/>
              </a:rPr>
              <a:t>(single shot detector)</a:t>
            </a:r>
            <a:r>
              <a:rPr lang="en-US" sz="3600" dirty="0" smtClean="0">
                <a:latin typeface="+mj-lt"/>
              </a:rPr>
              <a:t>  </a:t>
            </a:r>
            <a:r>
              <a:rPr lang="en-US" sz="1600" dirty="0" smtClean="0">
                <a:latin typeface="+mj-lt"/>
              </a:rPr>
              <a:t>[Liu et al. 2016]</a:t>
            </a:r>
            <a:endParaRPr lang="en-US" sz="1600" dirty="0">
              <a:latin typeface="+mj-lt"/>
            </a:endParaRPr>
          </a:p>
        </p:txBody>
      </p:sp>
      <p:sp>
        <p:nvSpPr>
          <p:cNvPr id="31" name="Rectangle 30"/>
          <p:cNvSpPr/>
          <p:nvPr/>
        </p:nvSpPr>
        <p:spPr>
          <a:xfrm>
            <a:off x="454873" y="998312"/>
            <a:ext cx="7871963" cy="461665"/>
          </a:xfrm>
          <a:prstGeom prst="rect">
            <a:avLst/>
          </a:prstGeom>
        </p:spPr>
        <p:txBody>
          <a:bodyPr wrap="none">
            <a:spAutoFit/>
          </a:bodyPr>
          <a:lstStyle/>
          <a:p>
            <a:r>
              <a:rPr lang="fr-CA" dirty="0"/>
              <a:t>U</a:t>
            </a:r>
            <a:r>
              <a:rPr lang="fr-CA" dirty="0" smtClean="0"/>
              <a:t>tilise les </a:t>
            </a:r>
            <a:r>
              <a:rPr lang="fr-CA" b="1" dirty="0" smtClean="0">
                <a:solidFill>
                  <a:srgbClr val="FF4F4F"/>
                </a:solidFill>
              </a:rPr>
              <a:t>10 premières couches de VGG16 </a:t>
            </a:r>
            <a:r>
              <a:rPr lang="fr-CA" dirty="0" smtClean="0"/>
              <a:t>comme </a:t>
            </a:r>
            <a:r>
              <a:rPr lang="fr-CA" b="1" i="1" dirty="0" err="1" smtClean="0">
                <a:solidFill>
                  <a:srgbClr val="FF4F4F"/>
                </a:solidFill>
              </a:rPr>
              <a:t>backend</a:t>
            </a:r>
            <a:endParaRPr lang="en-CA" b="1" i="1" dirty="0">
              <a:solidFill>
                <a:srgbClr val="FF4F4F"/>
              </a:solidFill>
            </a:endParaRPr>
          </a:p>
        </p:txBody>
      </p:sp>
      <p:sp>
        <p:nvSpPr>
          <p:cNvPr id="32" name="TextBox 31"/>
          <p:cNvSpPr txBox="1"/>
          <p:nvPr/>
        </p:nvSpPr>
        <p:spPr>
          <a:xfrm>
            <a:off x="2003940" y="2433062"/>
            <a:ext cx="979755" cy="369332"/>
          </a:xfrm>
          <a:prstGeom prst="rect">
            <a:avLst/>
          </a:prstGeom>
          <a:noFill/>
        </p:spPr>
        <p:txBody>
          <a:bodyPr wrap="none" rtlCol="0">
            <a:spAutoFit/>
          </a:bodyPr>
          <a:lstStyle/>
          <a:p>
            <a:r>
              <a:rPr lang="fr-CA" sz="1800" i="1" dirty="0" err="1" smtClean="0"/>
              <a:t>Backend</a:t>
            </a:r>
            <a:endParaRPr lang="en-CA" sz="1800" dirty="0"/>
          </a:p>
        </p:txBody>
      </p:sp>
      <p:pic>
        <p:nvPicPr>
          <p:cNvPr id="56324" name="Picture 4" descr="Image result for person biking on stree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343" y="2163778"/>
            <a:ext cx="1214846" cy="1020379"/>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p:cNvSpPr txBox="1"/>
          <p:nvPr/>
        </p:nvSpPr>
        <p:spPr>
          <a:xfrm rot="16200000">
            <a:off x="-74432" y="2456716"/>
            <a:ext cx="453970" cy="307777"/>
          </a:xfrm>
          <a:prstGeom prst="rect">
            <a:avLst/>
          </a:prstGeom>
          <a:noFill/>
        </p:spPr>
        <p:txBody>
          <a:bodyPr wrap="none" rtlCol="0">
            <a:spAutoFit/>
          </a:bodyPr>
          <a:lstStyle/>
          <a:p>
            <a:r>
              <a:rPr lang="fr-CA" sz="1400" dirty="0" smtClean="0"/>
              <a:t>300</a:t>
            </a:r>
            <a:endParaRPr lang="en-CA" sz="1400" dirty="0"/>
          </a:p>
        </p:txBody>
      </p:sp>
      <p:sp>
        <p:nvSpPr>
          <p:cNvPr id="37" name="TextBox 36"/>
          <p:cNvSpPr txBox="1"/>
          <p:nvPr/>
        </p:nvSpPr>
        <p:spPr>
          <a:xfrm>
            <a:off x="620725" y="3161723"/>
            <a:ext cx="453970" cy="307777"/>
          </a:xfrm>
          <a:prstGeom prst="rect">
            <a:avLst/>
          </a:prstGeom>
          <a:noFill/>
        </p:spPr>
        <p:txBody>
          <a:bodyPr wrap="none" rtlCol="0">
            <a:spAutoFit/>
          </a:bodyPr>
          <a:lstStyle/>
          <a:p>
            <a:r>
              <a:rPr lang="fr-CA" sz="1400" dirty="0" smtClean="0"/>
              <a:t>300</a:t>
            </a:r>
            <a:endParaRPr lang="en-CA" sz="1400" dirty="0"/>
          </a:p>
        </p:txBody>
      </p:sp>
      <p:sp>
        <p:nvSpPr>
          <p:cNvPr id="39" name="Rectangle 38"/>
          <p:cNvSpPr/>
          <p:nvPr/>
        </p:nvSpPr>
        <p:spPr>
          <a:xfrm>
            <a:off x="1695796" y="2081037"/>
            <a:ext cx="1596044" cy="1185865"/>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5" name="Straight Arrow Connector 64"/>
          <p:cNvCxnSpPr>
            <a:stCxn id="39" idx="3"/>
          </p:cNvCxnSpPr>
          <p:nvPr/>
        </p:nvCxnSpPr>
        <p:spPr>
          <a:xfrm flipV="1">
            <a:off x="3291840" y="2673969"/>
            <a:ext cx="516935"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70" name="Cube 69"/>
          <p:cNvSpPr/>
          <p:nvPr/>
        </p:nvSpPr>
        <p:spPr>
          <a:xfrm>
            <a:off x="4892485" y="1959295"/>
            <a:ext cx="1089643" cy="1363441"/>
          </a:xfrm>
          <a:prstGeom prst="cube">
            <a:avLst>
              <a:gd name="adj" fmla="val 40319"/>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1" name="TextBox 70"/>
          <p:cNvSpPr txBox="1"/>
          <p:nvPr/>
        </p:nvSpPr>
        <p:spPr>
          <a:xfrm>
            <a:off x="6004349" y="2333238"/>
            <a:ext cx="364202" cy="307777"/>
          </a:xfrm>
          <a:prstGeom prst="rect">
            <a:avLst/>
          </a:prstGeom>
          <a:noFill/>
        </p:spPr>
        <p:txBody>
          <a:bodyPr wrap="none" rtlCol="0">
            <a:spAutoFit/>
          </a:bodyPr>
          <a:lstStyle/>
          <a:p>
            <a:r>
              <a:rPr lang="fr-CA" sz="1400" dirty="0" smtClean="0"/>
              <a:t>38</a:t>
            </a:r>
            <a:endParaRPr lang="en-CA" sz="1400" dirty="0"/>
          </a:p>
        </p:txBody>
      </p:sp>
      <p:sp>
        <p:nvSpPr>
          <p:cNvPr id="72" name="TextBox 71"/>
          <p:cNvSpPr txBox="1"/>
          <p:nvPr/>
        </p:nvSpPr>
        <p:spPr>
          <a:xfrm>
            <a:off x="5784522" y="3014959"/>
            <a:ext cx="364202" cy="307777"/>
          </a:xfrm>
          <a:prstGeom prst="rect">
            <a:avLst/>
          </a:prstGeom>
          <a:noFill/>
        </p:spPr>
        <p:txBody>
          <a:bodyPr wrap="none" rtlCol="0">
            <a:spAutoFit/>
          </a:bodyPr>
          <a:lstStyle/>
          <a:p>
            <a:r>
              <a:rPr lang="fr-CA" sz="1400" dirty="0" smtClean="0"/>
              <a:t>38</a:t>
            </a:r>
            <a:endParaRPr lang="en-CA" sz="1400" dirty="0"/>
          </a:p>
        </p:txBody>
      </p:sp>
      <p:sp>
        <p:nvSpPr>
          <p:cNvPr id="73" name="TextBox 72"/>
          <p:cNvSpPr txBox="1"/>
          <p:nvPr/>
        </p:nvSpPr>
        <p:spPr>
          <a:xfrm>
            <a:off x="5370842" y="1616618"/>
            <a:ext cx="633507" cy="307777"/>
          </a:xfrm>
          <a:prstGeom prst="rect">
            <a:avLst/>
          </a:prstGeom>
          <a:noFill/>
        </p:spPr>
        <p:txBody>
          <a:bodyPr wrap="none" rtlCol="0">
            <a:spAutoFit/>
          </a:bodyPr>
          <a:lstStyle/>
          <a:p>
            <a:r>
              <a:rPr lang="fr-CA" sz="1400" dirty="0" smtClean="0"/>
              <a:t>25 x 4</a:t>
            </a:r>
            <a:endParaRPr lang="en-CA" sz="1400" dirty="0"/>
          </a:p>
        </p:txBody>
      </p:sp>
      <p:cxnSp>
        <p:nvCxnSpPr>
          <p:cNvPr id="77" name="Straight Arrow Connector 76"/>
          <p:cNvCxnSpPr/>
          <p:nvPr/>
        </p:nvCxnSpPr>
        <p:spPr>
          <a:xfrm flipV="1">
            <a:off x="4490974" y="2673968"/>
            <a:ext cx="377132"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68" name="TextBox 67"/>
          <p:cNvSpPr txBox="1"/>
          <p:nvPr/>
        </p:nvSpPr>
        <p:spPr>
          <a:xfrm>
            <a:off x="6589914" y="2350047"/>
            <a:ext cx="2478564" cy="400110"/>
          </a:xfrm>
          <a:prstGeom prst="rect">
            <a:avLst/>
          </a:prstGeom>
          <a:noFill/>
        </p:spPr>
        <p:txBody>
          <a:bodyPr wrap="none" rtlCol="0">
            <a:spAutoFit/>
          </a:bodyPr>
          <a:lstStyle/>
          <a:p>
            <a:r>
              <a:rPr lang="fr-CA" sz="2000" dirty="0" smtClean="0"/>
              <a:t>38x38x4=5,776 boîtes</a:t>
            </a:r>
            <a:endParaRPr lang="en-CA" sz="2000" dirty="0"/>
          </a:p>
        </p:txBody>
      </p:sp>
      <p:cxnSp>
        <p:nvCxnSpPr>
          <p:cNvPr id="79" name="Straight Arrow Connector 78"/>
          <p:cNvCxnSpPr>
            <a:endCxn id="39" idx="1"/>
          </p:cNvCxnSpPr>
          <p:nvPr/>
        </p:nvCxnSpPr>
        <p:spPr>
          <a:xfrm flipV="1">
            <a:off x="1430904" y="2673970"/>
            <a:ext cx="264892" cy="1126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81" name="Rectangle 80"/>
          <p:cNvSpPr/>
          <p:nvPr/>
        </p:nvSpPr>
        <p:spPr>
          <a:xfrm rot="16200000">
            <a:off x="3380464" y="2584968"/>
            <a:ext cx="1034624" cy="178001"/>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4x25</a:t>
            </a:r>
            <a:endParaRPr lang="en-CA" sz="1000" dirty="0">
              <a:solidFill>
                <a:schemeClr val="tx1"/>
              </a:solidFill>
            </a:endParaRPr>
          </a:p>
        </p:txBody>
      </p:sp>
      <p:sp>
        <p:nvSpPr>
          <p:cNvPr id="82" name="Rectangle 81"/>
          <p:cNvSpPr/>
          <p:nvPr/>
        </p:nvSpPr>
        <p:spPr>
          <a:xfrm rot="16200000">
            <a:off x="3706979" y="2566122"/>
            <a:ext cx="1034624" cy="200118"/>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err="1" smtClean="0">
                <a:solidFill>
                  <a:schemeClr val="tx1"/>
                </a:solidFill>
              </a:rPr>
              <a:t>Classif-Regres</a:t>
            </a:r>
            <a:endParaRPr lang="en-CA" sz="1000" dirty="0">
              <a:solidFill>
                <a:schemeClr val="tx1"/>
              </a:solidFill>
            </a:endParaRPr>
          </a:p>
        </p:txBody>
      </p:sp>
      <p:sp>
        <p:nvSpPr>
          <p:cNvPr id="2" name="Oval 1"/>
          <p:cNvSpPr/>
          <p:nvPr/>
        </p:nvSpPr>
        <p:spPr>
          <a:xfrm>
            <a:off x="5784522" y="1616618"/>
            <a:ext cx="219827" cy="30777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a:off x="2003940" y="4357466"/>
            <a:ext cx="3387466" cy="830997"/>
          </a:xfrm>
          <a:prstGeom prst="rect">
            <a:avLst/>
          </a:prstGeom>
        </p:spPr>
        <p:txBody>
          <a:bodyPr wrap="none">
            <a:spAutoFit/>
          </a:bodyPr>
          <a:lstStyle/>
          <a:p>
            <a:r>
              <a:rPr lang="fr-CA" dirty="0" smtClean="0"/>
              <a:t>4 prédictions par pixel</a:t>
            </a:r>
          </a:p>
          <a:p>
            <a:r>
              <a:rPr lang="fr-CA" dirty="0" smtClean="0"/>
              <a:t>1 prédiction= 25 éléments</a:t>
            </a:r>
            <a:endParaRPr lang="en-CA" dirty="0"/>
          </a:p>
        </p:txBody>
      </p:sp>
      <p:sp>
        <p:nvSpPr>
          <p:cNvPr id="6" name="Rectangle 5"/>
          <p:cNvSpPr/>
          <p:nvPr/>
        </p:nvSpPr>
        <p:spPr>
          <a:xfrm>
            <a:off x="5206615" y="4726798"/>
            <a:ext cx="3808735" cy="461665"/>
          </a:xfrm>
          <a:prstGeom prst="rect">
            <a:avLst/>
          </a:prstGeom>
        </p:spPr>
        <p:txBody>
          <a:bodyPr wrap="none">
            <a:spAutoFit/>
          </a:bodyPr>
          <a:lstStyle/>
          <a:p>
            <a:r>
              <a:rPr lang="en-CA" b="1" dirty="0">
                <a:solidFill>
                  <a:srgbClr val="FF0000"/>
                </a:solidFill>
              </a:rPr>
              <a:t>[</a:t>
            </a:r>
            <a:r>
              <a:rPr lang="fr-CA" b="1" dirty="0">
                <a:solidFill>
                  <a:srgbClr val="FF0000"/>
                </a:solidFill>
              </a:rPr>
              <a:t>x,y,w,h,confiance,c</a:t>
            </a:r>
            <a:r>
              <a:rPr lang="fr-CA" sz="1200" b="1" dirty="0">
                <a:solidFill>
                  <a:srgbClr val="FF0000"/>
                </a:solidFill>
              </a:rPr>
              <a:t>1</a:t>
            </a:r>
            <a:r>
              <a:rPr lang="fr-CA" b="1" dirty="0">
                <a:solidFill>
                  <a:srgbClr val="FF0000"/>
                </a:solidFill>
              </a:rPr>
              <a:t>,…, c</a:t>
            </a:r>
            <a:r>
              <a:rPr lang="fr-CA" sz="1200" b="1" dirty="0">
                <a:solidFill>
                  <a:srgbClr val="FF0000"/>
                </a:solidFill>
              </a:rPr>
              <a:t>20</a:t>
            </a:r>
            <a:r>
              <a:rPr lang="fr-CA" b="1" dirty="0">
                <a:solidFill>
                  <a:srgbClr val="FF0000"/>
                </a:solidFill>
              </a:rPr>
              <a:t>] </a:t>
            </a:r>
            <a:endParaRPr lang="en-CA" dirty="0"/>
          </a:p>
        </p:txBody>
      </p:sp>
    </p:spTree>
    <p:extLst>
      <p:ext uri="{BB962C8B-B14F-4D97-AF65-F5344CB8AC3E}">
        <p14:creationId xmlns:p14="http://schemas.microsoft.com/office/powerpoint/2010/main" val="1068956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6"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a:xfrm>
            <a:off x="6666425" y="1727457"/>
            <a:ext cx="791650" cy="769441"/>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4" name="Rectangle 43"/>
          <p:cNvSpPr/>
          <p:nvPr/>
        </p:nvSpPr>
        <p:spPr>
          <a:xfrm>
            <a:off x="6163116" y="1929725"/>
            <a:ext cx="435593" cy="26161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p:cNvSpPr/>
          <p:nvPr/>
        </p:nvSpPr>
        <p:spPr>
          <a:xfrm>
            <a:off x="5631162" y="1929725"/>
            <a:ext cx="470380" cy="26161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TextBox 29">
            <a:extLst>
              <a:ext uri="{FF2B5EF4-FFF2-40B4-BE49-F238E27FC236}">
                <a16:creationId xmlns:a16="http://schemas.microsoft.com/office/drawing/2014/main" id="{BE928539-A201-DA47-AB02-B18EA3BB9A29}"/>
              </a:ext>
            </a:extLst>
          </p:cNvPr>
          <p:cNvSpPr txBox="1"/>
          <p:nvPr/>
        </p:nvSpPr>
        <p:spPr>
          <a:xfrm>
            <a:off x="361399" y="169046"/>
            <a:ext cx="6001964" cy="646331"/>
          </a:xfrm>
          <a:prstGeom prst="rect">
            <a:avLst/>
          </a:prstGeom>
          <a:noFill/>
        </p:spPr>
        <p:txBody>
          <a:bodyPr wrap="none" rtlCol="0">
            <a:spAutoFit/>
          </a:bodyPr>
          <a:lstStyle/>
          <a:p>
            <a:r>
              <a:rPr lang="en-US" sz="3600" dirty="0" smtClean="0">
                <a:latin typeface="+mj-lt"/>
              </a:rPr>
              <a:t>SSD300 </a:t>
            </a:r>
            <a:r>
              <a:rPr lang="en-US" dirty="0" smtClean="0">
                <a:latin typeface="+mj-lt"/>
              </a:rPr>
              <a:t>(single shot detector)</a:t>
            </a:r>
            <a:r>
              <a:rPr lang="en-US" sz="3600" dirty="0" smtClean="0">
                <a:latin typeface="+mj-lt"/>
              </a:rPr>
              <a:t>  </a:t>
            </a:r>
            <a:r>
              <a:rPr lang="en-US" sz="1600" dirty="0" smtClean="0">
                <a:latin typeface="+mj-lt"/>
              </a:rPr>
              <a:t>[Liu et al. 2016]</a:t>
            </a:r>
            <a:endParaRPr lang="en-US" sz="1600" dirty="0">
              <a:latin typeface="+mj-lt"/>
            </a:endParaRPr>
          </a:p>
        </p:txBody>
      </p:sp>
      <p:sp>
        <p:nvSpPr>
          <p:cNvPr id="31" name="Rectangle 30"/>
          <p:cNvSpPr/>
          <p:nvPr/>
        </p:nvSpPr>
        <p:spPr>
          <a:xfrm>
            <a:off x="307778" y="2266065"/>
            <a:ext cx="3430747" cy="461665"/>
          </a:xfrm>
          <a:prstGeom prst="rect">
            <a:avLst/>
          </a:prstGeom>
        </p:spPr>
        <p:txBody>
          <a:bodyPr wrap="none">
            <a:spAutoFit/>
          </a:bodyPr>
          <a:lstStyle/>
          <a:p>
            <a:r>
              <a:rPr lang="fr-CA" dirty="0" smtClean="0"/>
              <a:t>Prédiction de </a:t>
            </a:r>
            <a:r>
              <a:rPr lang="fr-CA" b="1" dirty="0" smtClean="0">
                <a:solidFill>
                  <a:srgbClr val="FF0000"/>
                </a:solidFill>
              </a:rPr>
              <a:t>5,776 boîtes</a:t>
            </a:r>
            <a:endParaRPr lang="en-CA" b="1" i="1" dirty="0">
              <a:solidFill>
                <a:srgbClr val="FF0000"/>
              </a:solidFill>
            </a:endParaRPr>
          </a:p>
        </p:txBody>
      </p:sp>
      <p:sp>
        <p:nvSpPr>
          <p:cNvPr id="32" name="TextBox 31"/>
          <p:cNvSpPr txBox="1"/>
          <p:nvPr/>
        </p:nvSpPr>
        <p:spPr>
          <a:xfrm>
            <a:off x="2005276" y="4062357"/>
            <a:ext cx="979755" cy="369332"/>
          </a:xfrm>
          <a:prstGeom prst="rect">
            <a:avLst/>
          </a:prstGeom>
          <a:noFill/>
        </p:spPr>
        <p:txBody>
          <a:bodyPr wrap="none" rtlCol="0">
            <a:spAutoFit/>
          </a:bodyPr>
          <a:lstStyle/>
          <a:p>
            <a:r>
              <a:rPr lang="fr-CA" sz="1800" i="1" dirty="0" err="1" smtClean="0"/>
              <a:t>Backend</a:t>
            </a:r>
            <a:endParaRPr lang="en-CA" sz="1800" dirty="0"/>
          </a:p>
        </p:txBody>
      </p:sp>
      <p:pic>
        <p:nvPicPr>
          <p:cNvPr id="56324" name="Picture 4" descr="Image result for person biking on stree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679" y="3793073"/>
            <a:ext cx="1214846" cy="1020379"/>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p:cNvSpPr txBox="1"/>
          <p:nvPr/>
        </p:nvSpPr>
        <p:spPr>
          <a:xfrm rot="16200000">
            <a:off x="-73096" y="4086011"/>
            <a:ext cx="453970" cy="307777"/>
          </a:xfrm>
          <a:prstGeom prst="rect">
            <a:avLst/>
          </a:prstGeom>
          <a:noFill/>
        </p:spPr>
        <p:txBody>
          <a:bodyPr wrap="none" rtlCol="0">
            <a:spAutoFit/>
          </a:bodyPr>
          <a:lstStyle/>
          <a:p>
            <a:r>
              <a:rPr lang="fr-CA" sz="1400" dirty="0" smtClean="0"/>
              <a:t>300</a:t>
            </a:r>
            <a:endParaRPr lang="en-CA" sz="1400" dirty="0"/>
          </a:p>
        </p:txBody>
      </p:sp>
      <p:sp>
        <p:nvSpPr>
          <p:cNvPr id="37" name="TextBox 36"/>
          <p:cNvSpPr txBox="1"/>
          <p:nvPr/>
        </p:nvSpPr>
        <p:spPr>
          <a:xfrm>
            <a:off x="622061" y="4791018"/>
            <a:ext cx="453970" cy="307777"/>
          </a:xfrm>
          <a:prstGeom prst="rect">
            <a:avLst/>
          </a:prstGeom>
          <a:noFill/>
        </p:spPr>
        <p:txBody>
          <a:bodyPr wrap="none" rtlCol="0">
            <a:spAutoFit/>
          </a:bodyPr>
          <a:lstStyle/>
          <a:p>
            <a:r>
              <a:rPr lang="fr-CA" sz="1400" dirty="0" smtClean="0"/>
              <a:t>300</a:t>
            </a:r>
            <a:endParaRPr lang="en-CA" sz="1400" dirty="0"/>
          </a:p>
        </p:txBody>
      </p:sp>
      <p:sp>
        <p:nvSpPr>
          <p:cNvPr id="39" name="Rectangle 38"/>
          <p:cNvSpPr/>
          <p:nvPr/>
        </p:nvSpPr>
        <p:spPr>
          <a:xfrm>
            <a:off x="1697132" y="3710332"/>
            <a:ext cx="1596044" cy="1185865"/>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5" name="Straight Arrow Connector 64"/>
          <p:cNvCxnSpPr>
            <a:stCxn id="39" idx="3"/>
            <a:endCxn id="66" idx="0"/>
          </p:cNvCxnSpPr>
          <p:nvPr/>
        </p:nvCxnSpPr>
        <p:spPr>
          <a:xfrm flipV="1">
            <a:off x="3293176" y="4303264"/>
            <a:ext cx="516935"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9" name="Straight Arrow Connector 78"/>
          <p:cNvCxnSpPr>
            <a:endCxn id="39" idx="1"/>
          </p:cNvCxnSpPr>
          <p:nvPr/>
        </p:nvCxnSpPr>
        <p:spPr>
          <a:xfrm flipV="1">
            <a:off x="1432240" y="4303265"/>
            <a:ext cx="264892" cy="1126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 name="Elbow Connector 3"/>
          <p:cNvCxnSpPr>
            <a:endCxn id="12" idx="1"/>
          </p:cNvCxnSpPr>
          <p:nvPr/>
        </p:nvCxnSpPr>
        <p:spPr>
          <a:xfrm flipV="1">
            <a:off x="4467931" y="2060530"/>
            <a:ext cx="1099727" cy="2242733"/>
          </a:xfrm>
          <a:prstGeom prst="bentConnector3">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Elbow Connector 27"/>
          <p:cNvCxnSpPr/>
          <p:nvPr/>
        </p:nvCxnSpPr>
        <p:spPr>
          <a:xfrm flipV="1">
            <a:off x="4467931" y="3141350"/>
            <a:ext cx="1183425" cy="1161913"/>
          </a:xfrm>
          <a:prstGeom prst="bentConnector3">
            <a:avLst>
              <a:gd name="adj1" fmla="val 46137"/>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33" name="Elbow Connector 32"/>
          <p:cNvCxnSpPr>
            <a:endCxn id="55" idx="1"/>
          </p:cNvCxnSpPr>
          <p:nvPr/>
        </p:nvCxnSpPr>
        <p:spPr>
          <a:xfrm>
            <a:off x="4467931" y="4303263"/>
            <a:ext cx="1113924" cy="9236"/>
          </a:xfrm>
          <a:prstGeom prst="bentConnector3">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35" name="Elbow Connector 34"/>
          <p:cNvCxnSpPr>
            <a:endCxn id="60" idx="1"/>
          </p:cNvCxnSpPr>
          <p:nvPr/>
        </p:nvCxnSpPr>
        <p:spPr>
          <a:xfrm>
            <a:off x="4467931" y="4303263"/>
            <a:ext cx="1113924" cy="1726534"/>
          </a:xfrm>
          <a:prstGeom prst="bentConnector3">
            <a:avLst>
              <a:gd name="adj1" fmla="val 50000"/>
            </a:avLst>
          </a:prstGeom>
          <a:ln>
            <a:tailEnd type="triangle"/>
          </a:ln>
        </p:spPr>
        <p:style>
          <a:lnRef idx="3">
            <a:schemeClr val="accent4"/>
          </a:lnRef>
          <a:fillRef idx="0">
            <a:schemeClr val="accent4"/>
          </a:fillRef>
          <a:effectRef idx="2">
            <a:schemeClr val="accent4"/>
          </a:effectRef>
          <a:fontRef idx="minor">
            <a:schemeClr val="tx1"/>
          </a:fontRef>
        </p:style>
      </p:cxnSp>
      <p:pic>
        <p:nvPicPr>
          <p:cNvPr id="38" name="Picture 4" descr="Image result for person biking on stree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96725" y="1564775"/>
            <a:ext cx="1214846" cy="102037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4" descr="Image result for person biking on stree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96725" y="2642379"/>
            <a:ext cx="1214846" cy="1020379"/>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 descr="Image result for person biking on stree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96725" y="3770639"/>
            <a:ext cx="1214846" cy="1020379"/>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 descr="Image result for person biking on stree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92539" y="5535708"/>
            <a:ext cx="1214846" cy="1020379"/>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p:cNvSpPr/>
          <p:nvPr/>
        </p:nvSpPr>
        <p:spPr>
          <a:xfrm>
            <a:off x="5567658" y="1929725"/>
            <a:ext cx="1066318" cy="261610"/>
          </a:xfrm>
          <a:prstGeom prst="rect">
            <a:avLst/>
          </a:prstGeom>
        </p:spPr>
        <p:txBody>
          <a:bodyPr wrap="none">
            <a:spAutoFit/>
          </a:bodyPr>
          <a:lstStyle/>
          <a:p>
            <a:r>
              <a:rPr lang="en-US" sz="1100" dirty="0" err="1" smtClean="0"/>
              <a:t>x,y,w,h</a:t>
            </a:r>
            <a:r>
              <a:rPr lang="en-US" sz="1100" dirty="0" smtClean="0"/>
              <a:t>     </a:t>
            </a:r>
            <a:r>
              <a:rPr lang="en-US" sz="1100" dirty="0" err="1" smtClean="0"/>
              <a:t>conf</a:t>
            </a:r>
            <a:endParaRPr lang="en-US" sz="1100" dirty="0"/>
          </a:p>
        </p:txBody>
      </p:sp>
      <p:sp>
        <p:nvSpPr>
          <p:cNvPr id="43" name="Rectangle 42"/>
          <p:cNvSpPr/>
          <p:nvPr/>
        </p:nvSpPr>
        <p:spPr>
          <a:xfrm>
            <a:off x="6652228" y="1727458"/>
            <a:ext cx="885179" cy="769441"/>
          </a:xfrm>
          <a:prstGeom prst="rect">
            <a:avLst/>
          </a:prstGeom>
        </p:spPr>
        <p:txBody>
          <a:bodyPr wrap="none">
            <a:spAutoFit/>
          </a:bodyPr>
          <a:lstStyle/>
          <a:p>
            <a:r>
              <a:rPr lang="en-US" sz="1100" dirty="0" smtClean="0"/>
              <a:t>Person, 0.01</a:t>
            </a:r>
          </a:p>
          <a:p>
            <a:r>
              <a:rPr lang="en-US" sz="1100" dirty="0" smtClean="0"/>
              <a:t>Boat,0.002</a:t>
            </a:r>
          </a:p>
          <a:p>
            <a:r>
              <a:rPr lang="en-US" sz="1100" dirty="0" smtClean="0"/>
              <a:t>Bike,0.1</a:t>
            </a:r>
          </a:p>
          <a:p>
            <a:r>
              <a:rPr lang="en-US" sz="1100" dirty="0" smtClean="0"/>
              <a:t>…</a:t>
            </a:r>
            <a:endParaRPr lang="en-US" sz="1100" dirty="0"/>
          </a:p>
        </p:txBody>
      </p:sp>
      <p:sp>
        <p:nvSpPr>
          <p:cNvPr id="47" name="Rectangle 46"/>
          <p:cNvSpPr/>
          <p:nvPr/>
        </p:nvSpPr>
        <p:spPr>
          <a:xfrm>
            <a:off x="6666425" y="2791887"/>
            <a:ext cx="791650" cy="769441"/>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8" name="Rectangle 47"/>
          <p:cNvSpPr/>
          <p:nvPr/>
        </p:nvSpPr>
        <p:spPr>
          <a:xfrm>
            <a:off x="6163116" y="2994155"/>
            <a:ext cx="435593" cy="26161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Rectangle 48"/>
          <p:cNvSpPr/>
          <p:nvPr/>
        </p:nvSpPr>
        <p:spPr>
          <a:xfrm>
            <a:off x="5631162" y="2994155"/>
            <a:ext cx="470380" cy="26161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0" name="Rectangle 49"/>
          <p:cNvSpPr/>
          <p:nvPr/>
        </p:nvSpPr>
        <p:spPr>
          <a:xfrm>
            <a:off x="5567658" y="2994155"/>
            <a:ext cx="1031051" cy="261610"/>
          </a:xfrm>
          <a:prstGeom prst="rect">
            <a:avLst/>
          </a:prstGeom>
        </p:spPr>
        <p:txBody>
          <a:bodyPr wrap="none">
            <a:spAutoFit/>
          </a:bodyPr>
          <a:lstStyle/>
          <a:p>
            <a:r>
              <a:rPr lang="en-US" sz="1100" dirty="0" err="1" smtClean="0"/>
              <a:t>x,y,w,h</a:t>
            </a:r>
            <a:r>
              <a:rPr lang="en-US" sz="1100" dirty="0" smtClean="0"/>
              <a:t>     </a:t>
            </a:r>
            <a:r>
              <a:rPr lang="en-US" sz="1100" dirty="0" err="1" smtClean="0"/>
              <a:t>conf</a:t>
            </a:r>
            <a:endParaRPr lang="en-US" sz="1100" dirty="0"/>
          </a:p>
        </p:txBody>
      </p:sp>
      <p:sp>
        <p:nvSpPr>
          <p:cNvPr id="51" name="Rectangle 50"/>
          <p:cNvSpPr/>
          <p:nvPr/>
        </p:nvSpPr>
        <p:spPr>
          <a:xfrm>
            <a:off x="6652228" y="2791888"/>
            <a:ext cx="885179" cy="769441"/>
          </a:xfrm>
          <a:prstGeom prst="rect">
            <a:avLst/>
          </a:prstGeom>
        </p:spPr>
        <p:txBody>
          <a:bodyPr wrap="none">
            <a:spAutoFit/>
          </a:bodyPr>
          <a:lstStyle/>
          <a:p>
            <a:r>
              <a:rPr lang="en-US" sz="1100" dirty="0" smtClean="0"/>
              <a:t>Person, 0.81</a:t>
            </a:r>
          </a:p>
          <a:p>
            <a:r>
              <a:rPr lang="en-US" sz="1100" dirty="0" smtClean="0"/>
              <a:t>Boat,0.002</a:t>
            </a:r>
          </a:p>
          <a:p>
            <a:r>
              <a:rPr lang="en-US" sz="1100" dirty="0" smtClean="0"/>
              <a:t>Bike,0.91</a:t>
            </a:r>
          </a:p>
          <a:p>
            <a:r>
              <a:rPr lang="en-US" sz="1100" dirty="0" smtClean="0"/>
              <a:t>…</a:t>
            </a:r>
            <a:endParaRPr lang="en-US" sz="1100" dirty="0"/>
          </a:p>
        </p:txBody>
      </p:sp>
      <p:sp>
        <p:nvSpPr>
          <p:cNvPr id="52" name="Rectangle 51"/>
          <p:cNvSpPr/>
          <p:nvPr/>
        </p:nvSpPr>
        <p:spPr>
          <a:xfrm>
            <a:off x="6680622" y="3979426"/>
            <a:ext cx="791650" cy="769441"/>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3" name="Rectangle 52"/>
          <p:cNvSpPr/>
          <p:nvPr/>
        </p:nvSpPr>
        <p:spPr>
          <a:xfrm>
            <a:off x="6177313" y="4181694"/>
            <a:ext cx="435593" cy="26161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4" name="Rectangle 53"/>
          <p:cNvSpPr/>
          <p:nvPr/>
        </p:nvSpPr>
        <p:spPr>
          <a:xfrm>
            <a:off x="5645359" y="4181694"/>
            <a:ext cx="470380" cy="26161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Rectangle 54"/>
          <p:cNvSpPr/>
          <p:nvPr/>
        </p:nvSpPr>
        <p:spPr>
          <a:xfrm>
            <a:off x="5581855" y="4181694"/>
            <a:ext cx="1031051" cy="261610"/>
          </a:xfrm>
          <a:prstGeom prst="rect">
            <a:avLst/>
          </a:prstGeom>
        </p:spPr>
        <p:txBody>
          <a:bodyPr wrap="none">
            <a:spAutoFit/>
          </a:bodyPr>
          <a:lstStyle/>
          <a:p>
            <a:r>
              <a:rPr lang="en-US" sz="1100" dirty="0" err="1" smtClean="0"/>
              <a:t>x,y,w,h</a:t>
            </a:r>
            <a:r>
              <a:rPr lang="en-US" sz="1100" dirty="0" smtClean="0"/>
              <a:t>     </a:t>
            </a:r>
            <a:r>
              <a:rPr lang="en-US" sz="1100" dirty="0" err="1" smtClean="0"/>
              <a:t>conf</a:t>
            </a:r>
            <a:endParaRPr lang="en-US" sz="1100" dirty="0"/>
          </a:p>
        </p:txBody>
      </p:sp>
      <p:sp>
        <p:nvSpPr>
          <p:cNvPr id="56" name="Rectangle 55"/>
          <p:cNvSpPr/>
          <p:nvPr/>
        </p:nvSpPr>
        <p:spPr>
          <a:xfrm>
            <a:off x="6666425" y="3979427"/>
            <a:ext cx="885179" cy="769441"/>
          </a:xfrm>
          <a:prstGeom prst="rect">
            <a:avLst/>
          </a:prstGeom>
        </p:spPr>
        <p:txBody>
          <a:bodyPr wrap="none">
            <a:spAutoFit/>
          </a:bodyPr>
          <a:lstStyle/>
          <a:p>
            <a:r>
              <a:rPr lang="en-US" sz="1100" dirty="0" smtClean="0"/>
              <a:t>Person, 0.01</a:t>
            </a:r>
          </a:p>
          <a:p>
            <a:r>
              <a:rPr lang="en-US" sz="1100" dirty="0" smtClean="0"/>
              <a:t>Boat,0.001</a:t>
            </a:r>
          </a:p>
          <a:p>
            <a:r>
              <a:rPr lang="en-US" sz="1100" dirty="0" smtClean="0"/>
              <a:t>Bike,0.01</a:t>
            </a:r>
          </a:p>
          <a:p>
            <a:r>
              <a:rPr lang="en-US" sz="1100" dirty="0" smtClean="0"/>
              <a:t>…</a:t>
            </a:r>
            <a:endParaRPr lang="en-US" sz="1100" dirty="0"/>
          </a:p>
        </p:txBody>
      </p:sp>
      <p:sp>
        <p:nvSpPr>
          <p:cNvPr id="57" name="Rectangle 56"/>
          <p:cNvSpPr/>
          <p:nvPr/>
        </p:nvSpPr>
        <p:spPr>
          <a:xfrm>
            <a:off x="6680622" y="5696724"/>
            <a:ext cx="791650" cy="769441"/>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8" name="Rectangle 57"/>
          <p:cNvSpPr/>
          <p:nvPr/>
        </p:nvSpPr>
        <p:spPr>
          <a:xfrm>
            <a:off x="6177313" y="5898992"/>
            <a:ext cx="435593" cy="26161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9" name="Rectangle 58"/>
          <p:cNvSpPr/>
          <p:nvPr/>
        </p:nvSpPr>
        <p:spPr>
          <a:xfrm>
            <a:off x="5645359" y="5898992"/>
            <a:ext cx="470380" cy="26161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0" name="Rectangle 59"/>
          <p:cNvSpPr/>
          <p:nvPr/>
        </p:nvSpPr>
        <p:spPr>
          <a:xfrm>
            <a:off x="5581855" y="5898992"/>
            <a:ext cx="1031051" cy="261610"/>
          </a:xfrm>
          <a:prstGeom prst="rect">
            <a:avLst/>
          </a:prstGeom>
        </p:spPr>
        <p:txBody>
          <a:bodyPr wrap="none">
            <a:spAutoFit/>
          </a:bodyPr>
          <a:lstStyle/>
          <a:p>
            <a:r>
              <a:rPr lang="en-US" sz="1100" dirty="0" err="1" smtClean="0"/>
              <a:t>x,y,w,h</a:t>
            </a:r>
            <a:r>
              <a:rPr lang="en-US" sz="1100" dirty="0" smtClean="0"/>
              <a:t>     </a:t>
            </a:r>
            <a:r>
              <a:rPr lang="en-US" sz="1100" dirty="0" err="1" smtClean="0"/>
              <a:t>conf</a:t>
            </a:r>
            <a:endParaRPr lang="en-US" sz="1100" dirty="0"/>
          </a:p>
        </p:txBody>
      </p:sp>
      <p:sp>
        <p:nvSpPr>
          <p:cNvPr id="61" name="Rectangle 60"/>
          <p:cNvSpPr/>
          <p:nvPr/>
        </p:nvSpPr>
        <p:spPr>
          <a:xfrm>
            <a:off x="6666425" y="5696725"/>
            <a:ext cx="885179" cy="769441"/>
          </a:xfrm>
          <a:prstGeom prst="rect">
            <a:avLst/>
          </a:prstGeom>
        </p:spPr>
        <p:txBody>
          <a:bodyPr wrap="none">
            <a:spAutoFit/>
          </a:bodyPr>
          <a:lstStyle/>
          <a:p>
            <a:r>
              <a:rPr lang="en-US" sz="1100" dirty="0" smtClean="0"/>
              <a:t>Person, 0.01</a:t>
            </a:r>
          </a:p>
          <a:p>
            <a:r>
              <a:rPr lang="en-US" sz="1100" dirty="0" smtClean="0"/>
              <a:t>Boat,0.002</a:t>
            </a:r>
          </a:p>
          <a:p>
            <a:r>
              <a:rPr lang="en-US" sz="1100" dirty="0" smtClean="0"/>
              <a:t>Bike,0.91</a:t>
            </a:r>
          </a:p>
          <a:p>
            <a:r>
              <a:rPr lang="en-US" sz="1100" dirty="0" smtClean="0"/>
              <a:t>…</a:t>
            </a:r>
            <a:endParaRPr lang="en-US" sz="1100" dirty="0"/>
          </a:p>
        </p:txBody>
      </p:sp>
      <p:sp>
        <p:nvSpPr>
          <p:cNvPr id="25" name="Rectangle 24"/>
          <p:cNvSpPr/>
          <p:nvPr/>
        </p:nvSpPr>
        <p:spPr>
          <a:xfrm>
            <a:off x="7791450" y="1638300"/>
            <a:ext cx="276225" cy="291425"/>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Rectangle 68"/>
          <p:cNvSpPr/>
          <p:nvPr/>
        </p:nvSpPr>
        <p:spPr>
          <a:xfrm>
            <a:off x="8146911" y="2702730"/>
            <a:ext cx="276225" cy="438620"/>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5" name="Rectangle 74"/>
          <p:cNvSpPr/>
          <p:nvPr/>
        </p:nvSpPr>
        <p:spPr>
          <a:xfrm>
            <a:off x="8580870" y="3979426"/>
            <a:ext cx="276225" cy="438620"/>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8" name="Rectangle 77"/>
          <p:cNvSpPr/>
          <p:nvPr/>
        </p:nvSpPr>
        <p:spPr>
          <a:xfrm>
            <a:off x="8035839" y="6005456"/>
            <a:ext cx="545031" cy="385819"/>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0" name="TextBox 79"/>
          <p:cNvSpPr txBox="1"/>
          <p:nvPr/>
        </p:nvSpPr>
        <p:spPr>
          <a:xfrm>
            <a:off x="7979490" y="4954130"/>
            <a:ext cx="611065" cy="400110"/>
          </a:xfrm>
          <a:prstGeom prst="rect">
            <a:avLst/>
          </a:prstGeom>
          <a:noFill/>
        </p:spPr>
        <p:txBody>
          <a:bodyPr wrap="none" rtlCol="0">
            <a:spAutoFit/>
          </a:bodyPr>
          <a:lstStyle/>
          <a:p>
            <a:r>
              <a:rPr lang="fr-CA" sz="2000" dirty="0" smtClean="0"/>
              <a:t>(…)</a:t>
            </a:r>
            <a:endParaRPr lang="en-CA" sz="2000" dirty="0"/>
          </a:p>
        </p:txBody>
      </p:sp>
      <p:sp>
        <p:nvSpPr>
          <p:cNvPr id="81" name="TextBox 80"/>
          <p:cNvSpPr txBox="1"/>
          <p:nvPr/>
        </p:nvSpPr>
        <p:spPr>
          <a:xfrm>
            <a:off x="6770914" y="4966575"/>
            <a:ext cx="611065" cy="400110"/>
          </a:xfrm>
          <a:prstGeom prst="rect">
            <a:avLst/>
          </a:prstGeom>
          <a:noFill/>
        </p:spPr>
        <p:txBody>
          <a:bodyPr wrap="none" rtlCol="0">
            <a:spAutoFit/>
          </a:bodyPr>
          <a:lstStyle/>
          <a:p>
            <a:r>
              <a:rPr lang="fr-CA" sz="2000" dirty="0" smtClean="0"/>
              <a:t>(…)</a:t>
            </a:r>
            <a:endParaRPr lang="en-CA" sz="2000" dirty="0"/>
          </a:p>
        </p:txBody>
      </p:sp>
      <p:sp>
        <p:nvSpPr>
          <p:cNvPr id="82" name="TextBox 81"/>
          <p:cNvSpPr txBox="1"/>
          <p:nvPr/>
        </p:nvSpPr>
        <p:spPr>
          <a:xfrm>
            <a:off x="5694268" y="4966575"/>
            <a:ext cx="611065" cy="400110"/>
          </a:xfrm>
          <a:prstGeom prst="rect">
            <a:avLst/>
          </a:prstGeom>
          <a:noFill/>
        </p:spPr>
        <p:txBody>
          <a:bodyPr wrap="none" rtlCol="0">
            <a:spAutoFit/>
          </a:bodyPr>
          <a:lstStyle/>
          <a:p>
            <a:r>
              <a:rPr lang="fr-CA" sz="2000" dirty="0" smtClean="0"/>
              <a:t>(…)</a:t>
            </a:r>
            <a:endParaRPr lang="en-CA" sz="2000" dirty="0"/>
          </a:p>
        </p:txBody>
      </p:sp>
      <p:sp>
        <p:nvSpPr>
          <p:cNvPr id="84" name="Rectangle 83"/>
          <p:cNvSpPr/>
          <p:nvPr/>
        </p:nvSpPr>
        <p:spPr>
          <a:xfrm rot="16200000">
            <a:off x="3422807" y="4222050"/>
            <a:ext cx="1034624" cy="178001"/>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4x25</a:t>
            </a:r>
            <a:endParaRPr lang="en-CA" sz="1000" dirty="0">
              <a:solidFill>
                <a:schemeClr val="tx1"/>
              </a:solidFill>
            </a:endParaRPr>
          </a:p>
        </p:txBody>
      </p:sp>
      <p:sp>
        <p:nvSpPr>
          <p:cNvPr id="85" name="Rectangle 84"/>
          <p:cNvSpPr/>
          <p:nvPr/>
        </p:nvSpPr>
        <p:spPr>
          <a:xfrm rot="16200000">
            <a:off x="3749322" y="4203204"/>
            <a:ext cx="1034624" cy="200118"/>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err="1" smtClean="0">
                <a:solidFill>
                  <a:schemeClr val="tx1"/>
                </a:solidFill>
              </a:rPr>
              <a:t>Classif-Regres</a:t>
            </a:r>
            <a:endParaRPr lang="en-CA" sz="1000" dirty="0">
              <a:solidFill>
                <a:schemeClr val="tx1"/>
              </a:solidFill>
            </a:endParaRPr>
          </a:p>
        </p:txBody>
      </p:sp>
    </p:spTree>
    <p:extLst>
      <p:ext uri="{BB962C8B-B14F-4D97-AF65-F5344CB8AC3E}">
        <p14:creationId xmlns:p14="http://schemas.microsoft.com/office/powerpoint/2010/main" val="4138918520"/>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1640204" y="834285"/>
            <a:ext cx="891591" cy="338554"/>
          </a:xfrm>
          <a:prstGeom prst="rect">
            <a:avLst/>
          </a:prstGeom>
          <a:noFill/>
        </p:spPr>
        <p:txBody>
          <a:bodyPr wrap="none" rtlCol="0">
            <a:spAutoFit/>
          </a:bodyPr>
          <a:lstStyle/>
          <a:p>
            <a:r>
              <a:rPr lang="fr-CA" sz="1600" i="1" dirty="0" err="1" smtClean="0"/>
              <a:t>Backend</a:t>
            </a:r>
            <a:endParaRPr lang="en-CA" sz="1800" dirty="0"/>
          </a:p>
        </p:txBody>
      </p:sp>
      <p:pic>
        <p:nvPicPr>
          <p:cNvPr id="56324" name="Picture 4" descr="Image result for person biking on stree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679" y="515981"/>
            <a:ext cx="1214846" cy="1020379"/>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p:cNvSpPr txBox="1"/>
          <p:nvPr/>
        </p:nvSpPr>
        <p:spPr>
          <a:xfrm rot="16200000">
            <a:off x="-73096" y="808919"/>
            <a:ext cx="453970" cy="307777"/>
          </a:xfrm>
          <a:prstGeom prst="rect">
            <a:avLst/>
          </a:prstGeom>
          <a:noFill/>
        </p:spPr>
        <p:txBody>
          <a:bodyPr wrap="none" rtlCol="0">
            <a:spAutoFit/>
          </a:bodyPr>
          <a:lstStyle/>
          <a:p>
            <a:r>
              <a:rPr lang="fr-CA" sz="1400" dirty="0" smtClean="0"/>
              <a:t>300</a:t>
            </a:r>
            <a:endParaRPr lang="en-CA" sz="1400" dirty="0"/>
          </a:p>
        </p:txBody>
      </p:sp>
      <p:sp>
        <p:nvSpPr>
          <p:cNvPr id="37" name="TextBox 36"/>
          <p:cNvSpPr txBox="1"/>
          <p:nvPr/>
        </p:nvSpPr>
        <p:spPr>
          <a:xfrm>
            <a:off x="622061" y="1513926"/>
            <a:ext cx="453970" cy="307777"/>
          </a:xfrm>
          <a:prstGeom prst="rect">
            <a:avLst/>
          </a:prstGeom>
          <a:noFill/>
        </p:spPr>
        <p:txBody>
          <a:bodyPr wrap="none" rtlCol="0">
            <a:spAutoFit/>
          </a:bodyPr>
          <a:lstStyle/>
          <a:p>
            <a:r>
              <a:rPr lang="fr-CA" sz="1400" dirty="0" smtClean="0"/>
              <a:t>300</a:t>
            </a:r>
            <a:endParaRPr lang="en-CA" sz="1400" dirty="0"/>
          </a:p>
        </p:txBody>
      </p:sp>
      <p:sp>
        <p:nvSpPr>
          <p:cNvPr id="39" name="Rectangle 38"/>
          <p:cNvSpPr/>
          <p:nvPr/>
        </p:nvSpPr>
        <p:spPr>
          <a:xfrm>
            <a:off x="1697133" y="433240"/>
            <a:ext cx="771802" cy="1185865"/>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6" name="Rectangle 65"/>
          <p:cNvSpPr/>
          <p:nvPr/>
        </p:nvSpPr>
        <p:spPr>
          <a:xfrm rot="16200000">
            <a:off x="2540113" y="947515"/>
            <a:ext cx="1034624" cy="178001"/>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4x25</a:t>
            </a:r>
            <a:endParaRPr lang="en-CA" sz="1000" dirty="0">
              <a:solidFill>
                <a:schemeClr val="tx1"/>
              </a:solidFill>
            </a:endParaRPr>
          </a:p>
        </p:txBody>
      </p:sp>
      <p:cxnSp>
        <p:nvCxnSpPr>
          <p:cNvPr id="65" name="Straight Arrow Connector 64"/>
          <p:cNvCxnSpPr>
            <a:endCxn id="66" idx="0"/>
          </p:cNvCxnSpPr>
          <p:nvPr/>
        </p:nvCxnSpPr>
        <p:spPr>
          <a:xfrm flipV="1">
            <a:off x="2451489" y="1036516"/>
            <a:ext cx="516935"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70" name="Cube 69"/>
          <p:cNvSpPr/>
          <p:nvPr/>
        </p:nvSpPr>
        <p:spPr>
          <a:xfrm>
            <a:off x="4052134" y="321842"/>
            <a:ext cx="1089643" cy="1363441"/>
          </a:xfrm>
          <a:prstGeom prst="cube">
            <a:avLst>
              <a:gd name="adj" fmla="val 40319"/>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1" name="TextBox 70"/>
          <p:cNvSpPr txBox="1"/>
          <p:nvPr/>
        </p:nvSpPr>
        <p:spPr>
          <a:xfrm>
            <a:off x="5163998" y="695785"/>
            <a:ext cx="364202" cy="307777"/>
          </a:xfrm>
          <a:prstGeom prst="rect">
            <a:avLst/>
          </a:prstGeom>
          <a:noFill/>
        </p:spPr>
        <p:txBody>
          <a:bodyPr wrap="none" rtlCol="0">
            <a:spAutoFit/>
          </a:bodyPr>
          <a:lstStyle/>
          <a:p>
            <a:r>
              <a:rPr lang="fr-CA" sz="1400" dirty="0" smtClean="0"/>
              <a:t>38</a:t>
            </a:r>
            <a:endParaRPr lang="en-CA" sz="1400" dirty="0"/>
          </a:p>
        </p:txBody>
      </p:sp>
      <p:sp>
        <p:nvSpPr>
          <p:cNvPr id="72" name="TextBox 71"/>
          <p:cNvSpPr txBox="1"/>
          <p:nvPr/>
        </p:nvSpPr>
        <p:spPr>
          <a:xfrm>
            <a:off x="4944171" y="1377506"/>
            <a:ext cx="364202" cy="307777"/>
          </a:xfrm>
          <a:prstGeom prst="rect">
            <a:avLst/>
          </a:prstGeom>
          <a:noFill/>
        </p:spPr>
        <p:txBody>
          <a:bodyPr wrap="none" rtlCol="0">
            <a:spAutoFit/>
          </a:bodyPr>
          <a:lstStyle/>
          <a:p>
            <a:r>
              <a:rPr lang="fr-CA" sz="1400" dirty="0" smtClean="0"/>
              <a:t>38</a:t>
            </a:r>
            <a:endParaRPr lang="en-CA" sz="1400" dirty="0"/>
          </a:p>
        </p:txBody>
      </p:sp>
      <p:sp>
        <p:nvSpPr>
          <p:cNvPr id="73" name="TextBox 72"/>
          <p:cNvSpPr txBox="1"/>
          <p:nvPr/>
        </p:nvSpPr>
        <p:spPr>
          <a:xfrm>
            <a:off x="4582533" y="0"/>
            <a:ext cx="543739" cy="307777"/>
          </a:xfrm>
          <a:prstGeom prst="rect">
            <a:avLst/>
          </a:prstGeom>
          <a:noFill/>
        </p:spPr>
        <p:txBody>
          <a:bodyPr wrap="none" rtlCol="0">
            <a:spAutoFit/>
          </a:bodyPr>
          <a:lstStyle/>
          <a:p>
            <a:r>
              <a:rPr lang="fr-CA" sz="1400" dirty="0" smtClean="0"/>
              <a:t>25x4</a:t>
            </a:r>
            <a:endParaRPr lang="en-CA" sz="1400" dirty="0"/>
          </a:p>
        </p:txBody>
      </p:sp>
      <p:sp>
        <p:nvSpPr>
          <p:cNvPr id="76" name="Rectangle 75"/>
          <p:cNvSpPr/>
          <p:nvPr/>
        </p:nvSpPr>
        <p:spPr>
          <a:xfrm rot="16200000">
            <a:off x="2866628" y="928669"/>
            <a:ext cx="1034624" cy="200118"/>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err="1" smtClean="0">
                <a:solidFill>
                  <a:schemeClr val="tx1"/>
                </a:solidFill>
              </a:rPr>
              <a:t>Classif-Regres</a:t>
            </a:r>
            <a:endParaRPr lang="en-CA" sz="1000" dirty="0">
              <a:solidFill>
                <a:schemeClr val="tx1"/>
              </a:solidFill>
            </a:endParaRPr>
          </a:p>
        </p:txBody>
      </p:sp>
      <p:cxnSp>
        <p:nvCxnSpPr>
          <p:cNvPr id="77" name="Straight Arrow Connector 76"/>
          <p:cNvCxnSpPr/>
          <p:nvPr/>
        </p:nvCxnSpPr>
        <p:spPr>
          <a:xfrm flipV="1">
            <a:off x="3564898" y="1026172"/>
            <a:ext cx="377132"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68" name="TextBox 67"/>
          <p:cNvSpPr txBox="1"/>
          <p:nvPr/>
        </p:nvSpPr>
        <p:spPr>
          <a:xfrm>
            <a:off x="5808737" y="622098"/>
            <a:ext cx="2478564" cy="400110"/>
          </a:xfrm>
          <a:prstGeom prst="rect">
            <a:avLst/>
          </a:prstGeom>
          <a:noFill/>
        </p:spPr>
        <p:txBody>
          <a:bodyPr wrap="none" rtlCol="0">
            <a:spAutoFit/>
          </a:bodyPr>
          <a:lstStyle/>
          <a:p>
            <a:r>
              <a:rPr lang="fr-CA" sz="2000" dirty="0" smtClean="0"/>
              <a:t>38x38x4=5,776 boîtes</a:t>
            </a:r>
            <a:endParaRPr lang="en-CA" sz="2000" dirty="0"/>
          </a:p>
        </p:txBody>
      </p:sp>
      <p:cxnSp>
        <p:nvCxnSpPr>
          <p:cNvPr id="79" name="Straight Arrow Connector 78"/>
          <p:cNvCxnSpPr>
            <a:endCxn id="39" idx="1"/>
          </p:cNvCxnSpPr>
          <p:nvPr/>
        </p:nvCxnSpPr>
        <p:spPr>
          <a:xfrm flipV="1">
            <a:off x="1432240" y="1026173"/>
            <a:ext cx="264892" cy="1126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0" name="Rectangle 19"/>
          <p:cNvSpPr/>
          <p:nvPr/>
        </p:nvSpPr>
        <p:spPr>
          <a:xfrm rot="16200000">
            <a:off x="2540113" y="2234489"/>
            <a:ext cx="1034624" cy="178002"/>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21" name="Rectangle 20"/>
          <p:cNvSpPr/>
          <p:nvPr/>
        </p:nvSpPr>
        <p:spPr>
          <a:xfrm rot="16200000">
            <a:off x="3382511" y="2234489"/>
            <a:ext cx="1034624" cy="178001"/>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4x25</a:t>
            </a:r>
            <a:endParaRPr lang="en-CA" sz="1000" dirty="0">
              <a:solidFill>
                <a:schemeClr val="tx1"/>
              </a:solidFill>
            </a:endParaRPr>
          </a:p>
        </p:txBody>
      </p:sp>
      <p:sp>
        <p:nvSpPr>
          <p:cNvPr id="22" name="Rectangle 21"/>
          <p:cNvSpPr/>
          <p:nvPr/>
        </p:nvSpPr>
        <p:spPr>
          <a:xfrm rot="16200000">
            <a:off x="3678097" y="2223430"/>
            <a:ext cx="1034624" cy="200118"/>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err="1" smtClean="0">
                <a:solidFill>
                  <a:schemeClr val="tx1"/>
                </a:solidFill>
              </a:rPr>
              <a:t>Classif-Regres</a:t>
            </a:r>
            <a:endParaRPr lang="en-CA" sz="1000" dirty="0">
              <a:solidFill>
                <a:schemeClr val="tx1"/>
              </a:solidFill>
            </a:endParaRPr>
          </a:p>
        </p:txBody>
      </p:sp>
      <p:cxnSp>
        <p:nvCxnSpPr>
          <p:cNvPr id="23" name="Straight Arrow Connector 22"/>
          <p:cNvCxnSpPr/>
          <p:nvPr/>
        </p:nvCxnSpPr>
        <p:spPr>
          <a:xfrm flipV="1">
            <a:off x="4423992" y="2320933"/>
            <a:ext cx="377132"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3" name="Elbow Connector 2"/>
          <p:cNvCxnSpPr>
            <a:stCxn id="39" idx="3"/>
            <a:endCxn id="20" idx="0"/>
          </p:cNvCxnSpPr>
          <p:nvPr/>
        </p:nvCxnSpPr>
        <p:spPr>
          <a:xfrm>
            <a:off x="2468935" y="1026173"/>
            <a:ext cx="499489" cy="1297317"/>
          </a:xfrm>
          <a:prstGeom prst="bentConnector3">
            <a:avLst/>
          </a:prstGeom>
          <a:ln>
            <a:tailEnd type="triangle"/>
          </a:ln>
        </p:spPr>
        <p:style>
          <a:lnRef idx="1">
            <a:schemeClr val="accent4"/>
          </a:lnRef>
          <a:fillRef idx="0">
            <a:schemeClr val="accent4"/>
          </a:fillRef>
          <a:effectRef idx="0">
            <a:schemeClr val="accent4"/>
          </a:effectRef>
          <a:fontRef idx="minor">
            <a:schemeClr val="tx1"/>
          </a:fontRef>
        </p:style>
      </p:cxnSp>
      <p:sp>
        <p:nvSpPr>
          <p:cNvPr id="26" name="Cube 25"/>
          <p:cNvSpPr/>
          <p:nvPr/>
        </p:nvSpPr>
        <p:spPr>
          <a:xfrm>
            <a:off x="4817383" y="1924805"/>
            <a:ext cx="1287749" cy="895975"/>
          </a:xfrm>
          <a:prstGeom prst="cube">
            <a:avLst>
              <a:gd name="adj" fmla="val 32488"/>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7" name="TextBox 26"/>
          <p:cNvSpPr txBox="1"/>
          <p:nvPr/>
        </p:nvSpPr>
        <p:spPr>
          <a:xfrm>
            <a:off x="6138112" y="2009258"/>
            <a:ext cx="364202" cy="307777"/>
          </a:xfrm>
          <a:prstGeom prst="rect">
            <a:avLst/>
          </a:prstGeom>
          <a:noFill/>
        </p:spPr>
        <p:txBody>
          <a:bodyPr wrap="none" rtlCol="0">
            <a:spAutoFit/>
          </a:bodyPr>
          <a:lstStyle/>
          <a:p>
            <a:r>
              <a:rPr lang="fr-CA" sz="1400" dirty="0" smtClean="0"/>
              <a:t>19</a:t>
            </a:r>
            <a:endParaRPr lang="en-CA" sz="1400" dirty="0"/>
          </a:p>
        </p:txBody>
      </p:sp>
      <p:sp>
        <p:nvSpPr>
          <p:cNvPr id="28" name="TextBox 27"/>
          <p:cNvSpPr txBox="1"/>
          <p:nvPr/>
        </p:nvSpPr>
        <p:spPr>
          <a:xfrm>
            <a:off x="5968431" y="2577417"/>
            <a:ext cx="364202" cy="307777"/>
          </a:xfrm>
          <a:prstGeom prst="rect">
            <a:avLst/>
          </a:prstGeom>
          <a:noFill/>
        </p:spPr>
        <p:txBody>
          <a:bodyPr wrap="none" rtlCol="0">
            <a:spAutoFit/>
          </a:bodyPr>
          <a:lstStyle/>
          <a:p>
            <a:r>
              <a:rPr lang="fr-CA" sz="1400" dirty="0" smtClean="0"/>
              <a:t>19</a:t>
            </a:r>
            <a:endParaRPr lang="en-CA" sz="1400" dirty="0"/>
          </a:p>
        </p:txBody>
      </p:sp>
      <p:sp>
        <p:nvSpPr>
          <p:cNvPr id="29" name="TextBox 28"/>
          <p:cNvSpPr txBox="1"/>
          <p:nvPr/>
        </p:nvSpPr>
        <p:spPr>
          <a:xfrm>
            <a:off x="5390402" y="1618328"/>
            <a:ext cx="543739" cy="307777"/>
          </a:xfrm>
          <a:prstGeom prst="rect">
            <a:avLst/>
          </a:prstGeom>
          <a:noFill/>
        </p:spPr>
        <p:txBody>
          <a:bodyPr wrap="none" rtlCol="0">
            <a:spAutoFit/>
          </a:bodyPr>
          <a:lstStyle/>
          <a:p>
            <a:r>
              <a:rPr lang="fr-CA" sz="1400" dirty="0" smtClean="0"/>
              <a:t>25x6</a:t>
            </a:r>
            <a:endParaRPr lang="en-CA" sz="1400" dirty="0"/>
          </a:p>
        </p:txBody>
      </p:sp>
      <p:sp>
        <p:nvSpPr>
          <p:cNvPr id="33" name="TextBox 32"/>
          <p:cNvSpPr txBox="1"/>
          <p:nvPr/>
        </p:nvSpPr>
        <p:spPr>
          <a:xfrm>
            <a:off x="6502314" y="2019519"/>
            <a:ext cx="2478564" cy="400110"/>
          </a:xfrm>
          <a:prstGeom prst="rect">
            <a:avLst/>
          </a:prstGeom>
          <a:noFill/>
        </p:spPr>
        <p:txBody>
          <a:bodyPr wrap="none" rtlCol="0">
            <a:spAutoFit/>
          </a:bodyPr>
          <a:lstStyle/>
          <a:p>
            <a:r>
              <a:rPr lang="fr-CA" sz="2000" dirty="0" smtClean="0"/>
              <a:t>19x19x6=1,444 boîtes</a:t>
            </a:r>
            <a:endParaRPr lang="en-CA" sz="2000" dirty="0"/>
          </a:p>
        </p:txBody>
      </p:sp>
      <p:sp>
        <p:nvSpPr>
          <p:cNvPr id="35" name="Rectangle 34"/>
          <p:cNvSpPr/>
          <p:nvPr/>
        </p:nvSpPr>
        <p:spPr>
          <a:xfrm rot="16200000">
            <a:off x="3459488" y="3271926"/>
            <a:ext cx="892178" cy="178003"/>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Pool</a:t>
            </a:r>
            <a:endParaRPr lang="en-CA" sz="800" dirty="0">
              <a:solidFill>
                <a:schemeClr val="tx1"/>
              </a:solidFill>
            </a:endParaRPr>
          </a:p>
        </p:txBody>
      </p:sp>
      <p:sp>
        <p:nvSpPr>
          <p:cNvPr id="36" name="Rectangle 35"/>
          <p:cNvSpPr/>
          <p:nvPr/>
        </p:nvSpPr>
        <p:spPr>
          <a:xfrm rot="16200000">
            <a:off x="4044713" y="3271926"/>
            <a:ext cx="892178" cy="178003"/>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3x3 </a:t>
            </a:r>
            <a:r>
              <a:rPr lang="fr-CA" sz="800" dirty="0" err="1" smtClean="0">
                <a:solidFill>
                  <a:schemeClr val="tx1"/>
                </a:solidFill>
              </a:rPr>
              <a:t>conv</a:t>
            </a:r>
            <a:r>
              <a:rPr lang="fr-CA" sz="800" dirty="0" smtClean="0">
                <a:solidFill>
                  <a:schemeClr val="tx1"/>
                </a:solidFill>
              </a:rPr>
              <a:t>, 4x25</a:t>
            </a:r>
            <a:endParaRPr lang="en-CA" sz="800" dirty="0">
              <a:solidFill>
                <a:schemeClr val="tx1"/>
              </a:solidFill>
            </a:endParaRPr>
          </a:p>
        </p:txBody>
      </p:sp>
      <p:sp>
        <p:nvSpPr>
          <p:cNvPr id="38" name="Rectangle 37"/>
          <p:cNvSpPr/>
          <p:nvPr/>
        </p:nvSpPr>
        <p:spPr>
          <a:xfrm rot="16200000">
            <a:off x="4387922" y="3260867"/>
            <a:ext cx="892178" cy="200119"/>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err="1" smtClean="0">
                <a:solidFill>
                  <a:schemeClr val="tx1"/>
                </a:solidFill>
              </a:rPr>
              <a:t>Classif-Regres</a:t>
            </a:r>
            <a:endParaRPr lang="en-CA" sz="800" dirty="0">
              <a:solidFill>
                <a:schemeClr val="tx1"/>
              </a:solidFill>
            </a:endParaRPr>
          </a:p>
        </p:txBody>
      </p:sp>
      <p:cxnSp>
        <p:nvCxnSpPr>
          <p:cNvPr id="40" name="Straight Arrow Connector 39"/>
          <p:cNvCxnSpPr>
            <a:stCxn id="38" idx="2"/>
          </p:cNvCxnSpPr>
          <p:nvPr/>
        </p:nvCxnSpPr>
        <p:spPr>
          <a:xfrm flipV="1">
            <a:off x="4934071" y="3360926"/>
            <a:ext cx="432416"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41" name="Cube 40"/>
          <p:cNvSpPr/>
          <p:nvPr/>
        </p:nvSpPr>
        <p:spPr>
          <a:xfrm>
            <a:off x="5300873" y="3091215"/>
            <a:ext cx="1182980" cy="488208"/>
          </a:xfrm>
          <a:prstGeom prst="cube">
            <a:avLst>
              <a:gd name="adj" fmla="val 35839"/>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TextBox 41"/>
          <p:cNvSpPr txBox="1"/>
          <p:nvPr/>
        </p:nvSpPr>
        <p:spPr>
          <a:xfrm>
            <a:off x="6411364" y="3077089"/>
            <a:ext cx="364202" cy="307777"/>
          </a:xfrm>
          <a:prstGeom prst="rect">
            <a:avLst/>
          </a:prstGeom>
          <a:noFill/>
        </p:spPr>
        <p:txBody>
          <a:bodyPr wrap="none" rtlCol="0">
            <a:spAutoFit/>
          </a:bodyPr>
          <a:lstStyle/>
          <a:p>
            <a:r>
              <a:rPr lang="fr-CA" sz="1400" dirty="0" smtClean="0"/>
              <a:t>10</a:t>
            </a:r>
            <a:endParaRPr lang="en-CA" sz="1400" dirty="0"/>
          </a:p>
        </p:txBody>
      </p:sp>
      <p:sp>
        <p:nvSpPr>
          <p:cNvPr id="43" name="TextBox 42"/>
          <p:cNvSpPr txBox="1"/>
          <p:nvPr/>
        </p:nvSpPr>
        <p:spPr>
          <a:xfrm>
            <a:off x="6330719" y="3369039"/>
            <a:ext cx="364202" cy="307777"/>
          </a:xfrm>
          <a:prstGeom prst="rect">
            <a:avLst/>
          </a:prstGeom>
          <a:noFill/>
        </p:spPr>
        <p:txBody>
          <a:bodyPr wrap="none" rtlCol="0">
            <a:spAutoFit/>
          </a:bodyPr>
          <a:lstStyle/>
          <a:p>
            <a:r>
              <a:rPr lang="fr-CA" sz="1400" dirty="0" smtClean="0"/>
              <a:t>10</a:t>
            </a:r>
            <a:endParaRPr lang="en-CA" sz="1400" dirty="0"/>
          </a:p>
        </p:txBody>
      </p:sp>
      <p:cxnSp>
        <p:nvCxnSpPr>
          <p:cNvPr id="5" name="Elbow Connector 4"/>
          <p:cNvCxnSpPr>
            <a:stCxn id="99" idx="1"/>
            <a:endCxn id="35" idx="0"/>
          </p:cNvCxnSpPr>
          <p:nvPr/>
        </p:nvCxnSpPr>
        <p:spPr>
          <a:xfrm rot="16200000" flipH="1">
            <a:off x="3462404" y="3006755"/>
            <a:ext cx="511609" cy="196735"/>
          </a:xfrm>
          <a:prstGeom prst="bentConnector4">
            <a:avLst>
              <a:gd name="adj1" fmla="val 83161"/>
              <a:gd name="adj2" fmla="val -1672"/>
            </a:avLst>
          </a:prstGeom>
          <a:ln>
            <a:tailEnd type="triangle"/>
          </a:ln>
        </p:spPr>
        <p:style>
          <a:lnRef idx="1">
            <a:schemeClr val="accent4"/>
          </a:lnRef>
          <a:fillRef idx="0">
            <a:schemeClr val="accent4"/>
          </a:fillRef>
          <a:effectRef idx="0">
            <a:schemeClr val="accent4"/>
          </a:effectRef>
          <a:fontRef idx="minor">
            <a:schemeClr val="tx1"/>
          </a:fontRef>
        </p:style>
      </p:cxnSp>
      <p:sp>
        <p:nvSpPr>
          <p:cNvPr id="44" name="TextBox 43"/>
          <p:cNvSpPr txBox="1"/>
          <p:nvPr/>
        </p:nvSpPr>
        <p:spPr>
          <a:xfrm>
            <a:off x="5692492" y="2825681"/>
            <a:ext cx="543739" cy="307777"/>
          </a:xfrm>
          <a:prstGeom prst="rect">
            <a:avLst/>
          </a:prstGeom>
          <a:noFill/>
        </p:spPr>
        <p:txBody>
          <a:bodyPr wrap="none" rtlCol="0">
            <a:spAutoFit/>
          </a:bodyPr>
          <a:lstStyle/>
          <a:p>
            <a:r>
              <a:rPr lang="fr-CA" sz="1400" dirty="0" smtClean="0"/>
              <a:t>25x6</a:t>
            </a:r>
            <a:endParaRPr lang="en-CA" sz="1400" dirty="0"/>
          </a:p>
        </p:txBody>
      </p:sp>
      <p:sp>
        <p:nvSpPr>
          <p:cNvPr id="45" name="TextBox 44"/>
          <p:cNvSpPr txBox="1"/>
          <p:nvPr/>
        </p:nvSpPr>
        <p:spPr>
          <a:xfrm>
            <a:off x="6802257" y="3073524"/>
            <a:ext cx="2286203" cy="400110"/>
          </a:xfrm>
          <a:prstGeom prst="rect">
            <a:avLst/>
          </a:prstGeom>
          <a:noFill/>
        </p:spPr>
        <p:txBody>
          <a:bodyPr wrap="none" rtlCol="0">
            <a:spAutoFit/>
          </a:bodyPr>
          <a:lstStyle/>
          <a:p>
            <a:r>
              <a:rPr lang="fr-CA" sz="2000" dirty="0" smtClean="0"/>
              <a:t>10x10x6=600 boîtes</a:t>
            </a:r>
            <a:endParaRPr lang="en-CA" sz="2000" dirty="0"/>
          </a:p>
        </p:txBody>
      </p:sp>
      <p:cxnSp>
        <p:nvCxnSpPr>
          <p:cNvPr id="49" name="Elbow Connector 48"/>
          <p:cNvCxnSpPr>
            <a:stCxn id="102" idx="1"/>
            <a:endCxn id="78" idx="0"/>
          </p:cNvCxnSpPr>
          <p:nvPr/>
        </p:nvCxnSpPr>
        <p:spPr>
          <a:xfrm rot="16200000" flipH="1">
            <a:off x="4033426" y="3960910"/>
            <a:ext cx="523949" cy="199817"/>
          </a:xfrm>
          <a:prstGeom prst="bentConnector4">
            <a:avLst>
              <a:gd name="adj1" fmla="val 75583"/>
              <a:gd name="adj2" fmla="val -105"/>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0" name="Straight Arrow Connector 49"/>
          <p:cNvCxnSpPr/>
          <p:nvPr/>
        </p:nvCxnSpPr>
        <p:spPr>
          <a:xfrm flipV="1">
            <a:off x="5439869" y="4364184"/>
            <a:ext cx="377132"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51" name="Cube 50"/>
          <p:cNvSpPr/>
          <p:nvPr/>
        </p:nvSpPr>
        <p:spPr>
          <a:xfrm>
            <a:off x="5912997" y="4108136"/>
            <a:ext cx="1157843" cy="365571"/>
          </a:xfrm>
          <a:prstGeom prst="cube">
            <a:avLst>
              <a:gd name="adj" fmla="val 35839"/>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52" name="TextBox 51"/>
          <p:cNvSpPr txBox="1"/>
          <p:nvPr/>
        </p:nvSpPr>
        <p:spPr>
          <a:xfrm>
            <a:off x="7070841" y="4089668"/>
            <a:ext cx="274434" cy="307777"/>
          </a:xfrm>
          <a:prstGeom prst="rect">
            <a:avLst/>
          </a:prstGeom>
          <a:noFill/>
        </p:spPr>
        <p:txBody>
          <a:bodyPr wrap="none" rtlCol="0">
            <a:spAutoFit/>
          </a:bodyPr>
          <a:lstStyle/>
          <a:p>
            <a:r>
              <a:rPr lang="fr-CA" sz="1400" dirty="0" smtClean="0"/>
              <a:t>5</a:t>
            </a:r>
            <a:endParaRPr lang="en-CA" sz="1400" dirty="0"/>
          </a:p>
        </p:txBody>
      </p:sp>
      <p:sp>
        <p:nvSpPr>
          <p:cNvPr id="53" name="TextBox 52"/>
          <p:cNvSpPr txBox="1"/>
          <p:nvPr/>
        </p:nvSpPr>
        <p:spPr>
          <a:xfrm>
            <a:off x="6914303" y="4382468"/>
            <a:ext cx="274434" cy="307777"/>
          </a:xfrm>
          <a:prstGeom prst="rect">
            <a:avLst/>
          </a:prstGeom>
          <a:noFill/>
        </p:spPr>
        <p:txBody>
          <a:bodyPr wrap="none" rtlCol="0">
            <a:spAutoFit/>
          </a:bodyPr>
          <a:lstStyle/>
          <a:p>
            <a:r>
              <a:rPr lang="fr-CA" sz="1400" dirty="0" smtClean="0"/>
              <a:t>5</a:t>
            </a:r>
            <a:endParaRPr lang="en-CA" sz="1400" dirty="0"/>
          </a:p>
        </p:txBody>
      </p:sp>
      <p:sp>
        <p:nvSpPr>
          <p:cNvPr id="54" name="TextBox 53"/>
          <p:cNvSpPr txBox="1"/>
          <p:nvPr/>
        </p:nvSpPr>
        <p:spPr>
          <a:xfrm>
            <a:off x="6243084" y="3825448"/>
            <a:ext cx="543739" cy="307777"/>
          </a:xfrm>
          <a:prstGeom prst="rect">
            <a:avLst/>
          </a:prstGeom>
          <a:noFill/>
        </p:spPr>
        <p:txBody>
          <a:bodyPr wrap="none" rtlCol="0">
            <a:spAutoFit/>
          </a:bodyPr>
          <a:lstStyle/>
          <a:p>
            <a:r>
              <a:rPr lang="fr-CA" sz="1400" dirty="0" smtClean="0"/>
              <a:t>25x6</a:t>
            </a:r>
            <a:endParaRPr lang="en-CA" sz="1400" dirty="0"/>
          </a:p>
        </p:txBody>
      </p:sp>
      <p:sp>
        <p:nvSpPr>
          <p:cNvPr id="58" name="TextBox 57"/>
          <p:cNvSpPr txBox="1"/>
          <p:nvPr/>
        </p:nvSpPr>
        <p:spPr>
          <a:xfrm>
            <a:off x="7345275" y="4083366"/>
            <a:ext cx="1846980" cy="369332"/>
          </a:xfrm>
          <a:prstGeom prst="rect">
            <a:avLst/>
          </a:prstGeom>
          <a:noFill/>
        </p:spPr>
        <p:txBody>
          <a:bodyPr wrap="none" rtlCol="0">
            <a:spAutoFit/>
          </a:bodyPr>
          <a:lstStyle/>
          <a:p>
            <a:r>
              <a:rPr lang="fr-CA" sz="1800" dirty="0" smtClean="0"/>
              <a:t>5x5x6=150 boîtes</a:t>
            </a:r>
            <a:endParaRPr lang="en-CA" sz="1800" dirty="0"/>
          </a:p>
        </p:txBody>
      </p:sp>
      <p:cxnSp>
        <p:nvCxnSpPr>
          <p:cNvPr id="62" name="Elbow Connector 61"/>
          <p:cNvCxnSpPr>
            <a:stCxn id="110" idx="1"/>
            <a:endCxn id="83" idx="0"/>
          </p:cNvCxnSpPr>
          <p:nvPr/>
        </p:nvCxnSpPr>
        <p:spPr>
          <a:xfrm rot="16200000" flipH="1">
            <a:off x="4612719" y="4923886"/>
            <a:ext cx="532255" cy="203846"/>
          </a:xfrm>
          <a:prstGeom prst="bentConnector4">
            <a:avLst>
              <a:gd name="adj1" fmla="val 75184"/>
              <a:gd name="adj2" fmla="val 1875"/>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3" name="Straight Arrow Connector 62"/>
          <p:cNvCxnSpPr/>
          <p:nvPr/>
        </p:nvCxnSpPr>
        <p:spPr>
          <a:xfrm flipV="1">
            <a:off x="6251405" y="5386527"/>
            <a:ext cx="377132"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64" name="Cube 63"/>
          <p:cNvSpPr/>
          <p:nvPr/>
        </p:nvSpPr>
        <p:spPr>
          <a:xfrm>
            <a:off x="6733789" y="5219190"/>
            <a:ext cx="625517" cy="252119"/>
          </a:xfrm>
          <a:prstGeom prst="cube">
            <a:avLst>
              <a:gd name="adj" fmla="val 35839"/>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7" name="TextBox 66"/>
          <p:cNvSpPr txBox="1"/>
          <p:nvPr/>
        </p:nvSpPr>
        <p:spPr>
          <a:xfrm>
            <a:off x="7359306" y="5111167"/>
            <a:ext cx="274434" cy="307777"/>
          </a:xfrm>
          <a:prstGeom prst="rect">
            <a:avLst/>
          </a:prstGeom>
          <a:noFill/>
        </p:spPr>
        <p:txBody>
          <a:bodyPr wrap="none" rtlCol="0">
            <a:spAutoFit/>
          </a:bodyPr>
          <a:lstStyle/>
          <a:p>
            <a:r>
              <a:rPr lang="fr-CA" sz="1400" dirty="0"/>
              <a:t>3</a:t>
            </a:r>
            <a:endParaRPr lang="en-CA" sz="1400" dirty="0"/>
          </a:p>
        </p:txBody>
      </p:sp>
      <p:sp>
        <p:nvSpPr>
          <p:cNvPr id="69" name="TextBox 68"/>
          <p:cNvSpPr txBox="1"/>
          <p:nvPr/>
        </p:nvSpPr>
        <p:spPr>
          <a:xfrm>
            <a:off x="7245615" y="5418944"/>
            <a:ext cx="274434" cy="307777"/>
          </a:xfrm>
          <a:prstGeom prst="rect">
            <a:avLst/>
          </a:prstGeom>
          <a:noFill/>
        </p:spPr>
        <p:txBody>
          <a:bodyPr wrap="none" rtlCol="0">
            <a:spAutoFit/>
          </a:bodyPr>
          <a:lstStyle/>
          <a:p>
            <a:r>
              <a:rPr lang="fr-CA" sz="1400" dirty="0"/>
              <a:t>3</a:t>
            </a:r>
            <a:endParaRPr lang="en-CA" sz="1400" dirty="0"/>
          </a:p>
        </p:txBody>
      </p:sp>
      <p:sp>
        <p:nvSpPr>
          <p:cNvPr id="75" name="TextBox 74"/>
          <p:cNvSpPr txBox="1"/>
          <p:nvPr/>
        </p:nvSpPr>
        <p:spPr>
          <a:xfrm>
            <a:off x="6786823" y="4901903"/>
            <a:ext cx="543739" cy="307777"/>
          </a:xfrm>
          <a:prstGeom prst="rect">
            <a:avLst/>
          </a:prstGeom>
          <a:noFill/>
        </p:spPr>
        <p:txBody>
          <a:bodyPr wrap="none" rtlCol="0">
            <a:spAutoFit/>
          </a:bodyPr>
          <a:lstStyle/>
          <a:p>
            <a:r>
              <a:rPr lang="fr-CA" sz="1400" dirty="0" smtClean="0"/>
              <a:t>25x4</a:t>
            </a:r>
            <a:endParaRPr lang="en-CA" sz="1400" dirty="0"/>
          </a:p>
        </p:txBody>
      </p:sp>
      <p:sp>
        <p:nvSpPr>
          <p:cNvPr id="78" name="Rectangle 77"/>
          <p:cNvSpPr/>
          <p:nvPr/>
        </p:nvSpPr>
        <p:spPr>
          <a:xfrm rot="16200000">
            <a:off x="4038221" y="4233792"/>
            <a:ext cx="892178" cy="178003"/>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Pool</a:t>
            </a:r>
            <a:endParaRPr lang="en-CA" sz="800" dirty="0">
              <a:solidFill>
                <a:schemeClr val="tx1"/>
              </a:solidFill>
            </a:endParaRPr>
          </a:p>
        </p:txBody>
      </p:sp>
      <p:sp>
        <p:nvSpPr>
          <p:cNvPr id="80" name="Rectangle 79"/>
          <p:cNvSpPr/>
          <p:nvPr/>
        </p:nvSpPr>
        <p:spPr>
          <a:xfrm rot="16200000">
            <a:off x="4613356" y="4221224"/>
            <a:ext cx="892178" cy="178003"/>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3x3 </a:t>
            </a:r>
            <a:r>
              <a:rPr lang="fr-CA" sz="800" dirty="0" err="1" smtClean="0">
                <a:solidFill>
                  <a:schemeClr val="tx1"/>
                </a:solidFill>
              </a:rPr>
              <a:t>conv</a:t>
            </a:r>
            <a:r>
              <a:rPr lang="fr-CA" sz="800" dirty="0" smtClean="0">
                <a:solidFill>
                  <a:schemeClr val="tx1"/>
                </a:solidFill>
              </a:rPr>
              <a:t>, 4x25</a:t>
            </a:r>
            <a:endParaRPr lang="en-CA" sz="800" dirty="0">
              <a:solidFill>
                <a:schemeClr val="tx1"/>
              </a:solidFill>
            </a:endParaRPr>
          </a:p>
        </p:txBody>
      </p:sp>
      <p:sp>
        <p:nvSpPr>
          <p:cNvPr id="81" name="Rectangle 80"/>
          <p:cNvSpPr/>
          <p:nvPr/>
        </p:nvSpPr>
        <p:spPr>
          <a:xfrm rot="16200000">
            <a:off x="4956564" y="4210165"/>
            <a:ext cx="892178" cy="200119"/>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err="1" smtClean="0">
                <a:solidFill>
                  <a:schemeClr val="tx1"/>
                </a:solidFill>
              </a:rPr>
              <a:t>Classif-Regres</a:t>
            </a:r>
            <a:endParaRPr lang="en-CA" sz="800" dirty="0">
              <a:solidFill>
                <a:schemeClr val="tx1"/>
              </a:solidFill>
            </a:endParaRPr>
          </a:p>
        </p:txBody>
      </p:sp>
      <p:sp>
        <p:nvSpPr>
          <p:cNvPr id="82" name="TextBox 81"/>
          <p:cNvSpPr txBox="1"/>
          <p:nvPr/>
        </p:nvSpPr>
        <p:spPr>
          <a:xfrm>
            <a:off x="7569670" y="5091880"/>
            <a:ext cx="1561646" cy="338554"/>
          </a:xfrm>
          <a:prstGeom prst="rect">
            <a:avLst/>
          </a:prstGeom>
          <a:noFill/>
        </p:spPr>
        <p:txBody>
          <a:bodyPr wrap="none" rtlCol="0">
            <a:spAutoFit/>
          </a:bodyPr>
          <a:lstStyle/>
          <a:p>
            <a:r>
              <a:rPr lang="fr-CA" sz="1600" dirty="0" smtClean="0"/>
              <a:t>3x3x4=36 boîtes</a:t>
            </a:r>
            <a:endParaRPr lang="en-CA" sz="1600" dirty="0"/>
          </a:p>
        </p:txBody>
      </p:sp>
      <p:sp>
        <p:nvSpPr>
          <p:cNvPr id="83" name="Rectangle 82"/>
          <p:cNvSpPr/>
          <p:nvPr/>
        </p:nvSpPr>
        <p:spPr>
          <a:xfrm rot="16200000">
            <a:off x="4623681" y="5202935"/>
            <a:ext cx="892178" cy="178003"/>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Pool</a:t>
            </a:r>
            <a:endParaRPr lang="en-CA" sz="800" dirty="0">
              <a:solidFill>
                <a:schemeClr val="tx1"/>
              </a:solidFill>
            </a:endParaRPr>
          </a:p>
        </p:txBody>
      </p:sp>
      <p:sp>
        <p:nvSpPr>
          <p:cNvPr id="84" name="Rectangle 83"/>
          <p:cNvSpPr/>
          <p:nvPr/>
        </p:nvSpPr>
        <p:spPr>
          <a:xfrm rot="16200000">
            <a:off x="5294631" y="5202935"/>
            <a:ext cx="892178" cy="178003"/>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3x3 </a:t>
            </a:r>
            <a:r>
              <a:rPr lang="fr-CA" sz="800" dirty="0" err="1" smtClean="0">
                <a:solidFill>
                  <a:schemeClr val="tx1"/>
                </a:solidFill>
              </a:rPr>
              <a:t>conv</a:t>
            </a:r>
            <a:r>
              <a:rPr lang="fr-CA" sz="800" dirty="0" smtClean="0">
                <a:solidFill>
                  <a:schemeClr val="tx1"/>
                </a:solidFill>
              </a:rPr>
              <a:t>, 4x25</a:t>
            </a:r>
            <a:endParaRPr lang="en-CA" sz="800" dirty="0">
              <a:solidFill>
                <a:schemeClr val="tx1"/>
              </a:solidFill>
            </a:endParaRPr>
          </a:p>
        </p:txBody>
      </p:sp>
      <p:sp>
        <p:nvSpPr>
          <p:cNvPr id="85" name="Rectangle 84"/>
          <p:cNvSpPr/>
          <p:nvPr/>
        </p:nvSpPr>
        <p:spPr>
          <a:xfrm rot="16200000">
            <a:off x="5637840" y="5191876"/>
            <a:ext cx="892178" cy="200119"/>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err="1" smtClean="0">
                <a:solidFill>
                  <a:schemeClr val="tx1"/>
                </a:solidFill>
              </a:rPr>
              <a:t>Classif-Regres</a:t>
            </a:r>
            <a:endParaRPr lang="en-CA" sz="800" dirty="0">
              <a:solidFill>
                <a:schemeClr val="tx1"/>
              </a:solidFill>
            </a:endParaRPr>
          </a:p>
        </p:txBody>
      </p:sp>
      <p:sp>
        <p:nvSpPr>
          <p:cNvPr id="86" name="Rectangle 85"/>
          <p:cNvSpPr/>
          <p:nvPr/>
        </p:nvSpPr>
        <p:spPr>
          <a:xfrm rot="16200000">
            <a:off x="5281911" y="6171100"/>
            <a:ext cx="892178" cy="178003"/>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Pool</a:t>
            </a:r>
            <a:endParaRPr lang="en-CA" sz="800" dirty="0">
              <a:solidFill>
                <a:schemeClr val="tx1"/>
              </a:solidFill>
            </a:endParaRPr>
          </a:p>
        </p:txBody>
      </p:sp>
      <p:sp>
        <p:nvSpPr>
          <p:cNvPr id="87" name="Rectangle 86"/>
          <p:cNvSpPr/>
          <p:nvPr/>
        </p:nvSpPr>
        <p:spPr>
          <a:xfrm rot="16200000">
            <a:off x="5905236" y="6171100"/>
            <a:ext cx="892178" cy="178003"/>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3x3 </a:t>
            </a:r>
            <a:r>
              <a:rPr lang="fr-CA" sz="800" dirty="0" err="1" smtClean="0">
                <a:solidFill>
                  <a:schemeClr val="tx1"/>
                </a:solidFill>
              </a:rPr>
              <a:t>conv</a:t>
            </a:r>
            <a:r>
              <a:rPr lang="fr-CA" sz="800" dirty="0" smtClean="0">
                <a:solidFill>
                  <a:schemeClr val="tx1"/>
                </a:solidFill>
              </a:rPr>
              <a:t>, 4x25</a:t>
            </a:r>
            <a:endParaRPr lang="en-CA" sz="800" dirty="0">
              <a:solidFill>
                <a:schemeClr val="tx1"/>
              </a:solidFill>
            </a:endParaRPr>
          </a:p>
        </p:txBody>
      </p:sp>
      <p:sp>
        <p:nvSpPr>
          <p:cNvPr id="88" name="Rectangle 87"/>
          <p:cNvSpPr/>
          <p:nvPr/>
        </p:nvSpPr>
        <p:spPr>
          <a:xfrm rot="16200000">
            <a:off x="6248445" y="6160041"/>
            <a:ext cx="892178" cy="200119"/>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err="1" smtClean="0">
                <a:solidFill>
                  <a:schemeClr val="tx1"/>
                </a:solidFill>
              </a:rPr>
              <a:t>Classif-Regres</a:t>
            </a:r>
            <a:endParaRPr lang="en-CA" sz="800" dirty="0">
              <a:solidFill>
                <a:schemeClr val="tx1"/>
              </a:solidFill>
            </a:endParaRPr>
          </a:p>
        </p:txBody>
      </p:sp>
      <p:cxnSp>
        <p:nvCxnSpPr>
          <p:cNvPr id="89" name="Elbow Connector 88"/>
          <p:cNvCxnSpPr>
            <a:stCxn id="114" idx="1"/>
            <a:endCxn id="86" idx="0"/>
          </p:cNvCxnSpPr>
          <p:nvPr/>
        </p:nvCxnSpPr>
        <p:spPr>
          <a:xfrm rot="16200000" flipH="1">
            <a:off x="5262725" y="5883827"/>
            <a:ext cx="518795" cy="233753"/>
          </a:xfrm>
          <a:prstGeom prst="bentConnector4">
            <a:avLst>
              <a:gd name="adj1" fmla="val 75837"/>
              <a:gd name="adj2" fmla="val 2204"/>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92" name="Straight Arrow Connector 91"/>
          <p:cNvCxnSpPr/>
          <p:nvPr/>
        </p:nvCxnSpPr>
        <p:spPr>
          <a:xfrm flipV="1">
            <a:off x="6613691" y="6339849"/>
            <a:ext cx="377132"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93" name="Cube 92"/>
          <p:cNvSpPr/>
          <p:nvPr/>
        </p:nvSpPr>
        <p:spPr>
          <a:xfrm>
            <a:off x="7019917" y="6256610"/>
            <a:ext cx="593963" cy="140440"/>
          </a:xfrm>
          <a:prstGeom prst="cube">
            <a:avLst>
              <a:gd name="adj" fmla="val 35839"/>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94" name="TextBox 93"/>
          <p:cNvSpPr txBox="1"/>
          <p:nvPr/>
        </p:nvSpPr>
        <p:spPr>
          <a:xfrm>
            <a:off x="7545415" y="6142403"/>
            <a:ext cx="227023" cy="307777"/>
          </a:xfrm>
          <a:prstGeom prst="rect">
            <a:avLst/>
          </a:prstGeom>
          <a:noFill/>
        </p:spPr>
        <p:txBody>
          <a:bodyPr wrap="square" rtlCol="0">
            <a:spAutoFit/>
          </a:bodyPr>
          <a:lstStyle/>
          <a:p>
            <a:r>
              <a:rPr lang="fr-CA" sz="1400" dirty="0" smtClean="0"/>
              <a:t>1</a:t>
            </a:r>
            <a:endParaRPr lang="en-CA" sz="1400" dirty="0"/>
          </a:p>
        </p:txBody>
      </p:sp>
      <p:sp>
        <p:nvSpPr>
          <p:cNvPr id="95" name="TextBox 94"/>
          <p:cNvSpPr txBox="1"/>
          <p:nvPr/>
        </p:nvSpPr>
        <p:spPr>
          <a:xfrm>
            <a:off x="7467988" y="6327492"/>
            <a:ext cx="274434" cy="307777"/>
          </a:xfrm>
          <a:prstGeom prst="rect">
            <a:avLst/>
          </a:prstGeom>
          <a:noFill/>
        </p:spPr>
        <p:txBody>
          <a:bodyPr wrap="none" rtlCol="0">
            <a:spAutoFit/>
          </a:bodyPr>
          <a:lstStyle/>
          <a:p>
            <a:r>
              <a:rPr lang="fr-CA" sz="1400" dirty="0" smtClean="0"/>
              <a:t>1</a:t>
            </a:r>
            <a:endParaRPr lang="en-CA" sz="1400" dirty="0"/>
          </a:p>
        </p:txBody>
      </p:sp>
      <p:sp>
        <p:nvSpPr>
          <p:cNvPr id="96" name="TextBox 95"/>
          <p:cNvSpPr txBox="1"/>
          <p:nvPr/>
        </p:nvSpPr>
        <p:spPr>
          <a:xfrm>
            <a:off x="7070840" y="5941350"/>
            <a:ext cx="543739" cy="307777"/>
          </a:xfrm>
          <a:prstGeom prst="rect">
            <a:avLst/>
          </a:prstGeom>
          <a:noFill/>
        </p:spPr>
        <p:txBody>
          <a:bodyPr wrap="none" rtlCol="0">
            <a:spAutoFit/>
          </a:bodyPr>
          <a:lstStyle/>
          <a:p>
            <a:r>
              <a:rPr lang="fr-CA" sz="1400" dirty="0" smtClean="0"/>
              <a:t>25x4</a:t>
            </a:r>
            <a:endParaRPr lang="en-CA" sz="1400" dirty="0"/>
          </a:p>
        </p:txBody>
      </p:sp>
      <p:sp>
        <p:nvSpPr>
          <p:cNvPr id="97" name="TextBox 96"/>
          <p:cNvSpPr txBox="1"/>
          <p:nvPr/>
        </p:nvSpPr>
        <p:spPr>
          <a:xfrm>
            <a:off x="7694865" y="6069616"/>
            <a:ext cx="1459054" cy="338554"/>
          </a:xfrm>
          <a:prstGeom prst="rect">
            <a:avLst/>
          </a:prstGeom>
          <a:noFill/>
        </p:spPr>
        <p:txBody>
          <a:bodyPr wrap="none" rtlCol="0">
            <a:spAutoFit/>
          </a:bodyPr>
          <a:lstStyle/>
          <a:p>
            <a:r>
              <a:rPr lang="fr-CA" sz="1600" dirty="0" smtClean="0"/>
              <a:t>1x1x4=4 boîtes</a:t>
            </a:r>
            <a:endParaRPr lang="en-CA" sz="1600" dirty="0"/>
          </a:p>
        </p:txBody>
      </p:sp>
      <p:sp>
        <p:nvSpPr>
          <p:cNvPr id="98" name="Rectangle 97"/>
          <p:cNvSpPr/>
          <p:nvPr/>
        </p:nvSpPr>
        <p:spPr>
          <a:xfrm rot="16200000">
            <a:off x="2808529" y="2243006"/>
            <a:ext cx="1034624" cy="178001"/>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a:t>
            </a:r>
            <a:r>
              <a:rPr lang="fr-CA" sz="900" dirty="0" smtClean="0">
                <a:solidFill>
                  <a:schemeClr val="tx1"/>
                </a:solidFill>
              </a:rPr>
              <a:t>1024</a:t>
            </a:r>
            <a:endParaRPr lang="en-CA" sz="1000" dirty="0">
              <a:solidFill>
                <a:schemeClr val="tx1"/>
              </a:solidFill>
            </a:endParaRPr>
          </a:p>
        </p:txBody>
      </p:sp>
      <p:sp>
        <p:nvSpPr>
          <p:cNvPr id="99" name="Rectangle 98"/>
          <p:cNvSpPr/>
          <p:nvPr/>
        </p:nvSpPr>
        <p:spPr>
          <a:xfrm rot="16200000">
            <a:off x="3102528" y="2243006"/>
            <a:ext cx="1034624" cy="178001"/>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1x1 </a:t>
            </a:r>
            <a:r>
              <a:rPr lang="fr-CA" sz="1000" dirty="0" err="1">
                <a:solidFill>
                  <a:schemeClr val="tx1"/>
                </a:solidFill>
              </a:rPr>
              <a:t>conv</a:t>
            </a:r>
            <a:r>
              <a:rPr lang="fr-CA" sz="1000" dirty="0">
                <a:solidFill>
                  <a:schemeClr val="tx1"/>
                </a:solidFill>
              </a:rPr>
              <a:t>, </a:t>
            </a:r>
            <a:r>
              <a:rPr lang="fr-CA" sz="900" dirty="0">
                <a:solidFill>
                  <a:schemeClr val="tx1"/>
                </a:solidFill>
              </a:rPr>
              <a:t>1024</a:t>
            </a:r>
            <a:endParaRPr lang="en-CA" sz="1000" dirty="0">
              <a:solidFill>
                <a:schemeClr val="tx1"/>
              </a:solidFill>
            </a:endParaRPr>
          </a:p>
        </p:txBody>
      </p:sp>
      <p:sp>
        <p:nvSpPr>
          <p:cNvPr id="102" name="Rectangle 101"/>
          <p:cNvSpPr/>
          <p:nvPr/>
        </p:nvSpPr>
        <p:spPr>
          <a:xfrm rot="16200000">
            <a:off x="3749402" y="3263754"/>
            <a:ext cx="892178" cy="178003"/>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3x3 </a:t>
            </a:r>
            <a:r>
              <a:rPr lang="fr-CA" sz="800" dirty="0" err="1" smtClean="0">
                <a:solidFill>
                  <a:schemeClr val="tx1"/>
                </a:solidFill>
              </a:rPr>
              <a:t>conv</a:t>
            </a:r>
            <a:r>
              <a:rPr lang="fr-CA" sz="800" dirty="0" smtClean="0">
                <a:solidFill>
                  <a:schemeClr val="tx1"/>
                </a:solidFill>
              </a:rPr>
              <a:t>, 512</a:t>
            </a:r>
            <a:endParaRPr lang="en-CA" sz="800" dirty="0">
              <a:solidFill>
                <a:schemeClr val="tx1"/>
              </a:solidFill>
            </a:endParaRPr>
          </a:p>
        </p:txBody>
      </p:sp>
      <p:sp>
        <p:nvSpPr>
          <p:cNvPr id="110" name="Rectangle 109"/>
          <p:cNvSpPr/>
          <p:nvPr/>
        </p:nvSpPr>
        <p:spPr>
          <a:xfrm rot="16200000">
            <a:off x="4330833" y="4224591"/>
            <a:ext cx="892178" cy="178003"/>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3x3 </a:t>
            </a:r>
            <a:r>
              <a:rPr lang="fr-CA" sz="800" dirty="0" err="1" smtClean="0">
                <a:solidFill>
                  <a:schemeClr val="tx1"/>
                </a:solidFill>
              </a:rPr>
              <a:t>conv</a:t>
            </a:r>
            <a:r>
              <a:rPr lang="fr-CA" sz="800" dirty="0" smtClean="0">
                <a:solidFill>
                  <a:schemeClr val="tx1"/>
                </a:solidFill>
              </a:rPr>
              <a:t>, 256</a:t>
            </a:r>
            <a:endParaRPr lang="en-CA" sz="800" dirty="0">
              <a:solidFill>
                <a:schemeClr val="tx1"/>
              </a:solidFill>
            </a:endParaRPr>
          </a:p>
        </p:txBody>
      </p:sp>
      <p:sp>
        <p:nvSpPr>
          <p:cNvPr id="114" name="Rectangle 113"/>
          <p:cNvSpPr/>
          <p:nvPr/>
        </p:nvSpPr>
        <p:spPr>
          <a:xfrm rot="16200000">
            <a:off x="4959156" y="5206216"/>
            <a:ext cx="892178" cy="178003"/>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3x3 </a:t>
            </a:r>
            <a:r>
              <a:rPr lang="fr-CA" sz="800" dirty="0" err="1" smtClean="0">
                <a:solidFill>
                  <a:schemeClr val="tx1"/>
                </a:solidFill>
              </a:rPr>
              <a:t>conv</a:t>
            </a:r>
            <a:r>
              <a:rPr lang="fr-CA" sz="800" dirty="0" smtClean="0">
                <a:solidFill>
                  <a:schemeClr val="tx1"/>
                </a:solidFill>
              </a:rPr>
              <a:t>, 256</a:t>
            </a:r>
            <a:endParaRPr lang="en-CA" sz="800" dirty="0">
              <a:solidFill>
                <a:schemeClr val="tx1"/>
              </a:solidFill>
            </a:endParaRPr>
          </a:p>
        </p:txBody>
      </p:sp>
      <p:sp>
        <p:nvSpPr>
          <p:cNvPr id="116" name="Rectangle 115"/>
          <p:cNvSpPr/>
          <p:nvPr/>
        </p:nvSpPr>
        <p:spPr>
          <a:xfrm rot="16200000">
            <a:off x="5587550" y="6160126"/>
            <a:ext cx="892178" cy="178003"/>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800" dirty="0" smtClean="0">
                <a:solidFill>
                  <a:schemeClr val="tx1"/>
                </a:solidFill>
              </a:rPr>
              <a:t>3x3 </a:t>
            </a:r>
            <a:r>
              <a:rPr lang="fr-CA" sz="800" dirty="0" err="1" smtClean="0">
                <a:solidFill>
                  <a:schemeClr val="tx1"/>
                </a:solidFill>
              </a:rPr>
              <a:t>conv</a:t>
            </a:r>
            <a:r>
              <a:rPr lang="fr-CA" sz="800" dirty="0" smtClean="0">
                <a:solidFill>
                  <a:schemeClr val="tx1"/>
                </a:solidFill>
              </a:rPr>
              <a:t>, 256</a:t>
            </a:r>
            <a:endParaRPr lang="en-CA" sz="800" dirty="0">
              <a:solidFill>
                <a:schemeClr val="tx1"/>
              </a:solidFill>
            </a:endParaRPr>
          </a:p>
        </p:txBody>
      </p:sp>
      <p:sp>
        <p:nvSpPr>
          <p:cNvPr id="56333" name="32-Point Star 56332"/>
          <p:cNvSpPr/>
          <p:nvPr/>
        </p:nvSpPr>
        <p:spPr>
          <a:xfrm>
            <a:off x="305887" y="3349881"/>
            <a:ext cx="3168722" cy="2907346"/>
          </a:xfrm>
          <a:prstGeom prst="star32">
            <a:avLst>
              <a:gd name="adj" fmla="val 45690"/>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8" name="TextBox 117"/>
          <p:cNvSpPr txBox="1"/>
          <p:nvPr/>
        </p:nvSpPr>
        <p:spPr>
          <a:xfrm>
            <a:off x="635354" y="4918569"/>
            <a:ext cx="2443939" cy="400110"/>
          </a:xfrm>
          <a:prstGeom prst="rect">
            <a:avLst/>
          </a:prstGeom>
          <a:noFill/>
        </p:spPr>
        <p:txBody>
          <a:bodyPr wrap="none" rtlCol="0">
            <a:spAutoFit/>
          </a:bodyPr>
          <a:lstStyle/>
          <a:p>
            <a:r>
              <a:rPr lang="fr-CA" sz="2000" dirty="0" smtClean="0"/>
              <a:t>TOTAL : 8,732 boîtes</a:t>
            </a:r>
            <a:endParaRPr lang="en-CA" sz="2000" dirty="0"/>
          </a:p>
        </p:txBody>
      </p:sp>
      <p:sp>
        <p:nvSpPr>
          <p:cNvPr id="119" name="TextBox 118"/>
          <p:cNvSpPr txBox="1"/>
          <p:nvPr/>
        </p:nvSpPr>
        <p:spPr>
          <a:xfrm>
            <a:off x="435323" y="4556259"/>
            <a:ext cx="3005951" cy="400110"/>
          </a:xfrm>
          <a:prstGeom prst="rect">
            <a:avLst/>
          </a:prstGeom>
          <a:noFill/>
        </p:spPr>
        <p:txBody>
          <a:bodyPr wrap="none" rtlCol="0">
            <a:spAutoFit/>
          </a:bodyPr>
          <a:lstStyle/>
          <a:p>
            <a:r>
              <a:rPr lang="fr-CA" sz="2000" dirty="0" smtClean="0"/>
              <a:t>Approche multi-résolutions</a:t>
            </a:r>
            <a:endParaRPr lang="en-CA" sz="2000" dirty="0"/>
          </a:p>
        </p:txBody>
      </p:sp>
    </p:spTree>
    <p:extLst>
      <p:ext uri="{BB962C8B-B14F-4D97-AF65-F5344CB8AC3E}">
        <p14:creationId xmlns:p14="http://schemas.microsoft.com/office/powerpoint/2010/main" val="613784310"/>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928539-A201-DA47-AB02-B18EA3BB9A29}"/>
              </a:ext>
            </a:extLst>
          </p:cNvPr>
          <p:cNvSpPr txBox="1"/>
          <p:nvPr/>
        </p:nvSpPr>
        <p:spPr>
          <a:xfrm>
            <a:off x="361399" y="169046"/>
            <a:ext cx="5309467" cy="646331"/>
          </a:xfrm>
          <a:prstGeom prst="rect">
            <a:avLst/>
          </a:prstGeom>
          <a:noFill/>
        </p:spPr>
        <p:txBody>
          <a:bodyPr wrap="none" rtlCol="0">
            <a:spAutoFit/>
          </a:bodyPr>
          <a:lstStyle/>
          <a:p>
            <a:r>
              <a:rPr lang="en-US" sz="3600" dirty="0" smtClean="0">
                <a:latin typeface="+mj-lt"/>
              </a:rPr>
              <a:t>SSD </a:t>
            </a:r>
            <a:r>
              <a:rPr lang="en-US" dirty="0" smtClean="0">
                <a:latin typeface="+mj-lt"/>
              </a:rPr>
              <a:t>(single shot detector)</a:t>
            </a:r>
            <a:r>
              <a:rPr lang="en-US" sz="3600" dirty="0" smtClean="0">
                <a:latin typeface="+mj-lt"/>
              </a:rPr>
              <a:t>  </a:t>
            </a:r>
            <a:r>
              <a:rPr lang="en-US" sz="1600" dirty="0" smtClean="0">
                <a:latin typeface="+mj-lt"/>
              </a:rPr>
              <a:t>[Liu et al. 2016]</a:t>
            </a:r>
            <a:endParaRPr lang="en-US" sz="1600" dirty="0">
              <a:latin typeface="+mj-lt"/>
            </a:endParaRPr>
          </a:p>
        </p:txBody>
      </p:sp>
      <p:pic>
        <p:nvPicPr>
          <p:cNvPr id="54274" name="Picture 2" descr="https://miro.medium.com/max/1435/1*up-gIJ9rPkHXUGRoqWuULQ.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445" y="2187575"/>
            <a:ext cx="7881966" cy="265295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86969" y="6119449"/>
            <a:ext cx="9057031" cy="307777"/>
          </a:xfrm>
          <a:prstGeom prst="rect">
            <a:avLst/>
          </a:prstGeom>
          <a:noFill/>
        </p:spPr>
        <p:txBody>
          <a:bodyPr wrap="none" rtlCol="0">
            <a:spAutoFit/>
          </a:bodyPr>
          <a:lstStyle/>
          <a:p>
            <a:pPr lvl="0" eaLnBrk="0" hangingPunct="0"/>
            <a:r>
              <a:rPr lang="en-US" altLang="en-US" sz="1400" dirty="0" smtClean="0">
                <a:latin typeface="+mj-lt"/>
              </a:rPr>
              <a:t>W</a:t>
            </a:r>
            <a:r>
              <a:rPr lang="en-US" altLang="en-US" sz="1400" dirty="0">
                <a:latin typeface="+mj-lt"/>
              </a:rPr>
              <a:t> </a:t>
            </a:r>
            <a:r>
              <a:rPr lang="en-US" altLang="en-US" sz="1400" dirty="0" smtClean="0">
                <a:latin typeface="+mj-lt"/>
              </a:rPr>
              <a:t>Liu, D</a:t>
            </a:r>
            <a:r>
              <a:rPr lang="en-US" altLang="en-US" sz="1400" dirty="0">
                <a:latin typeface="+mj-lt"/>
              </a:rPr>
              <a:t> </a:t>
            </a:r>
            <a:r>
              <a:rPr lang="en-US" altLang="en-US" sz="1400" dirty="0" err="1" smtClean="0">
                <a:latin typeface="+mj-lt"/>
              </a:rPr>
              <a:t>Anguelov</a:t>
            </a:r>
            <a:r>
              <a:rPr lang="en-US" altLang="en-US" sz="1400" dirty="0" smtClean="0">
                <a:latin typeface="+mj-lt"/>
              </a:rPr>
              <a:t>, D</a:t>
            </a:r>
            <a:r>
              <a:rPr lang="en-US" altLang="en-US" sz="1400" dirty="0">
                <a:latin typeface="+mj-lt"/>
              </a:rPr>
              <a:t> </a:t>
            </a:r>
            <a:r>
              <a:rPr lang="en-US" altLang="en-US" sz="1400" dirty="0" err="1" smtClean="0">
                <a:latin typeface="+mj-lt"/>
              </a:rPr>
              <a:t>Erhan</a:t>
            </a:r>
            <a:r>
              <a:rPr lang="en-US" altLang="en-US" sz="1400" dirty="0" smtClean="0">
                <a:latin typeface="+mj-lt"/>
              </a:rPr>
              <a:t>, C</a:t>
            </a:r>
            <a:r>
              <a:rPr lang="en-US" altLang="en-US" sz="1400" dirty="0">
                <a:latin typeface="+mj-lt"/>
              </a:rPr>
              <a:t> </a:t>
            </a:r>
            <a:r>
              <a:rPr lang="en-US" altLang="en-US" sz="1400" dirty="0" err="1" smtClean="0">
                <a:latin typeface="+mj-lt"/>
              </a:rPr>
              <a:t>Szegedy</a:t>
            </a:r>
            <a:r>
              <a:rPr lang="en-US" altLang="en-US" sz="1400" dirty="0" smtClean="0">
                <a:latin typeface="+mj-lt"/>
              </a:rPr>
              <a:t>, S</a:t>
            </a:r>
            <a:r>
              <a:rPr lang="en-US" altLang="en-US" sz="1400" dirty="0">
                <a:latin typeface="+mj-lt"/>
              </a:rPr>
              <a:t> </a:t>
            </a:r>
            <a:r>
              <a:rPr lang="en-US" altLang="en-US" sz="1400" dirty="0" smtClean="0">
                <a:latin typeface="+mj-lt"/>
              </a:rPr>
              <a:t>Reed, C-Y</a:t>
            </a:r>
            <a:r>
              <a:rPr lang="en-US" altLang="en-US" sz="1400" dirty="0">
                <a:latin typeface="+mj-lt"/>
              </a:rPr>
              <a:t> </a:t>
            </a:r>
            <a:r>
              <a:rPr lang="en-US" altLang="en-US" sz="1400" dirty="0" smtClean="0">
                <a:latin typeface="+mj-lt"/>
              </a:rPr>
              <a:t>Fu, AC</a:t>
            </a:r>
            <a:r>
              <a:rPr lang="en-US" altLang="en-US" sz="1400" dirty="0">
                <a:latin typeface="+mj-lt"/>
              </a:rPr>
              <a:t>. </a:t>
            </a:r>
            <a:r>
              <a:rPr lang="en-US" altLang="en-US" sz="1400" dirty="0" smtClean="0">
                <a:latin typeface="+mj-lt"/>
              </a:rPr>
              <a:t>Berg </a:t>
            </a:r>
            <a:r>
              <a:rPr lang="en-CA" sz="1400" dirty="0" smtClean="0">
                <a:latin typeface="+mj-lt"/>
              </a:rPr>
              <a:t>“SSD</a:t>
            </a:r>
            <a:r>
              <a:rPr lang="en-CA" sz="1400" dirty="0">
                <a:latin typeface="+mj-lt"/>
              </a:rPr>
              <a:t>: Single Shot </a:t>
            </a:r>
            <a:r>
              <a:rPr lang="en-CA" sz="1400" dirty="0" err="1">
                <a:latin typeface="+mj-lt"/>
              </a:rPr>
              <a:t>MultiBox</a:t>
            </a:r>
            <a:r>
              <a:rPr lang="en-CA" sz="1400" dirty="0">
                <a:latin typeface="+mj-lt"/>
              </a:rPr>
              <a:t> </a:t>
            </a:r>
            <a:r>
              <a:rPr lang="en-CA" sz="1400" dirty="0" smtClean="0">
                <a:latin typeface="+mj-lt"/>
              </a:rPr>
              <a:t>Detector”, ECCV 2016</a:t>
            </a:r>
            <a:endParaRPr lang="en-CA" sz="1400" dirty="0">
              <a:latin typeface="+mj-lt"/>
            </a:endParaRPr>
          </a:p>
        </p:txBody>
      </p:sp>
      <p:sp>
        <p:nvSpPr>
          <p:cNvPr id="3" name="Rectangle 3"/>
          <p:cNvSpPr>
            <a:spLocks noChangeArrowheads="1"/>
          </p:cNvSpPr>
          <p:nvPr/>
        </p:nvSpPr>
        <p:spPr bwMode="auto">
          <a:xfrm>
            <a:off x="0" y="-138499"/>
            <a:ext cx="65" cy="276999"/>
          </a:xfrm>
          <a:prstGeom prst="rect">
            <a:avLst/>
          </a:prstGeom>
          <a:solidFill>
            <a:srgbClr val="FCFCF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8" name="TextBox 7"/>
          <p:cNvSpPr txBox="1"/>
          <p:nvPr/>
        </p:nvSpPr>
        <p:spPr>
          <a:xfrm>
            <a:off x="239369" y="1394227"/>
            <a:ext cx="6295313" cy="461665"/>
          </a:xfrm>
          <a:prstGeom prst="rect">
            <a:avLst/>
          </a:prstGeom>
          <a:noFill/>
        </p:spPr>
        <p:txBody>
          <a:bodyPr wrap="none" rtlCol="0">
            <a:spAutoFit/>
          </a:bodyPr>
          <a:lstStyle/>
          <a:p>
            <a:pPr lvl="0" eaLnBrk="0" hangingPunct="0"/>
            <a:r>
              <a:rPr lang="fr-CA" altLang="en-US" dirty="0" smtClean="0">
                <a:latin typeface="+mj-lt"/>
              </a:rPr>
              <a:t>Autre illustration issue de l’article (plus compact)</a:t>
            </a:r>
            <a:endParaRPr lang="en-CA" dirty="0">
              <a:latin typeface="+mj-lt"/>
            </a:endParaRPr>
          </a:p>
        </p:txBody>
      </p:sp>
    </p:spTree>
    <p:extLst>
      <p:ext uri="{BB962C8B-B14F-4D97-AF65-F5344CB8AC3E}">
        <p14:creationId xmlns:p14="http://schemas.microsoft.com/office/powerpoint/2010/main" val="1261063875"/>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928539-A201-DA47-AB02-B18EA3BB9A29}"/>
              </a:ext>
            </a:extLst>
          </p:cNvPr>
          <p:cNvSpPr txBox="1"/>
          <p:nvPr/>
        </p:nvSpPr>
        <p:spPr>
          <a:xfrm>
            <a:off x="361399" y="169046"/>
            <a:ext cx="5309467" cy="646331"/>
          </a:xfrm>
          <a:prstGeom prst="rect">
            <a:avLst/>
          </a:prstGeom>
          <a:noFill/>
        </p:spPr>
        <p:txBody>
          <a:bodyPr wrap="none" rtlCol="0">
            <a:spAutoFit/>
          </a:bodyPr>
          <a:lstStyle/>
          <a:p>
            <a:r>
              <a:rPr lang="en-US" sz="3600" dirty="0" smtClean="0">
                <a:latin typeface="+mj-lt"/>
              </a:rPr>
              <a:t>SSD </a:t>
            </a:r>
            <a:r>
              <a:rPr lang="en-US" dirty="0" smtClean="0">
                <a:latin typeface="+mj-lt"/>
              </a:rPr>
              <a:t>(single shot detector)</a:t>
            </a:r>
            <a:r>
              <a:rPr lang="en-US" sz="3600" dirty="0" smtClean="0">
                <a:latin typeface="+mj-lt"/>
              </a:rPr>
              <a:t>  </a:t>
            </a:r>
            <a:r>
              <a:rPr lang="en-US" sz="1600" dirty="0" smtClean="0">
                <a:latin typeface="+mj-lt"/>
              </a:rPr>
              <a:t>[Liu et al. 2016]</a:t>
            </a:r>
            <a:endParaRPr lang="en-US" sz="1600" dirty="0">
              <a:latin typeface="+mj-lt"/>
            </a:endParaRPr>
          </a:p>
        </p:txBody>
      </p:sp>
      <p:sp>
        <p:nvSpPr>
          <p:cNvPr id="2" name="TextBox 1"/>
          <p:cNvSpPr txBox="1"/>
          <p:nvPr/>
        </p:nvSpPr>
        <p:spPr>
          <a:xfrm>
            <a:off x="86969" y="6119449"/>
            <a:ext cx="9057031" cy="307777"/>
          </a:xfrm>
          <a:prstGeom prst="rect">
            <a:avLst/>
          </a:prstGeom>
          <a:noFill/>
        </p:spPr>
        <p:txBody>
          <a:bodyPr wrap="none" rtlCol="0">
            <a:spAutoFit/>
          </a:bodyPr>
          <a:lstStyle/>
          <a:p>
            <a:pPr lvl="0" eaLnBrk="0" hangingPunct="0"/>
            <a:r>
              <a:rPr lang="en-US" altLang="en-US" sz="1400" dirty="0" smtClean="0">
                <a:latin typeface="+mj-lt"/>
              </a:rPr>
              <a:t>W</a:t>
            </a:r>
            <a:r>
              <a:rPr lang="en-US" altLang="en-US" sz="1400" dirty="0">
                <a:latin typeface="+mj-lt"/>
              </a:rPr>
              <a:t> </a:t>
            </a:r>
            <a:r>
              <a:rPr lang="en-US" altLang="en-US" sz="1400" dirty="0" smtClean="0">
                <a:latin typeface="+mj-lt"/>
              </a:rPr>
              <a:t>Liu, D</a:t>
            </a:r>
            <a:r>
              <a:rPr lang="en-US" altLang="en-US" sz="1400" dirty="0">
                <a:latin typeface="+mj-lt"/>
              </a:rPr>
              <a:t> </a:t>
            </a:r>
            <a:r>
              <a:rPr lang="en-US" altLang="en-US" sz="1400" dirty="0" err="1" smtClean="0">
                <a:latin typeface="+mj-lt"/>
              </a:rPr>
              <a:t>Anguelov</a:t>
            </a:r>
            <a:r>
              <a:rPr lang="en-US" altLang="en-US" sz="1400" dirty="0" smtClean="0">
                <a:latin typeface="+mj-lt"/>
              </a:rPr>
              <a:t>, D</a:t>
            </a:r>
            <a:r>
              <a:rPr lang="en-US" altLang="en-US" sz="1400" dirty="0">
                <a:latin typeface="+mj-lt"/>
              </a:rPr>
              <a:t> </a:t>
            </a:r>
            <a:r>
              <a:rPr lang="en-US" altLang="en-US" sz="1400" dirty="0" err="1" smtClean="0">
                <a:latin typeface="+mj-lt"/>
              </a:rPr>
              <a:t>Erhan</a:t>
            </a:r>
            <a:r>
              <a:rPr lang="en-US" altLang="en-US" sz="1400" dirty="0" smtClean="0">
                <a:latin typeface="+mj-lt"/>
              </a:rPr>
              <a:t>, C</a:t>
            </a:r>
            <a:r>
              <a:rPr lang="en-US" altLang="en-US" sz="1400" dirty="0">
                <a:latin typeface="+mj-lt"/>
              </a:rPr>
              <a:t> </a:t>
            </a:r>
            <a:r>
              <a:rPr lang="en-US" altLang="en-US" sz="1400" dirty="0" err="1" smtClean="0">
                <a:latin typeface="+mj-lt"/>
              </a:rPr>
              <a:t>Szegedy</a:t>
            </a:r>
            <a:r>
              <a:rPr lang="en-US" altLang="en-US" sz="1400" dirty="0" smtClean="0">
                <a:latin typeface="+mj-lt"/>
              </a:rPr>
              <a:t>, S</a:t>
            </a:r>
            <a:r>
              <a:rPr lang="en-US" altLang="en-US" sz="1400" dirty="0">
                <a:latin typeface="+mj-lt"/>
              </a:rPr>
              <a:t> </a:t>
            </a:r>
            <a:r>
              <a:rPr lang="en-US" altLang="en-US" sz="1400" dirty="0" smtClean="0">
                <a:latin typeface="+mj-lt"/>
              </a:rPr>
              <a:t>Reed, C-Y</a:t>
            </a:r>
            <a:r>
              <a:rPr lang="en-US" altLang="en-US" sz="1400" dirty="0">
                <a:latin typeface="+mj-lt"/>
              </a:rPr>
              <a:t> </a:t>
            </a:r>
            <a:r>
              <a:rPr lang="en-US" altLang="en-US" sz="1400" dirty="0" smtClean="0">
                <a:latin typeface="+mj-lt"/>
              </a:rPr>
              <a:t>Fu, AC</a:t>
            </a:r>
            <a:r>
              <a:rPr lang="en-US" altLang="en-US" sz="1400" dirty="0">
                <a:latin typeface="+mj-lt"/>
              </a:rPr>
              <a:t>. </a:t>
            </a:r>
            <a:r>
              <a:rPr lang="en-US" altLang="en-US" sz="1400" dirty="0" smtClean="0">
                <a:latin typeface="+mj-lt"/>
              </a:rPr>
              <a:t>Berg </a:t>
            </a:r>
            <a:r>
              <a:rPr lang="en-CA" sz="1400" dirty="0" smtClean="0">
                <a:latin typeface="+mj-lt"/>
              </a:rPr>
              <a:t>“SSD</a:t>
            </a:r>
            <a:r>
              <a:rPr lang="en-CA" sz="1400" dirty="0">
                <a:latin typeface="+mj-lt"/>
              </a:rPr>
              <a:t>: Single Shot </a:t>
            </a:r>
            <a:r>
              <a:rPr lang="en-CA" sz="1400" dirty="0" err="1">
                <a:latin typeface="+mj-lt"/>
              </a:rPr>
              <a:t>MultiBox</a:t>
            </a:r>
            <a:r>
              <a:rPr lang="en-CA" sz="1400" dirty="0">
                <a:latin typeface="+mj-lt"/>
              </a:rPr>
              <a:t> </a:t>
            </a:r>
            <a:r>
              <a:rPr lang="en-CA" sz="1400" dirty="0" smtClean="0">
                <a:latin typeface="+mj-lt"/>
              </a:rPr>
              <a:t>Detector”, ECCV 2016</a:t>
            </a:r>
            <a:endParaRPr lang="en-CA" sz="1400" dirty="0">
              <a:latin typeface="+mj-lt"/>
            </a:endParaRPr>
          </a:p>
        </p:txBody>
      </p:sp>
      <p:sp>
        <p:nvSpPr>
          <p:cNvPr id="3" name="Rectangle 3"/>
          <p:cNvSpPr>
            <a:spLocks noChangeArrowheads="1"/>
          </p:cNvSpPr>
          <p:nvPr/>
        </p:nvSpPr>
        <p:spPr bwMode="auto">
          <a:xfrm>
            <a:off x="0" y="-138499"/>
            <a:ext cx="65" cy="276999"/>
          </a:xfrm>
          <a:prstGeom prst="rect">
            <a:avLst/>
          </a:prstGeom>
          <a:solidFill>
            <a:srgbClr val="FCFCF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1182065022"/>
              </p:ext>
            </p:extLst>
          </p:nvPr>
        </p:nvGraphicFramePr>
        <p:xfrm>
          <a:off x="1090634" y="1275677"/>
          <a:ext cx="6691312" cy="3721100"/>
        </p:xfrm>
        <a:graphic>
          <a:graphicData uri="http://schemas.openxmlformats.org/presentationml/2006/ole">
            <mc:AlternateContent xmlns:mc="http://schemas.openxmlformats.org/markup-compatibility/2006">
              <mc:Choice xmlns:v="urn:schemas-microsoft-com:vml" Requires="v">
                <p:oleObj spid="_x0000_s58397" r:id="rId3" imgW="6692040" imgH="3720600" progId="">
                  <p:embed/>
                </p:oleObj>
              </mc:Choice>
              <mc:Fallback>
                <p:oleObj r:id="rId3" imgW="6692040" imgH="3720600" progId="">
                  <p:embed/>
                  <p:pic>
                    <p:nvPicPr>
                      <p:cNvPr id="4" name="Object 3"/>
                      <p:cNvPicPr/>
                      <p:nvPr/>
                    </p:nvPicPr>
                    <p:blipFill>
                      <a:blip r:embed="rId4"/>
                      <a:stretch>
                        <a:fillRect/>
                      </a:stretch>
                    </p:blipFill>
                    <p:spPr>
                      <a:xfrm>
                        <a:off x="1090634" y="1275677"/>
                        <a:ext cx="6691312" cy="3721100"/>
                      </a:xfrm>
                      <a:prstGeom prst="rect">
                        <a:avLst/>
                      </a:prstGeom>
                    </p:spPr>
                  </p:pic>
                </p:oleObj>
              </mc:Fallback>
            </mc:AlternateContent>
          </a:graphicData>
        </a:graphic>
      </p:graphicFrame>
      <p:sp>
        <p:nvSpPr>
          <p:cNvPr id="7" name="TextBox 6"/>
          <p:cNvSpPr txBox="1"/>
          <p:nvPr/>
        </p:nvSpPr>
        <p:spPr>
          <a:xfrm>
            <a:off x="201269" y="5303188"/>
            <a:ext cx="3357009" cy="400110"/>
          </a:xfrm>
          <a:prstGeom prst="rect">
            <a:avLst/>
          </a:prstGeom>
          <a:noFill/>
        </p:spPr>
        <p:txBody>
          <a:bodyPr wrap="none" rtlCol="0">
            <a:spAutoFit/>
          </a:bodyPr>
          <a:lstStyle/>
          <a:p>
            <a:pPr lvl="0" eaLnBrk="0" hangingPunct="0"/>
            <a:r>
              <a:rPr lang="fr-CA" sz="2000" b="1" dirty="0" err="1" smtClean="0">
                <a:latin typeface="+mj-lt"/>
              </a:rPr>
              <a:t>mAP</a:t>
            </a:r>
            <a:r>
              <a:rPr lang="fr-CA" sz="2000" dirty="0" smtClean="0">
                <a:latin typeface="+mj-lt"/>
              </a:rPr>
              <a:t> : </a:t>
            </a:r>
            <a:r>
              <a:rPr lang="fr-CA" sz="2000" dirty="0" err="1" smtClean="0">
                <a:latin typeface="+mj-lt"/>
              </a:rPr>
              <a:t>mean</a:t>
            </a:r>
            <a:r>
              <a:rPr lang="fr-CA" sz="2000" dirty="0" smtClean="0">
                <a:latin typeface="+mj-lt"/>
              </a:rPr>
              <a:t> </a:t>
            </a:r>
            <a:r>
              <a:rPr lang="fr-CA" sz="2000" dirty="0" err="1" smtClean="0">
                <a:latin typeface="+mj-lt"/>
              </a:rPr>
              <a:t>average</a:t>
            </a:r>
            <a:r>
              <a:rPr lang="fr-CA" sz="2000" dirty="0" smtClean="0">
                <a:latin typeface="+mj-lt"/>
              </a:rPr>
              <a:t> </a:t>
            </a:r>
            <a:r>
              <a:rPr lang="fr-CA" sz="2000" dirty="0" err="1" smtClean="0">
                <a:latin typeface="+mj-lt"/>
              </a:rPr>
              <a:t>precision</a:t>
            </a:r>
            <a:endParaRPr lang="en-CA" sz="2000" dirty="0">
              <a:latin typeface="+mj-lt"/>
            </a:endParaRPr>
          </a:p>
        </p:txBody>
      </p:sp>
    </p:spTree>
    <p:extLst>
      <p:ext uri="{BB962C8B-B14F-4D97-AF65-F5344CB8AC3E}">
        <p14:creationId xmlns:p14="http://schemas.microsoft.com/office/powerpoint/2010/main" val="2739984506"/>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928539-A201-DA47-AB02-B18EA3BB9A29}"/>
              </a:ext>
            </a:extLst>
          </p:cNvPr>
          <p:cNvSpPr txBox="1"/>
          <p:nvPr/>
        </p:nvSpPr>
        <p:spPr>
          <a:xfrm>
            <a:off x="361399" y="169046"/>
            <a:ext cx="5309467" cy="646331"/>
          </a:xfrm>
          <a:prstGeom prst="rect">
            <a:avLst/>
          </a:prstGeom>
          <a:noFill/>
        </p:spPr>
        <p:txBody>
          <a:bodyPr wrap="none" rtlCol="0">
            <a:spAutoFit/>
          </a:bodyPr>
          <a:lstStyle/>
          <a:p>
            <a:r>
              <a:rPr lang="en-US" sz="3600" dirty="0" smtClean="0">
                <a:latin typeface="+mj-lt"/>
              </a:rPr>
              <a:t>SSD </a:t>
            </a:r>
            <a:r>
              <a:rPr lang="en-US" dirty="0" smtClean="0">
                <a:latin typeface="+mj-lt"/>
              </a:rPr>
              <a:t>(single shot detector)</a:t>
            </a:r>
            <a:r>
              <a:rPr lang="en-US" sz="3600" dirty="0" smtClean="0">
                <a:latin typeface="+mj-lt"/>
              </a:rPr>
              <a:t>  </a:t>
            </a:r>
            <a:r>
              <a:rPr lang="en-US" sz="1600" dirty="0" smtClean="0">
                <a:latin typeface="+mj-lt"/>
              </a:rPr>
              <a:t>[Liu et al. 2016]</a:t>
            </a:r>
            <a:endParaRPr lang="en-US" sz="1600" dirty="0">
              <a:latin typeface="+mj-lt"/>
            </a:endParaRPr>
          </a:p>
        </p:txBody>
      </p:sp>
      <p:sp>
        <p:nvSpPr>
          <p:cNvPr id="3" name="Rectangle 3"/>
          <p:cNvSpPr>
            <a:spLocks noChangeArrowheads="1"/>
          </p:cNvSpPr>
          <p:nvPr/>
        </p:nvSpPr>
        <p:spPr bwMode="auto">
          <a:xfrm>
            <a:off x="0" y="-138499"/>
            <a:ext cx="65" cy="276999"/>
          </a:xfrm>
          <a:prstGeom prst="rect">
            <a:avLst/>
          </a:prstGeom>
          <a:solidFill>
            <a:srgbClr val="FCFCF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8" name="Rectangle 7"/>
          <p:cNvSpPr/>
          <p:nvPr/>
        </p:nvSpPr>
        <p:spPr>
          <a:xfrm>
            <a:off x="361399" y="2115715"/>
            <a:ext cx="8985368" cy="830997"/>
          </a:xfrm>
          <a:prstGeom prst="rect">
            <a:avLst/>
          </a:prstGeom>
        </p:spPr>
        <p:txBody>
          <a:bodyPr wrap="square">
            <a:spAutoFit/>
          </a:bodyPr>
          <a:lstStyle/>
          <a:p>
            <a:r>
              <a:rPr lang="en-CA" dirty="0"/>
              <a:t>https://medium.com/@jonathan_hui/ssd-object-detection-single-shot-multibox-detector-for-real-time-processing-9bd8deac0e06</a:t>
            </a:r>
          </a:p>
        </p:txBody>
      </p:sp>
      <p:sp>
        <p:nvSpPr>
          <p:cNvPr id="10" name="32-Point Star 9"/>
          <p:cNvSpPr/>
          <p:nvPr/>
        </p:nvSpPr>
        <p:spPr>
          <a:xfrm>
            <a:off x="5029200" y="3599350"/>
            <a:ext cx="4114800" cy="3378200"/>
          </a:xfrm>
          <a:prstGeom prst="star32">
            <a:avLst>
              <a:gd name="adj" fmla="val 43891"/>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eaLnBrk="0" hangingPunct="0"/>
            <a:r>
              <a:rPr lang="fr-CA" altLang="en-US" sz="4000" dirty="0">
                <a:solidFill>
                  <a:srgbClr val="C00000"/>
                </a:solidFill>
              </a:rPr>
              <a:t>Excellent document sur SSD</a:t>
            </a:r>
            <a:endParaRPr lang="en-CA" sz="4000" dirty="0">
              <a:solidFill>
                <a:srgbClr val="C00000"/>
              </a:solidFill>
            </a:endParaRPr>
          </a:p>
        </p:txBody>
      </p:sp>
      <p:sp>
        <p:nvSpPr>
          <p:cNvPr id="11" name="Bent-Up Arrow 10"/>
          <p:cNvSpPr/>
          <p:nvPr/>
        </p:nvSpPr>
        <p:spPr>
          <a:xfrm rot="10800000" flipV="1">
            <a:off x="3291983" y="3387175"/>
            <a:ext cx="1562100" cy="1901275"/>
          </a:xfrm>
          <a:prstGeom prst="bentUpArrow">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27547686"/>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t>S</a:t>
            </a:r>
            <a:r>
              <a:rPr lang="en-US" dirty="0" smtClean="0">
                <a:latin typeface="+mj-lt"/>
              </a:rPr>
              <a:t>egmentation par instance</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107</a:t>
            </a:fld>
            <a:endParaRPr lang="fr-CA" dirty="0">
              <a:latin typeface="+mj-lt"/>
            </a:endParaRPr>
          </a:p>
        </p:txBody>
      </p:sp>
      <p:sp>
        <p:nvSpPr>
          <p:cNvPr id="18" name="Content Placeholder 4">
            <a:extLst>
              <a:ext uri="{FF2B5EF4-FFF2-40B4-BE49-F238E27FC236}">
                <a16:creationId xmlns:a16="http://schemas.microsoft.com/office/drawing/2014/main" id="{7929951A-8F4B-3943-8935-F93B5832D9B0}"/>
              </a:ext>
            </a:extLst>
          </p:cNvPr>
          <p:cNvSpPr txBox="1">
            <a:spLocks/>
          </p:cNvSpPr>
          <p:nvPr/>
        </p:nvSpPr>
        <p:spPr bwMode="auto">
          <a:xfrm>
            <a:off x="1359619" y="4620335"/>
            <a:ext cx="1927780" cy="48525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CA" sz="2400" kern="0" dirty="0" smtClean="0">
                <a:latin typeface="+mj-lt"/>
              </a:rPr>
              <a:t>Localisation</a:t>
            </a:r>
            <a:endParaRPr lang="en-CA" sz="2400" kern="0" dirty="0">
              <a:latin typeface="+mj-lt"/>
            </a:endParaRPr>
          </a:p>
        </p:txBody>
      </p:sp>
      <p:grpSp>
        <p:nvGrpSpPr>
          <p:cNvPr id="3" name="Group 2">
            <a:extLst>
              <a:ext uri="{FF2B5EF4-FFF2-40B4-BE49-F238E27FC236}">
                <a16:creationId xmlns:a16="http://schemas.microsoft.com/office/drawing/2014/main" id="{635159CD-6459-1546-9F65-8A2FE1DA4117}"/>
              </a:ext>
            </a:extLst>
          </p:cNvPr>
          <p:cNvGrpSpPr/>
          <p:nvPr/>
        </p:nvGrpSpPr>
        <p:grpSpPr>
          <a:xfrm>
            <a:off x="557725" y="2017265"/>
            <a:ext cx="3606538" cy="2554738"/>
            <a:chOff x="1328568" y="2002976"/>
            <a:chExt cx="3098424" cy="2194808"/>
          </a:xfrm>
        </p:grpSpPr>
        <p:pic>
          <p:nvPicPr>
            <p:cNvPr id="13" name="Google Shape;173;p21">
              <a:extLst>
                <a:ext uri="{FF2B5EF4-FFF2-40B4-BE49-F238E27FC236}">
                  <a16:creationId xmlns:a16="http://schemas.microsoft.com/office/drawing/2014/main" id="{C462E52D-FCF7-DD44-B481-DDCC6AA0E148}"/>
                </a:ext>
              </a:extLst>
            </p:cNvPr>
            <p:cNvPicPr preferRelativeResize="0"/>
            <p:nvPr/>
          </p:nvPicPr>
          <p:blipFill>
            <a:blip r:embed="rId3">
              <a:alphaModFix/>
            </a:blip>
            <a:stretch>
              <a:fillRect/>
            </a:stretch>
          </p:blipFill>
          <p:spPr>
            <a:xfrm>
              <a:off x="1328568" y="2015986"/>
              <a:ext cx="3098424" cy="2181798"/>
            </a:xfrm>
            <a:prstGeom prst="rect">
              <a:avLst/>
            </a:prstGeom>
            <a:noFill/>
            <a:ln>
              <a:noFill/>
            </a:ln>
          </p:spPr>
        </p:pic>
        <p:sp>
          <p:nvSpPr>
            <p:cNvPr id="14" name="Rectangle 13">
              <a:extLst>
                <a:ext uri="{FF2B5EF4-FFF2-40B4-BE49-F238E27FC236}">
                  <a16:creationId xmlns:a16="http://schemas.microsoft.com/office/drawing/2014/main" id="{89DB5F4D-1CBC-9144-B992-4A934D2F8479}"/>
                </a:ext>
              </a:extLst>
            </p:cNvPr>
            <p:cNvSpPr/>
            <p:nvPr/>
          </p:nvSpPr>
          <p:spPr>
            <a:xfrm>
              <a:off x="1833306" y="2410188"/>
              <a:ext cx="1088043" cy="1233448"/>
            </a:xfrm>
            <a:prstGeom prst="rect">
              <a:avLst/>
            </a:prstGeom>
            <a:noFill/>
            <a:ln w="3492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15" name="Rectangle 14">
              <a:extLst>
                <a:ext uri="{FF2B5EF4-FFF2-40B4-BE49-F238E27FC236}">
                  <a16:creationId xmlns:a16="http://schemas.microsoft.com/office/drawing/2014/main" id="{BDB06E49-38BA-D943-A205-1C910DE5E5D2}"/>
                </a:ext>
              </a:extLst>
            </p:cNvPr>
            <p:cNvSpPr/>
            <p:nvPr/>
          </p:nvSpPr>
          <p:spPr>
            <a:xfrm>
              <a:off x="2567878" y="2889503"/>
              <a:ext cx="1283803" cy="1216112"/>
            </a:xfrm>
            <a:prstGeom prst="rect">
              <a:avLst/>
            </a:prstGeom>
            <a:noFill/>
            <a:ln w="34925">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16" name="TextBox 15">
              <a:extLst>
                <a:ext uri="{FF2B5EF4-FFF2-40B4-BE49-F238E27FC236}">
                  <a16:creationId xmlns:a16="http://schemas.microsoft.com/office/drawing/2014/main" id="{B051ECCB-5F31-D348-A65F-52433CBD0ACD}"/>
                </a:ext>
              </a:extLst>
            </p:cNvPr>
            <p:cNvSpPr txBox="1"/>
            <p:nvPr/>
          </p:nvSpPr>
          <p:spPr>
            <a:xfrm>
              <a:off x="1750964" y="2120047"/>
              <a:ext cx="662690" cy="290856"/>
            </a:xfrm>
            <a:prstGeom prst="rect">
              <a:avLst/>
            </a:prstGeom>
            <a:noFill/>
          </p:spPr>
          <p:txBody>
            <a:bodyPr wrap="none" rtlCol="0">
              <a:spAutoFit/>
            </a:bodyPr>
            <a:lstStyle/>
            <a:p>
              <a:r>
                <a:rPr lang="en-US" sz="1600" b="1" dirty="0" smtClean="0">
                  <a:solidFill>
                    <a:srgbClr val="FF0000"/>
                  </a:solidFill>
                  <a:latin typeface="+mj-lt"/>
                  <a:ea typeface="Helvetica Neue" panose="02000503000000020004" pitchFamily="2" charset="0"/>
                  <a:cs typeface="Helvetica Neue" panose="02000503000000020004" pitchFamily="2" charset="0"/>
                </a:rPr>
                <a:t>Chat </a:t>
              </a:r>
              <a:r>
                <a:rPr lang="en-US" sz="1600" b="1" dirty="0">
                  <a:solidFill>
                    <a:srgbClr val="FF0000"/>
                  </a:solidFill>
                  <a:latin typeface="+mj-lt"/>
                  <a:ea typeface="Helvetica Neue" panose="02000503000000020004" pitchFamily="2" charset="0"/>
                  <a:cs typeface="Helvetica Neue" panose="02000503000000020004" pitchFamily="2" charset="0"/>
                </a:rPr>
                <a:t>1</a:t>
              </a:r>
            </a:p>
          </p:txBody>
        </p:sp>
        <p:sp>
          <p:nvSpPr>
            <p:cNvPr id="17" name="TextBox 16">
              <a:extLst>
                <a:ext uri="{FF2B5EF4-FFF2-40B4-BE49-F238E27FC236}">
                  <a16:creationId xmlns:a16="http://schemas.microsoft.com/office/drawing/2014/main" id="{F6F5C6A2-2AD5-7546-B11A-A6981C3E2DE6}"/>
                </a:ext>
              </a:extLst>
            </p:cNvPr>
            <p:cNvSpPr txBox="1"/>
            <p:nvPr/>
          </p:nvSpPr>
          <p:spPr>
            <a:xfrm>
              <a:off x="2017486" y="3839167"/>
              <a:ext cx="608981" cy="290856"/>
            </a:xfrm>
            <a:prstGeom prst="rect">
              <a:avLst/>
            </a:prstGeom>
            <a:noFill/>
          </p:spPr>
          <p:txBody>
            <a:bodyPr wrap="none" rtlCol="0">
              <a:spAutoFit/>
            </a:bodyPr>
            <a:lstStyle/>
            <a:p>
              <a:r>
                <a:rPr lang="en-US" sz="1600" b="1" dirty="0" err="1" smtClean="0">
                  <a:solidFill>
                    <a:srgbClr val="34AD62"/>
                  </a:solidFill>
                  <a:latin typeface="+mj-lt"/>
                  <a:ea typeface="Helvetica Neue" panose="02000503000000020004" pitchFamily="2" charset="0"/>
                  <a:cs typeface="Helvetica Neue" panose="02000503000000020004" pitchFamily="2" charset="0"/>
                </a:rPr>
                <a:t>Chien</a:t>
              </a:r>
              <a:endParaRPr lang="en-US" sz="1600" b="1" dirty="0">
                <a:solidFill>
                  <a:srgbClr val="34AD62"/>
                </a:solidFill>
                <a:latin typeface="+mj-lt"/>
                <a:ea typeface="Helvetica Neue" panose="02000503000000020004" pitchFamily="2" charset="0"/>
                <a:cs typeface="Helvetica Neue" panose="02000503000000020004" pitchFamily="2" charset="0"/>
              </a:endParaRPr>
            </a:p>
          </p:txBody>
        </p:sp>
        <p:sp>
          <p:nvSpPr>
            <p:cNvPr id="19" name="Rectangle 18">
              <a:extLst>
                <a:ext uri="{FF2B5EF4-FFF2-40B4-BE49-F238E27FC236}">
                  <a16:creationId xmlns:a16="http://schemas.microsoft.com/office/drawing/2014/main" id="{2886A551-0AF6-B448-A8F8-59E646447BDE}"/>
                </a:ext>
              </a:extLst>
            </p:cNvPr>
            <p:cNvSpPr/>
            <p:nvPr/>
          </p:nvSpPr>
          <p:spPr>
            <a:xfrm>
              <a:off x="3045965" y="2281447"/>
              <a:ext cx="918762" cy="1216112"/>
            </a:xfrm>
            <a:prstGeom prst="rect">
              <a:avLst/>
            </a:prstGeom>
            <a:noFill/>
            <a:ln w="34925">
              <a:solidFill>
                <a:srgbClr val="FF93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22" name="TextBox 21">
              <a:extLst>
                <a:ext uri="{FF2B5EF4-FFF2-40B4-BE49-F238E27FC236}">
                  <a16:creationId xmlns:a16="http://schemas.microsoft.com/office/drawing/2014/main" id="{79D4C321-A504-2149-80AF-BF9480F1AAB5}"/>
                </a:ext>
              </a:extLst>
            </p:cNvPr>
            <p:cNvSpPr txBox="1"/>
            <p:nvPr/>
          </p:nvSpPr>
          <p:spPr>
            <a:xfrm>
              <a:off x="3385001" y="2002976"/>
              <a:ext cx="662690" cy="290856"/>
            </a:xfrm>
            <a:prstGeom prst="rect">
              <a:avLst/>
            </a:prstGeom>
            <a:noFill/>
          </p:spPr>
          <p:txBody>
            <a:bodyPr wrap="none" rtlCol="0">
              <a:spAutoFit/>
            </a:bodyPr>
            <a:lstStyle/>
            <a:p>
              <a:r>
                <a:rPr lang="en-US" sz="1600" b="1" dirty="0" smtClean="0">
                  <a:solidFill>
                    <a:srgbClr val="FF9300"/>
                  </a:solidFill>
                  <a:latin typeface="+mj-lt"/>
                  <a:ea typeface="Helvetica Neue" panose="02000503000000020004" pitchFamily="2" charset="0"/>
                  <a:cs typeface="Helvetica Neue" panose="02000503000000020004" pitchFamily="2" charset="0"/>
                </a:rPr>
                <a:t>Chat </a:t>
              </a:r>
              <a:r>
                <a:rPr lang="en-US" sz="1600" b="1" dirty="0">
                  <a:solidFill>
                    <a:srgbClr val="FF9300"/>
                  </a:solidFill>
                  <a:latin typeface="+mj-lt"/>
                  <a:ea typeface="Helvetica Neue" panose="02000503000000020004" pitchFamily="2" charset="0"/>
                  <a:cs typeface="Helvetica Neue" panose="02000503000000020004" pitchFamily="2" charset="0"/>
                </a:rPr>
                <a:t>2</a:t>
              </a:r>
            </a:p>
          </p:txBody>
        </p:sp>
      </p:grpSp>
      <p:grpSp>
        <p:nvGrpSpPr>
          <p:cNvPr id="5" name="Group 4">
            <a:extLst>
              <a:ext uri="{FF2B5EF4-FFF2-40B4-BE49-F238E27FC236}">
                <a16:creationId xmlns:a16="http://schemas.microsoft.com/office/drawing/2014/main" id="{FAADD6BC-2B1B-0447-8E1E-CB141CD63D4B}"/>
              </a:ext>
            </a:extLst>
          </p:cNvPr>
          <p:cNvGrpSpPr/>
          <p:nvPr/>
        </p:nvGrpSpPr>
        <p:grpSpPr>
          <a:xfrm>
            <a:off x="4643437" y="2012401"/>
            <a:ext cx="3625792" cy="2559600"/>
            <a:chOff x="3936167" y="695320"/>
            <a:chExt cx="3112805" cy="2197461"/>
          </a:xfrm>
        </p:grpSpPr>
        <p:pic>
          <p:nvPicPr>
            <p:cNvPr id="28" name="Google Shape;173;p21">
              <a:extLst>
                <a:ext uri="{FF2B5EF4-FFF2-40B4-BE49-F238E27FC236}">
                  <a16:creationId xmlns:a16="http://schemas.microsoft.com/office/drawing/2014/main" id="{1E04F40D-86C3-0A46-8A71-44ECB0417AE3}"/>
                </a:ext>
              </a:extLst>
            </p:cNvPr>
            <p:cNvPicPr preferRelativeResize="0"/>
            <p:nvPr/>
          </p:nvPicPr>
          <p:blipFill>
            <a:blip r:embed="rId3">
              <a:alphaModFix/>
            </a:blip>
            <a:stretch>
              <a:fillRect/>
            </a:stretch>
          </p:blipFill>
          <p:spPr>
            <a:xfrm>
              <a:off x="3940217" y="695320"/>
              <a:ext cx="3098424" cy="2181798"/>
            </a:xfrm>
            <a:prstGeom prst="rect">
              <a:avLst/>
            </a:prstGeom>
            <a:noFill/>
            <a:ln>
              <a:noFill/>
            </a:ln>
          </p:spPr>
        </p:pic>
        <p:pic>
          <p:nvPicPr>
            <p:cNvPr id="29" name="Google Shape;173;p21">
              <a:extLst>
                <a:ext uri="{FF2B5EF4-FFF2-40B4-BE49-F238E27FC236}">
                  <a16:creationId xmlns:a16="http://schemas.microsoft.com/office/drawing/2014/main" id="{CC8C950D-1C00-9B41-9780-68AFAA2B7004}"/>
                </a:ext>
              </a:extLst>
            </p:cNvPr>
            <p:cNvPicPr preferRelativeResize="0"/>
            <p:nvPr/>
          </p:nvPicPr>
          <p:blipFill>
            <a:blip r:embed="rId4">
              <a:alphaModFix/>
              <a:duotone>
                <a:prstClr val="black"/>
                <a:srgbClr val="FF9300">
                  <a:tint val="45000"/>
                  <a:satMod val="400000"/>
                </a:srgbClr>
              </a:duotone>
              <a:extLst>
                <a:ext uri="{BEBA8EAE-BF5A-486C-A8C5-ECC9F3942E4B}">
                  <a14:imgProps xmlns:a14="http://schemas.microsoft.com/office/drawing/2010/main">
                    <a14:imgLayer r:embed="rId5">
                      <a14:imgEffect>
                        <a14:backgroundRemoval t="10000" b="90000" l="10000" r="90000">
                          <a14:backgroundMark x1="56042" y1="24260" x2="48438" y2="45414"/>
                          <a14:backgroundMark x1="48438" y1="45414" x2="63542" y2="50740"/>
                          <a14:backgroundMark x1="63542" y1="50740" x2="71667" y2="69379"/>
                          <a14:backgroundMark x1="71667" y1="69379" x2="61146" y2="87130"/>
                          <a14:backgroundMark x1="61146" y1="87130" x2="51563" y2="66864"/>
                          <a14:backgroundMark x1="51563" y1="66864" x2="30208" y2="56509"/>
                          <a14:backgroundMark x1="30208" y1="56509" x2="26146" y2="29882"/>
                          <a14:backgroundMark x1="26146" y1="29882" x2="42188" y2="26775"/>
                          <a14:backgroundMark x1="42188" y1="26775" x2="36250" y2="78107"/>
                          <a14:backgroundMark x1="36250" y1="78107" x2="52604" y2="80917"/>
                          <a14:backgroundMark x1="52604" y1="80917" x2="48646" y2="59320"/>
                          <a14:backgroundMark x1="48646" y1="59320" x2="31771" y2="44379"/>
                          <a14:backgroundMark x1="31771" y1="44379" x2="34271" y2="27811"/>
                        </a14:backgroundRemoval>
                      </a14:imgEffect>
                    </a14:imgLayer>
                  </a14:imgProps>
                </a:ext>
              </a:extLst>
            </a:blip>
            <a:stretch>
              <a:fillRect/>
            </a:stretch>
          </p:blipFill>
          <p:spPr>
            <a:xfrm>
              <a:off x="3936167" y="710983"/>
              <a:ext cx="3098424" cy="2181798"/>
            </a:xfrm>
            <a:prstGeom prst="rect">
              <a:avLst/>
            </a:prstGeom>
            <a:noFill/>
            <a:ln>
              <a:noFill/>
            </a:ln>
          </p:spPr>
        </p:pic>
        <p:pic>
          <p:nvPicPr>
            <p:cNvPr id="30" name="Google Shape;173;p21">
              <a:extLst>
                <a:ext uri="{FF2B5EF4-FFF2-40B4-BE49-F238E27FC236}">
                  <a16:creationId xmlns:a16="http://schemas.microsoft.com/office/drawing/2014/main" id="{6046A3AA-B034-DD41-860B-5BB1E8414031}"/>
                </a:ext>
              </a:extLst>
            </p:cNvPr>
            <p:cNvPicPr preferRelativeResize="0"/>
            <p:nvPr/>
          </p:nvPicPr>
          <p:blipFill>
            <a:blip r:embed="rId6">
              <a:alphaModFix/>
              <a:duotone>
                <a:prstClr val="black"/>
                <a:srgbClr val="34AD62">
                  <a:tint val="45000"/>
                  <a:satMod val="400000"/>
                </a:srgbClr>
              </a:duotone>
              <a:extLst>
                <a:ext uri="{BEBA8EAE-BF5A-486C-A8C5-ECC9F3942E4B}">
                  <a14:imgProps xmlns:a14="http://schemas.microsoft.com/office/drawing/2010/main">
                    <a14:imgLayer r:embed="rId7">
                      <a14:imgEffect>
                        <a14:backgroundRemoval t="9911" b="92308" l="10000" r="90000">
                          <a14:foregroundMark x1="50000" y1="92308" x2="57917" y2="91420"/>
                          <a14:foregroundMark x1="65625" y1="46302" x2="69063" y2="57692"/>
                          <a14:backgroundMark x1="68681" y1="50041" x2="68333" y2="47485"/>
                          <a14:backgroundMark x1="71250" y1="68935" x2="69673" y2="57341"/>
                          <a14:backgroundMark x1="65547" y1="46347" x2="53125" y2="41272"/>
                          <a14:backgroundMark x1="68333" y1="47485" x2="67849" y2="47287"/>
                          <a14:backgroundMark x1="53125" y1="41272" x2="37500" y2="49260"/>
                          <a14:backgroundMark x1="37500" y1="49260" x2="30312" y2="72337"/>
                          <a14:backgroundMark x1="30312" y1="72337" x2="30521" y2="82988"/>
                          <a14:backgroundMark x1="44583" y1="92012" x2="40521" y2="49556"/>
                        </a14:backgroundRemoval>
                      </a14:imgEffect>
                    </a14:imgLayer>
                  </a14:imgProps>
                </a:ext>
              </a:extLst>
            </a:blip>
            <a:stretch>
              <a:fillRect/>
            </a:stretch>
          </p:blipFill>
          <p:spPr>
            <a:xfrm>
              <a:off x="3950548" y="698106"/>
              <a:ext cx="3098424" cy="2181798"/>
            </a:xfrm>
            <a:prstGeom prst="rect">
              <a:avLst/>
            </a:prstGeom>
            <a:noFill/>
            <a:ln>
              <a:noFill/>
            </a:ln>
          </p:spPr>
        </p:pic>
        <p:pic>
          <p:nvPicPr>
            <p:cNvPr id="32" name="Google Shape;173;p21">
              <a:extLst>
                <a:ext uri="{FF2B5EF4-FFF2-40B4-BE49-F238E27FC236}">
                  <a16:creationId xmlns:a16="http://schemas.microsoft.com/office/drawing/2014/main" id="{8232FECB-5BB1-CB4B-B5E2-D2CC1341E1F7}"/>
                </a:ext>
              </a:extLst>
            </p:cNvPr>
            <p:cNvPicPr preferRelativeResize="0"/>
            <p:nvPr/>
          </p:nvPicPr>
          <p:blipFill>
            <a:blip r:embed="rId8">
              <a:alphaModFix/>
              <a:duotone>
                <a:prstClr val="black"/>
                <a:srgbClr val="FF0000">
                  <a:tint val="45000"/>
                  <a:satMod val="400000"/>
                </a:srgbClr>
              </a:duotone>
              <a:extLst>
                <a:ext uri="{BEBA8EAE-BF5A-486C-A8C5-ECC9F3942E4B}">
                  <a14:imgProps xmlns:a14="http://schemas.microsoft.com/office/drawing/2010/main">
                    <a14:imgLayer r:embed="rId9">
                      <a14:imgEffect>
                        <a14:backgroundRemoval t="10000" b="90000" l="10000" r="90000">
                          <a14:foregroundMark x1="26505" y1="55211" x2="32917" y2="77219"/>
                          <a14:foregroundMark x1="32917" y1="77219" x2="32708" y2="77959"/>
                          <a14:foregroundMark x1="41250" y1="77367" x2="42188" y2="87870"/>
                          <a14:foregroundMark x1="47813" y1="31361" x2="55104" y2="34615"/>
                          <a14:backgroundMark x1="70833" y1="16420" x2="69167" y2="41568"/>
                          <a14:backgroundMark x1="69167" y1="41568" x2="52917" y2="83284"/>
                          <a14:backgroundMark x1="52917" y1="83284" x2="53542" y2="99852"/>
                          <a14:backgroundMark x1="56979" y1="21302" x2="67813" y2="38757"/>
                          <a14:backgroundMark x1="67813" y1="38757" x2="56667" y2="54882"/>
                          <a14:backgroundMark x1="56667" y1="54882" x2="51563" y2="76775"/>
                          <a14:backgroundMark x1="51563" y1="76775" x2="51875" y2="87278"/>
                          <a14:backgroundMark x1="49479" y1="44970" x2="47188" y2="66568"/>
                          <a14:backgroundMark x1="47188" y1="66568" x2="51563" y2="88314"/>
                          <a14:backgroundMark x1="51563" y1="88314" x2="51875" y2="88757"/>
                          <a14:backgroundMark x1="44896" y1="51627" x2="47396" y2="77959"/>
                          <a14:backgroundMark x1="35104" y1="66420" x2="35417" y2="67751"/>
                          <a14:backgroundMark x1="18854" y1="33876" x2="20729" y2="43639"/>
                          <a14:backgroundMark x1="19063" y1="35207" x2="22708" y2="48669"/>
                          <a14:backgroundMark x1="19792" y1="36243" x2="21771" y2="44527"/>
                          <a14:backgroundMark x1="20000" y1="37130" x2="23438" y2="51923"/>
                          <a14:backgroundMark x1="23438" y1="48077" x2="24479" y2="54586"/>
                          <a14:backgroundMark x1="23854" y1="52219" x2="25208" y2="56065"/>
                          <a14:backgroundMark x1="36250" y1="68639" x2="36354" y2="72781"/>
                          <a14:backgroundMark x1="36771" y1="69675" x2="36771" y2="75444"/>
                          <a14:backgroundMark x1="35625" y1="67012" x2="37917" y2="78698"/>
                          <a14:backgroundMark x1="36979" y1="69675" x2="37604" y2="76627"/>
                          <a14:backgroundMark x1="35417" y1="67308" x2="38125" y2="70858"/>
                          <a14:backgroundMark x1="34688" y1="66716" x2="37917" y2="71154"/>
                          <a14:backgroundMark x1="44688" y1="73077" x2="47813" y2="82249"/>
                        </a14:backgroundRemoval>
                      </a14:imgEffect>
                    </a14:imgLayer>
                  </a14:imgProps>
                </a:ext>
              </a:extLst>
            </a:blip>
            <a:stretch>
              <a:fillRect/>
            </a:stretch>
          </p:blipFill>
          <p:spPr>
            <a:xfrm>
              <a:off x="3938192" y="699501"/>
              <a:ext cx="3098424" cy="2181798"/>
            </a:xfrm>
            <a:prstGeom prst="rect">
              <a:avLst/>
            </a:prstGeom>
            <a:noFill/>
            <a:ln>
              <a:noFill/>
            </a:ln>
          </p:spPr>
        </p:pic>
      </p:grpSp>
      <p:sp>
        <p:nvSpPr>
          <p:cNvPr id="35" name="TextBox 34">
            <a:extLst>
              <a:ext uri="{FF2B5EF4-FFF2-40B4-BE49-F238E27FC236}">
                <a16:creationId xmlns:a16="http://schemas.microsoft.com/office/drawing/2014/main" id="{964EE348-F367-F049-8A13-4D79FDFC1B97}"/>
              </a:ext>
            </a:extLst>
          </p:cNvPr>
          <p:cNvSpPr txBox="1"/>
          <p:nvPr/>
        </p:nvSpPr>
        <p:spPr>
          <a:xfrm>
            <a:off x="5241081" y="2247551"/>
            <a:ext cx="771365" cy="338554"/>
          </a:xfrm>
          <a:prstGeom prst="rect">
            <a:avLst/>
          </a:prstGeom>
          <a:noFill/>
        </p:spPr>
        <p:txBody>
          <a:bodyPr wrap="none" rtlCol="0">
            <a:spAutoFit/>
          </a:bodyPr>
          <a:lstStyle/>
          <a:p>
            <a:r>
              <a:rPr lang="en-US" sz="1600" b="1" dirty="0" smtClean="0">
                <a:solidFill>
                  <a:srgbClr val="FF0000"/>
                </a:solidFill>
                <a:latin typeface="+mj-lt"/>
                <a:ea typeface="Helvetica Neue" panose="02000503000000020004" pitchFamily="2" charset="0"/>
                <a:cs typeface="Helvetica Neue" panose="02000503000000020004" pitchFamily="2" charset="0"/>
              </a:rPr>
              <a:t>Chat </a:t>
            </a:r>
            <a:r>
              <a:rPr lang="en-US" sz="1600" b="1" dirty="0">
                <a:solidFill>
                  <a:srgbClr val="FF0000"/>
                </a:solidFill>
                <a:latin typeface="+mj-lt"/>
                <a:ea typeface="Helvetica Neue" panose="02000503000000020004" pitchFamily="2" charset="0"/>
                <a:cs typeface="Helvetica Neue" panose="02000503000000020004" pitchFamily="2" charset="0"/>
              </a:rPr>
              <a:t>1</a:t>
            </a:r>
          </a:p>
        </p:txBody>
      </p:sp>
      <p:sp>
        <p:nvSpPr>
          <p:cNvPr id="36" name="TextBox 35">
            <a:extLst>
              <a:ext uri="{FF2B5EF4-FFF2-40B4-BE49-F238E27FC236}">
                <a16:creationId xmlns:a16="http://schemas.microsoft.com/office/drawing/2014/main" id="{C32D7553-798D-C144-8F26-74635247B4B3}"/>
              </a:ext>
            </a:extLst>
          </p:cNvPr>
          <p:cNvSpPr txBox="1"/>
          <p:nvPr/>
        </p:nvSpPr>
        <p:spPr>
          <a:xfrm>
            <a:off x="6933123" y="2144366"/>
            <a:ext cx="771365" cy="338554"/>
          </a:xfrm>
          <a:prstGeom prst="rect">
            <a:avLst/>
          </a:prstGeom>
          <a:noFill/>
        </p:spPr>
        <p:txBody>
          <a:bodyPr wrap="none" rtlCol="0">
            <a:spAutoFit/>
          </a:bodyPr>
          <a:lstStyle/>
          <a:p>
            <a:r>
              <a:rPr lang="en-US" sz="1600" b="1" dirty="0" smtClean="0">
                <a:solidFill>
                  <a:srgbClr val="FF9300"/>
                </a:solidFill>
                <a:latin typeface="+mj-lt"/>
                <a:ea typeface="Helvetica Neue" panose="02000503000000020004" pitchFamily="2" charset="0"/>
                <a:cs typeface="Helvetica Neue" panose="02000503000000020004" pitchFamily="2" charset="0"/>
              </a:rPr>
              <a:t>Chat </a:t>
            </a:r>
            <a:r>
              <a:rPr lang="en-US" sz="1600" b="1" dirty="0">
                <a:solidFill>
                  <a:srgbClr val="FF9300"/>
                </a:solidFill>
                <a:latin typeface="+mj-lt"/>
                <a:ea typeface="Helvetica Neue" panose="02000503000000020004" pitchFamily="2" charset="0"/>
                <a:cs typeface="Helvetica Neue" panose="02000503000000020004" pitchFamily="2" charset="0"/>
              </a:rPr>
              <a:t>2</a:t>
            </a:r>
          </a:p>
        </p:txBody>
      </p:sp>
      <p:sp>
        <p:nvSpPr>
          <p:cNvPr id="37" name="TextBox 36">
            <a:extLst>
              <a:ext uri="{FF2B5EF4-FFF2-40B4-BE49-F238E27FC236}">
                <a16:creationId xmlns:a16="http://schemas.microsoft.com/office/drawing/2014/main" id="{3AFDB717-2136-AC45-9057-5943EB3F5425}"/>
              </a:ext>
            </a:extLst>
          </p:cNvPr>
          <p:cNvSpPr txBox="1"/>
          <p:nvPr/>
        </p:nvSpPr>
        <p:spPr>
          <a:xfrm>
            <a:off x="6933123" y="4140242"/>
            <a:ext cx="708848" cy="338554"/>
          </a:xfrm>
          <a:prstGeom prst="rect">
            <a:avLst/>
          </a:prstGeom>
          <a:noFill/>
        </p:spPr>
        <p:txBody>
          <a:bodyPr wrap="none" rtlCol="0">
            <a:spAutoFit/>
          </a:bodyPr>
          <a:lstStyle/>
          <a:p>
            <a:r>
              <a:rPr lang="en-US" sz="1600" b="1" dirty="0" err="1" smtClean="0">
                <a:solidFill>
                  <a:srgbClr val="34AD62"/>
                </a:solidFill>
                <a:latin typeface="+mj-lt"/>
                <a:ea typeface="Helvetica Neue" panose="02000503000000020004" pitchFamily="2" charset="0"/>
                <a:cs typeface="Helvetica Neue" panose="02000503000000020004" pitchFamily="2" charset="0"/>
              </a:rPr>
              <a:t>Chien</a:t>
            </a:r>
            <a:endParaRPr lang="en-US" sz="1600" b="1" dirty="0">
              <a:solidFill>
                <a:srgbClr val="34AD62"/>
              </a:solidFill>
              <a:latin typeface="+mj-lt"/>
              <a:ea typeface="Helvetica Neue" panose="02000503000000020004" pitchFamily="2" charset="0"/>
              <a:cs typeface="Helvetica Neue" panose="02000503000000020004" pitchFamily="2" charset="0"/>
            </a:endParaRPr>
          </a:p>
        </p:txBody>
      </p:sp>
      <p:sp>
        <p:nvSpPr>
          <p:cNvPr id="21" name="Content Placeholder 4">
            <a:extLst>
              <a:ext uri="{FF2B5EF4-FFF2-40B4-BE49-F238E27FC236}">
                <a16:creationId xmlns:a16="http://schemas.microsoft.com/office/drawing/2014/main" id="{7929951A-8F4B-3943-8935-F93B5832D9B0}"/>
              </a:ext>
            </a:extLst>
          </p:cNvPr>
          <p:cNvSpPr txBox="1">
            <a:spLocks/>
          </p:cNvSpPr>
          <p:nvPr/>
        </p:nvSpPr>
        <p:spPr bwMode="auto">
          <a:xfrm>
            <a:off x="5391402" y="4657942"/>
            <a:ext cx="1927780" cy="48525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CA" sz="2400" kern="0" dirty="0" smtClean="0">
                <a:latin typeface="+mj-lt"/>
              </a:rPr>
              <a:t>Segmentation par instance</a:t>
            </a:r>
            <a:endParaRPr lang="en-CA" sz="2400" kern="0" dirty="0">
              <a:latin typeface="+mj-lt"/>
            </a:endParaRPr>
          </a:p>
        </p:txBody>
      </p:sp>
    </p:spTree>
    <p:extLst>
      <p:ext uri="{BB962C8B-B14F-4D97-AF65-F5344CB8AC3E}">
        <p14:creationId xmlns:p14="http://schemas.microsoft.com/office/powerpoint/2010/main" val="826402439"/>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oogle Shape;173;p21">
            <a:extLst>
              <a:ext uri="{FF2B5EF4-FFF2-40B4-BE49-F238E27FC236}">
                <a16:creationId xmlns:a16="http://schemas.microsoft.com/office/drawing/2014/main" id="{C462E52D-FCF7-DD44-B481-DDCC6AA0E148}"/>
              </a:ext>
            </a:extLst>
          </p:cNvPr>
          <p:cNvPicPr preferRelativeResize="0"/>
          <p:nvPr/>
        </p:nvPicPr>
        <p:blipFill>
          <a:blip r:embed="rId3">
            <a:alphaModFix/>
          </a:blip>
          <a:stretch>
            <a:fillRect/>
          </a:stretch>
        </p:blipFill>
        <p:spPr>
          <a:xfrm>
            <a:off x="258466" y="1868643"/>
            <a:ext cx="2310166" cy="1564504"/>
          </a:xfrm>
          <a:prstGeom prst="rect">
            <a:avLst/>
          </a:prstGeom>
          <a:noFill/>
          <a:ln>
            <a:noFill/>
          </a:ln>
        </p:spPr>
      </p:pic>
      <p:sp>
        <p:nvSpPr>
          <p:cNvPr id="33" name="TextBox 32">
            <a:extLst>
              <a:ext uri="{FF2B5EF4-FFF2-40B4-BE49-F238E27FC236}">
                <a16:creationId xmlns:a16="http://schemas.microsoft.com/office/drawing/2014/main" id="{80F70278-9153-E743-847A-7FB451AB3EE4}"/>
              </a:ext>
            </a:extLst>
          </p:cNvPr>
          <p:cNvSpPr txBox="1"/>
          <p:nvPr/>
        </p:nvSpPr>
        <p:spPr>
          <a:xfrm>
            <a:off x="353752" y="6419849"/>
            <a:ext cx="2601994" cy="246221"/>
          </a:xfrm>
          <a:prstGeom prst="rect">
            <a:avLst/>
          </a:prstGeom>
          <a:noFill/>
        </p:spPr>
        <p:txBody>
          <a:bodyPr wrap="none" rtlCol="0">
            <a:spAutoFit/>
          </a:bodyPr>
          <a:lstStyle/>
          <a:p>
            <a:r>
              <a:rPr lang="en-US" sz="1000" dirty="0">
                <a:latin typeface="+mj-lt"/>
                <a:ea typeface="Helvetica Neue" panose="02000503000000020004" pitchFamily="2" charset="0"/>
                <a:cs typeface="Helvetica Neue" panose="02000503000000020004" pitchFamily="2" charset="0"/>
              </a:rPr>
              <a:t>Images: </a:t>
            </a:r>
            <a:r>
              <a:rPr lang="da" sz="1000" dirty="0">
                <a:latin typeface="+mj-lt"/>
                <a:ea typeface="Helvetica Neue" panose="02000503000000020004" pitchFamily="2" charset="0"/>
                <a:cs typeface="Helvetica Neue" panose="02000503000000020004" pitchFamily="2" charset="0"/>
              </a:rPr>
              <a:t>He et al. "Mask R-CNN." ICCV, 2017</a:t>
            </a:r>
          </a:p>
        </p:txBody>
      </p:sp>
      <p:sp>
        <p:nvSpPr>
          <p:cNvPr id="34" name="TextBox 33">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
        <p:nvSpPr>
          <p:cNvPr id="7" name="TextBox 6"/>
          <p:cNvSpPr txBox="1"/>
          <p:nvPr/>
        </p:nvSpPr>
        <p:spPr>
          <a:xfrm>
            <a:off x="897775" y="939338"/>
            <a:ext cx="1789272" cy="461665"/>
          </a:xfrm>
          <a:prstGeom prst="rect">
            <a:avLst/>
          </a:prstGeom>
          <a:noFill/>
        </p:spPr>
        <p:txBody>
          <a:bodyPr wrap="none" rtlCol="0">
            <a:spAutoFit/>
          </a:bodyPr>
          <a:lstStyle/>
          <a:p>
            <a:r>
              <a:rPr lang="fr-CA" dirty="0" smtClean="0"/>
              <a:t>Idée de base:</a:t>
            </a:r>
            <a:endParaRPr lang="en-CA" dirty="0"/>
          </a:p>
        </p:txBody>
      </p:sp>
    </p:spTree>
    <p:extLst>
      <p:ext uri="{BB962C8B-B14F-4D97-AF65-F5344CB8AC3E}">
        <p14:creationId xmlns:p14="http://schemas.microsoft.com/office/powerpoint/2010/main" val="3622294925"/>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oogle Shape;173;p21">
            <a:extLst>
              <a:ext uri="{FF2B5EF4-FFF2-40B4-BE49-F238E27FC236}">
                <a16:creationId xmlns:a16="http://schemas.microsoft.com/office/drawing/2014/main" id="{C462E52D-FCF7-DD44-B481-DDCC6AA0E148}"/>
              </a:ext>
            </a:extLst>
          </p:cNvPr>
          <p:cNvPicPr preferRelativeResize="0"/>
          <p:nvPr/>
        </p:nvPicPr>
        <p:blipFill>
          <a:blip r:embed="rId3">
            <a:alphaModFix/>
          </a:blip>
          <a:stretch>
            <a:fillRect/>
          </a:stretch>
        </p:blipFill>
        <p:spPr>
          <a:xfrm>
            <a:off x="258466" y="1868643"/>
            <a:ext cx="2310166" cy="1564504"/>
          </a:xfrm>
          <a:prstGeom prst="rect">
            <a:avLst/>
          </a:prstGeom>
          <a:noFill/>
          <a:ln>
            <a:noFill/>
          </a:ln>
        </p:spPr>
      </p:pic>
      <p:sp>
        <p:nvSpPr>
          <p:cNvPr id="33" name="TextBox 32">
            <a:extLst>
              <a:ext uri="{FF2B5EF4-FFF2-40B4-BE49-F238E27FC236}">
                <a16:creationId xmlns:a16="http://schemas.microsoft.com/office/drawing/2014/main" id="{80F70278-9153-E743-847A-7FB451AB3EE4}"/>
              </a:ext>
            </a:extLst>
          </p:cNvPr>
          <p:cNvSpPr txBox="1"/>
          <p:nvPr/>
        </p:nvSpPr>
        <p:spPr>
          <a:xfrm>
            <a:off x="353752" y="6419849"/>
            <a:ext cx="2601994" cy="246221"/>
          </a:xfrm>
          <a:prstGeom prst="rect">
            <a:avLst/>
          </a:prstGeom>
          <a:noFill/>
        </p:spPr>
        <p:txBody>
          <a:bodyPr wrap="none" rtlCol="0">
            <a:spAutoFit/>
          </a:bodyPr>
          <a:lstStyle/>
          <a:p>
            <a:r>
              <a:rPr lang="en-US" sz="1000" dirty="0">
                <a:latin typeface="+mj-lt"/>
                <a:ea typeface="Helvetica Neue" panose="02000503000000020004" pitchFamily="2" charset="0"/>
                <a:cs typeface="Helvetica Neue" panose="02000503000000020004" pitchFamily="2" charset="0"/>
              </a:rPr>
              <a:t>Images: </a:t>
            </a:r>
            <a:r>
              <a:rPr lang="da" sz="1000" dirty="0">
                <a:latin typeface="+mj-lt"/>
                <a:ea typeface="Helvetica Neue" panose="02000503000000020004" pitchFamily="2" charset="0"/>
                <a:cs typeface="Helvetica Neue" panose="02000503000000020004" pitchFamily="2" charset="0"/>
              </a:rPr>
              <a:t>He et al. "Mask R-CNN." ICCV, 2017</a:t>
            </a:r>
          </a:p>
        </p:txBody>
      </p:sp>
      <p:sp>
        <p:nvSpPr>
          <p:cNvPr id="34" name="TextBox 33">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
        <p:nvSpPr>
          <p:cNvPr id="7" name="TextBox 6"/>
          <p:cNvSpPr txBox="1"/>
          <p:nvPr/>
        </p:nvSpPr>
        <p:spPr>
          <a:xfrm>
            <a:off x="897775" y="939338"/>
            <a:ext cx="1789272" cy="461665"/>
          </a:xfrm>
          <a:prstGeom prst="rect">
            <a:avLst/>
          </a:prstGeom>
          <a:noFill/>
        </p:spPr>
        <p:txBody>
          <a:bodyPr wrap="none" rtlCol="0">
            <a:spAutoFit/>
          </a:bodyPr>
          <a:lstStyle/>
          <a:p>
            <a:r>
              <a:rPr lang="fr-CA" dirty="0" smtClean="0"/>
              <a:t>Idée de base:</a:t>
            </a:r>
            <a:endParaRPr lang="en-CA" dirty="0"/>
          </a:p>
        </p:txBody>
      </p:sp>
      <p:grpSp>
        <p:nvGrpSpPr>
          <p:cNvPr id="38" name="Group 37">
            <a:extLst>
              <a:ext uri="{FF2B5EF4-FFF2-40B4-BE49-F238E27FC236}">
                <a16:creationId xmlns:a16="http://schemas.microsoft.com/office/drawing/2014/main" id="{635159CD-6459-1546-9F65-8A2FE1DA4117}"/>
              </a:ext>
            </a:extLst>
          </p:cNvPr>
          <p:cNvGrpSpPr/>
          <p:nvPr/>
        </p:nvGrpSpPr>
        <p:grpSpPr>
          <a:xfrm>
            <a:off x="3078622" y="1793671"/>
            <a:ext cx="2310166" cy="1648805"/>
            <a:chOff x="1328568" y="1898423"/>
            <a:chExt cx="3098424" cy="2299361"/>
          </a:xfrm>
        </p:grpSpPr>
        <p:pic>
          <p:nvPicPr>
            <p:cNvPr id="39" name="Google Shape;173;p21">
              <a:extLst>
                <a:ext uri="{FF2B5EF4-FFF2-40B4-BE49-F238E27FC236}">
                  <a16:creationId xmlns:a16="http://schemas.microsoft.com/office/drawing/2014/main" id="{C462E52D-FCF7-DD44-B481-DDCC6AA0E148}"/>
                </a:ext>
              </a:extLst>
            </p:cNvPr>
            <p:cNvPicPr preferRelativeResize="0"/>
            <p:nvPr/>
          </p:nvPicPr>
          <p:blipFill>
            <a:blip r:embed="rId3">
              <a:alphaModFix/>
            </a:blip>
            <a:stretch>
              <a:fillRect/>
            </a:stretch>
          </p:blipFill>
          <p:spPr>
            <a:xfrm>
              <a:off x="1328568" y="2015986"/>
              <a:ext cx="3098424" cy="2181798"/>
            </a:xfrm>
            <a:prstGeom prst="rect">
              <a:avLst/>
            </a:prstGeom>
            <a:noFill/>
            <a:ln>
              <a:noFill/>
            </a:ln>
          </p:spPr>
        </p:pic>
        <p:sp>
          <p:nvSpPr>
            <p:cNvPr id="40" name="Rectangle 39">
              <a:extLst>
                <a:ext uri="{FF2B5EF4-FFF2-40B4-BE49-F238E27FC236}">
                  <a16:creationId xmlns:a16="http://schemas.microsoft.com/office/drawing/2014/main" id="{89DB5F4D-1CBC-9144-B992-4A934D2F8479}"/>
                </a:ext>
              </a:extLst>
            </p:cNvPr>
            <p:cNvSpPr/>
            <p:nvPr/>
          </p:nvSpPr>
          <p:spPr>
            <a:xfrm>
              <a:off x="1833306" y="2410188"/>
              <a:ext cx="1088043" cy="1233448"/>
            </a:xfrm>
            <a:prstGeom prst="rect">
              <a:avLst/>
            </a:prstGeom>
            <a:noFill/>
            <a:ln w="3492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1" name="Rectangle 40">
              <a:extLst>
                <a:ext uri="{FF2B5EF4-FFF2-40B4-BE49-F238E27FC236}">
                  <a16:creationId xmlns:a16="http://schemas.microsoft.com/office/drawing/2014/main" id="{BDB06E49-38BA-D943-A205-1C910DE5E5D2}"/>
                </a:ext>
              </a:extLst>
            </p:cNvPr>
            <p:cNvSpPr/>
            <p:nvPr/>
          </p:nvSpPr>
          <p:spPr>
            <a:xfrm>
              <a:off x="2567878" y="2889503"/>
              <a:ext cx="1283803" cy="1216112"/>
            </a:xfrm>
            <a:prstGeom prst="rect">
              <a:avLst/>
            </a:prstGeom>
            <a:noFill/>
            <a:ln w="34925">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2" name="TextBox 41">
              <a:extLst>
                <a:ext uri="{FF2B5EF4-FFF2-40B4-BE49-F238E27FC236}">
                  <a16:creationId xmlns:a16="http://schemas.microsoft.com/office/drawing/2014/main" id="{B051ECCB-5F31-D348-A65F-52433CBD0ACD}"/>
                </a:ext>
              </a:extLst>
            </p:cNvPr>
            <p:cNvSpPr txBox="1"/>
            <p:nvPr/>
          </p:nvSpPr>
          <p:spPr>
            <a:xfrm>
              <a:off x="1725871" y="2002976"/>
              <a:ext cx="662691" cy="290855"/>
            </a:xfrm>
            <a:prstGeom prst="rect">
              <a:avLst/>
            </a:prstGeom>
            <a:noFill/>
          </p:spPr>
          <p:txBody>
            <a:bodyPr wrap="none" rtlCol="0">
              <a:spAutoFit/>
            </a:bodyPr>
            <a:lstStyle/>
            <a:p>
              <a:r>
                <a:rPr lang="en-US" sz="1600" b="1" dirty="0" smtClean="0">
                  <a:solidFill>
                    <a:srgbClr val="FF0000"/>
                  </a:solidFill>
                  <a:latin typeface="+mj-lt"/>
                  <a:ea typeface="Helvetica Neue" panose="02000503000000020004" pitchFamily="2" charset="0"/>
                  <a:cs typeface="Helvetica Neue" panose="02000503000000020004" pitchFamily="2" charset="0"/>
                </a:rPr>
                <a:t>Chat </a:t>
              </a:r>
              <a:r>
                <a:rPr lang="en-US" sz="1600" b="1" dirty="0">
                  <a:solidFill>
                    <a:srgbClr val="FF0000"/>
                  </a:solidFill>
                  <a:latin typeface="+mj-lt"/>
                  <a:ea typeface="Helvetica Neue" panose="02000503000000020004" pitchFamily="2" charset="0"/>
                  <a:cs typeface="Helvetica Neue" panose="02000503000000020004" pitchFamily="2" charset="0"/>
                </a:rPr>
                <a:t>1</a:t>
              </a:r>
            </a:p>
          </p:txBody>
        </p:sp>
        <p:sp>
          <p:nvSpPr>
            <p:cNvPr id="43" name="TextBox 42">
              <a:extLst>
                <a:ext uri="{FF2B5EF4-FFF2-40B4-BE49-F238E27FC236}">
                  <a16:creationId xmlns:a16="http://schemas.microsoft.com/office/drawing/2014/main" id="{F6F5C6A2-2AD5-7546-B11A-A6981C3E2DE6}"/>
                </a:ext>
              </a:extLst>
            </p:cNvPr>
            <p:cNvSpPr txBox="1"/>
            <p:nvPr/>
          </p:nvSpPr>
          <p:spPr>
            <a:xfrm>
              <a:off x="1625543" y="3746983"/>
              <a:ext cx="608982" cy="290855"/>
            </a:xfrm>
            <a:prstGeom prst="rect">
              <a:avLst/>
            </a:prstGeom>
            <a:noFill/>
          </p:spPr>
          <p:txBody>
            <a:bodyPr wrap="none" rtlCol="0">
              <a:spAutoFit/>
            </a:bodyPr>
            <a:lstStyle/>
            <a:p>
              <a:r>
                <a:rPr lang="en-US" sz="1600" b="1" dirty="0" err="1" smtClean="0">
                  <a:solidFill>
                    <a:srgbClr val="34AD62"/>
                  </a:solidFill>
                  <a:latin typeface="+mj-lt"/>
                  <a:ea typeface="Helvetica Neue" panose="02000503000000020004" pitchFamily="2" charset="0"/>
                  <a:cs typeface="Helvetica Neue" panose="02000503000000020004" pitchFamily="2" charset="0"/>
                </a:rPr>
                <a:t>Chien</a:t>
              </a:r>
              <a:endParaRPr lang="en-US" sz="1600" b="1" dirty="0">
                <a:solidFill>
                  <a:srgbClr val="34AD62"/>
                </a:solidFill>
                <a:latin typeface="+mj-lt"/>
                <a:ea typeface="Helvetica Neue" panose="02000503000000020004" pitchFamily="2" charset="0"/>
                <a:cs typeface="Helvetica Neue" panose="02000503000000020004" pitchFamily="2" charset="0"/>
              </a:endParaRPr>
            </a:p>
          </p:txBody>
        </p:sp>
        <p:sp>
          <p:nvSpPr>
            <p:cNvPr id="44" name="Rectangle 43">
              <a:extLst>
                <a:ext uri="{FF2B5EF4-FFF2-40B4-BE49-F238E27FC236}">
                  <a16:creationId xmlns:a16="http://schemas.microsoft.com/office/drawing/2014/main" id="{2886A551-0AF6-B448-A8F8-59E646447BDE}"/>
                </a:ext>
              </a:extLst>
            </p:cNvPr>
            <p:cNvSpPr/>
            <p:nvPr/>
          </p:nvSpPr>
          <p:spPr>
            <a:xfrm>
              <a:off x="3045965" y="2281447"/>
              <a:ext cx="918762" cy="1216112"/>
            </a:xfrm>
            <a:prstGeom prst="rect">
              <a:avLst/>
            </a:prstGeom>
            <a:noFill/>
            <a:ln w="34925">
              <a:solidFill>
                <a:srgbClr val="FF93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5" name="TextBox 44">
              <a:extLst>
                <a:ext uri="{FF2B5EF4-FFF2-40B4-BE49-F238E27FC236}">
                  <a16:creationId xmlns:a16="http://schemas.microsoft.com/office/drawing/2014/main" id="{79D4C321-A504-2149-80AF-BF9480F1AAB5}"/>
                </a:ext>
              </a:extLst>
            </p:cNvPr>
            <p:cNvSpPr txBox="1"/>
            <p:nvPr/>
          </p:nvSpPr>
          <p:spPr>
            <a:xfrm>
              <a:off x="3362356" y="1898423"/>
              <a:ext cx="662691" cy="290855"/>
            </a:xfrm>
            <a:prstGeom prst="rect">
              <a:avLst/>
            </a:prstGeom>
            <a:noFill/>
          </p:spPr>
          <p:txBody>
            <a:bodyPr wrap="none" rtlCol="0">
              <a:spAutoFit/>
            </a:bodyPr>
            <a:lstStyle/>
            <a:p>
              <a:r>
                <a:rPr lang="en-US" sz="1600" b="1" dirty="0" smtClean="0">
                  <a:solidFill>
                    <a:srgbClr val="FF9300"/>
                  </a:solidFill>
                  <a:latin typeface="+mj-lt"/>
                  <a:ea typeface="Helvetica Neue" panose="02000503000000020004" pitchFamily="2" charset="0"/>
                  <a:cs typeface="Helvetica Neue" panose="02000503000000020004" pitchFamily="2" charset="0"/>
                </a:rPr>
                <a:t>Chat </a:t>
              </a:r>
              <a:r>
                <a:rPr lang="en-US" sz="1600" b="1" dirty="0">
                  <a:solidFill>
                    <a:srgbClr val="FF9300"/>
                  </a:solidFill>
                  <a:latin typeface="+mj-lt"/>
                  <a:ea typeface="Helvetica Neue" panose="02000503000000020004" pitchFamily="2" charset="0"/>
                  <a:cs typeface="Helvetica Neue" panose="02000503000000020004" pitchFamily="2" charset="0"/>
                </a:rPr>
                <a:t>2</a:t>
              </a:r>
            </a:p>
          </p:txBody>
        </p:sp>
      </p:grpSp>
      <p:cxnSp>
        <p:nvCxnSpPr>
          <p:cNvPr id="9" name="Straight Arrow Connector 8"/>
          <p:cNvCxnSpPr>
            <a:stCxn id="13" idx="3"/>
            <a:endCxn id="39" idx="1"/>
          </p:cNvCxnSpPr>
          <p:nvPr/>
        </p:nvCxnSpPr>
        <p:spPr>
          <a:xfrm>
            <a:off x="2568632" y="2650895"/>
            <a:ext cx="509990" cy="932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0" name="TextBox 9"/>
          <p:cNvSpPr txBox="1"/>
          <p:nvPr/>
        </p:nvSpPr>
        <p:spPr>
          <a:xfrm>
            <a:off x="3479728" y="1481612"/>
            <a:ext cx="1556836" cy="369332"/>
          </a:xfrm>
          <a:prstGeom prst="rect">
            <a:avLst/>
          </a:prstGeom>
          <a:noFill/>
        </p:spPr>
        <p:txBody>
          <a:bodyPr wrap="none" rtlCol="0">
            <a:spAutoFit/>
          </a:bodyPr>
          <a:lstStyle/>
          <a:p>
            <a:r>
              <a:rPr lang="fr-CA" sz="1800" dirty="0" smtClean="0"/>
              <a:t>1. Localisation</a:t>
            </a:r>
            <a:endParaRPr lang="en-CA" sz="1800" dirty="0"/>
          </a:p>
        </p:txBody>
      </p:sp>
    </p:spTree>
    <p:extLst>
      <p:ext uri="{BB962C8B-B14F-4D97-AF65-F5344CB8AC3E}">
        <p14:creationId xmlns:p14="http://schemas.microsoft.com/office/powerpoint/2010/main" val="32223003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Cube 49"/>
          <p:cNvSpPr/>
          <p:nvPr/>
        </p:nvSpPr>
        <p:spPr>
          <a:xfrm>
            <a:off x="4747300" y="3064067"/>
            <a:ext cx="525776" cy="1275298"/>
          </a:xfrm>
          <a:prstGeom prst="cube">
            <a:avLst>
              <a:gd name="adj" fmla="val 97678"/>
            </a:avLst>
          </a:prstGeom>
          <a:solidFill>
            <a:schemeClr val="accent1">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11</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pic>
        <p:nvPicPr>
          <p:cNvPr id="3" name="Picture 2"/>
          <p:cNvPicPr>
            <a:picLocks noChangeAspect="1"/>
          </p:cNvPicPr>
          <p:nvPr/>
        </p:nvPicPr>
        <p:blipFill>
          <a:blip r:embed="rId2"/>
          <a:stretch>
            <a:fillRect/>
          </a:stretch>
        </p:blipFill>
        <p:spPr>
          <a:xfrm>
            <a:off x="6609588" y="3012631"/>
            <a:ext cx="2086291" cy="1423290"/>
          </a:xfrm>
          <a:prstGeom prst="rect">
            <a:avLst/>
          </a:prstGeom>
        </p:spPr>
      </p:pic>
      <p:cxnSp>
        <p:nvCxnSpPr>
          <p:cNvPr id="52" name="Straight Arrow Connector 51"/>
          <p:cNvCxnSpPr/>
          <p:nvPr/>
        </p:nvCxnSpPr>
        <p:spPr>
          <a:xfrm>
            <a:off x="5709146" y="3277015"/>
            <a:ext cx="47346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V="1">
            <a:off x="5718999" y="3546935"/>
            <a:ext cx="453759" cy="181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715584" y="3818674"/>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5712063" y="4077888"/>
            <a:ext cx="467631" cy="639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Cube 9"/>
          <p:cNvSpPr/>
          <p:nvPr/>
        </p:nvSpPr>
        <p:spPr>
          <a:xfrm>
            <a:off x="1386843" y="2810491"/>
            <a:ext cx="647501" cy="1724570"/>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 name="TextBox 10"/>
          <p:cNvSpPr txBox="1"/>
          <p:nvPr/>
        </p:nvSpPr>
        <p:spPr>
          <a:xfrm>
            <a:off x="1992300" y="2923636"/>
            <a:ext cx="424449" cy="276999"/>
          </a:xfrm>
          <a:prstGeom prst="rect">
            <a:avLst/>
          </a:prstGeom>
          <a:noFill/>
        </p:spPr>
        <p:txBody>
          <a:bodyPr wrap="none" rtlCol="0">
            <a:spAutoFit/>
          </a:bodyPr>
          <a:lstStyle/>
          <a:p>
            <a:r>
              <a:rPr lang="fr-CA" sz="1200" dirty="0" smtClean="0"/>
              <a:t>240</a:t>
            </a:r>
            <a:endParaRPr lang="en-CA" sz="1200" dirty="0"/>
          </a:p>
        </p:txBody>
      </p:sp>
      <p:sp>
        <p:nvSpPr>
          <p:cNvPr id="12" name="TextBox 11"/>
          <p:cNvSpPr txBox="1"/>
          <p:nvPr/>
        </p:nvSpPr>
        <p:spPr>
          <a:xfrm rot="18738449">
            <a:off x="1624864" y="4172570"/>
            <a:ext cx="415498" cy="282966"/>
          </a:xfrm>
          <a:prstGeom prst="rect">
            <a:avLst/>
          </a:prstGeom>
          <a:noFill/>
        </p:spPr>
        <p:txBody>
          <a:bodyPr wrap="none" rtlCol="0">
            <a:spAutoFit/>
          </a:bodyPr>
          <a:lstStyle/>
          <a:p>
            <a:r>
              <a:rPr lang="fr-CA" sz="1200" dirty="0" smtClean="0"/>
              <a:t>320</a:t>
            </a:r>
            <a:endParaRPr lang="en-CA" sz="1200" dirty="0"/>
          </a:p>
        </p:txBody>
      </p:sp>
      <p:sp>
        <p:nvSpPr>
          <p:cNvPr id="13" name="TextBox 12"/>
          <p:cNvSpPr txBox="1"/>
          <p:nvPr/>
        </p:nvSpPr>
        <p:spPr>
          <a:xfrm>
            <a:off x="1115667" y="4522304"/>
            <a:ext cx="429735" cy="407216"/>
          </a:xfrm>
          <a:prstGeom prst="rect">
            <a:avLst/>
          </a:prstGeom>
          <a:noFill/>
        </p:spPr>
        <p:txBody>
          <a:bodyPr wrap="none" rtlCol="0">
            <a:spAutoFit/>
          </a:bodyPr>
          <a:lstStyle/>
          <a:p>
            <a:r>
              <a:rPr lang="fr-CA" sz="1200" dirty="0" smtClean="0"/>
              <a:t>  3</a:t>
            </a:r>
            <a:endParaRPr lang="en-CA" sz="1200" dirty="0"/>
          </a:p>
        </p:txBody>
      </p:sp>
      <p:sp>
        <p:nvSpPr>
          <p:cNvPr id="14" name="Cube 13"/>
          <p:cNvSpPr/>
          <p:nvPr/>
        </p:nvSpPr>
        <p:spPr>
          <a:xfrm>
            <a:off x="2225575" y="2891948"/>
            <a:ext cx="578783" cy="1578453"/>
          </a:xfrm>
          <a:prstGeom prst="cube">
            <a:avLst>
              <a:gd name="adj" fmla="val 82083"/>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TextBox 14"/>
          <p:cNvSpPr txBox="1"/>
          <p:nvPr/>
        </p:nvSpPr>
        <p:spPr>
          <a:xfrm>
            <a:off x="2735852" y="3055243"/>
            <a:ext cx="424449" cy="276999"/>
          </a:xfrm>
          <a:prstGeom prst="rect">
            <a:avLst/>
          </a:prstGeom>
          <a:noFill/>
        </p:spPr>
        <p:txBody>
          <a:bodyPr wrap="none" rtlCol="0">
            <a:spAutoFit/>
          </a:bodyPr>
          <a:lstStyle/>
          <a:p>
            <a:r>
              <a:rPr lang="fr-CA" sz="1200" dirty="0" smtClean="0"/>
              <a:t>234</a:t>
            </a:r>
            <a:endParaRPr lang="en-CA" sz="1200" dirty="0"/>
          </a:p>
        </p:txBody>
      </p:sp>
      <p:sp>
        <p:nvSpPr>
          <p:cNvPr id="16" name="TextBox 15"/>
          <p:cNvSpPr txBox="1"/>
          <p:nvPr/>
        </p:nvSpPr>
        <p:spPr>
          <a:xfrm rot="18738449">
            <a:off x="2463910" y="4138179"/>
            <a:ext cx="415498" cy="276999"/>
          </a:xfrm>
          <a:prstGeom prst="rect">
            <a:avLst/>
          </a:prstGeom>
          <a:noFill/>
        </p:spPr>
        <p:txBody>
          <a:bodyPr wrap="none" rtlCol="0">
            <a:spAutoFit/>
          </a:bodyPr>
          <a:lstStyle/>
          <a:p>
            <a:r>
              <a:rPr lang="fr-CA" sz="1200" dirty="0" smtClean="0"/>
              <a:t>314</a:t>
            </a:r>
            <a:endParaRPr lang="en-CA" sz="1200" dirty="0"/>
          </a:p>
        </p:txBody>
      </p:sp>
      <p:sp>
        <p:nvSpPr>
          <p:cNvPr id="17" name="TextBox 16"/>
          <p:cNvSpPr txBox="1"/>
          <p:nvPr/>
        </p:nvSpPr>
        <p:spPr>
          <a:xfrm>
            <a:off x="1948207" y="4463247"/>
            <a:ext cx="429735" cy="407216"/>
          </a:xfrm>
          <a:prstGeom prst="rect">
            <a:avLst/>
          </a:prstGeom>
          <a:noFill/>
        </p:spPr>
        <p:txBody>
          <a:bodyPr wrap="none" rtlCol="0">
            <a:spAutoFit/>
          </a:bodyPr>
          <a:lstStyle/>
          <a:p>
            <a:r>
              <a:rPr lang="fr-CA" sz="1200" dirty="0" smtClean="0"/>
              <a:t>  3</a:t>
            </a:r>
            <a:endParaRPr lang="en-CA" sz="1200" dirty="0"/>
          </a:p>
        </p:txBody>
      </p:sp>
      <p:cxnSp>
        <p:nvCxnSpPr>
          <p:cNvPr id="18" name="Straight Arrow Connector 17"/>
          <p:cNvCxnSpPr/>
          <p:nvPr/>
        </p:nvCxnSpPr>
        <p:spPr>
          <a:xfrm>
            <a:off x="1771646" y="3671338"/>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Cube 18"/>
          <p:cNvSpPr/>
          <p:nvPr/>
        </p:nvSpPr>
        <p:spPr>
          <a:xfrm>
            <a:off x="3038048" y="2978161"/>
            <a:ext cx="562144" cy="1434793"/>
          </a:xfrm>
          <a:prstGeom prst="cube">
            <a:avLst>
              <a:gd name="adj" fmla="val 80470"/>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0" name="TextBox 19"/>
          <p:cNvSpPr txBox="1"/>
          <p:nvPr/>
        </p:nvSpPr>
        <p:spPr>
          <a:xfrm>
            <a:off x="3592913" y="3193742"/>
            <a:ext cx="424449" cy="276999"/>
          </a:xfrm>
          <a:prstGeom prst="rect">
            <a:avLst/>
          </a:prstGeom>
          <a:noFill/>
        </p:spPr>
        <p:txBody>
          <a:bodyPr wrap="none" rtlCol="0">
            <a:spAutoFit/>
          </a:bodyPr>
          <a:lstStyle/>
          <a:p>
            <a:r>
              <a:rPr lang="fr-CA" sz="1200" dirty="0" smtClean="0"/>
              <a:t>226</a:t>
            </a:r>
            <a:endParaRPr lang="en-CA" sz="1200" dirty="0"/>
          </a:p>
        </p:txBody>
      </p:sp>
      <p:sp>
        <p:nvSpPr>
          <p:cNvPr id="21" name="TextBox 20"/>
          <p:cNvSpPr txBox="1"/>
          <p:nvPr/>
        </p:nvSpPr>
        <p:spPr>
          <a:xfrm rot="18738449">
            <a:off x="3285899" y="4026118"/>
            <a:ext cx="415498" cy="276999"/>
          </a:xfrm>
          <a:prstGeom prst="rect">
            <a:avLst/>
          </a:prstGeom>
          <a:noFill/>
        </p:spPr>
        <p:txBody>
          <a:bodyPr wrap="none" rtlCol="0">
            <a:spAutoFit/>
          </a:bodyPr>
          <a:lstStyle/>
          <a:p>
            <a:r>
              <a:rPr lang="fr-CA" sz="1200" dirty="0" smtClean="0"/>
              <a:t>306</a:t>
            </a:r>
            <a:endParaRPr lang="en-CA" sz="1200" dirty="0"/>
          </a:p>
        </p:txBody>
      </p:sp>
      <p:sp>
        <p:nvSpPr>
          <p:cNvPr id="22" name="TextBox 21"/>
          <p:cNvSpPr txBox="1"/>
          <p:nvPr/>
        </p:nvSpPr>
        <p:spPr>
          <a:xfrm>
            <a:off x="2761356" y="4387052"/>
            <a:ext cx="442034" cy="276999"/>
          </a:xfrm>
          <a:prstGeom prst="rect">
            <a:avLst/>
          </a:prstGeom>
          <a:noFill/>
        </p:spPr>
        <p:txBody>
          <a:bodyPr wrap="square" rtlCol="0">
            <a:spAutoFit/>
          </a:bodyPr>
          <a:lstStyle/>
          <a:p>
            <a:r>
              <a:rPr lang="fr-CA" sz="1200" dirty="0" smtClean="0"/>
              <a:t>  5</a:t>
            </a:r>
            <a:endParaRPr lang="en-CA" sz="1200" dirty="0"/>
          </a:p>
        </p:txBody>
      </p:sp>
      <p:sp>
        <p:nvSpPr>
          <p:cNvPr id="23" name="Cube 22"/>
          <p:cNvSpPr/>
          <p:nvPr/>
        </p:nvSpPr>
        <p:spPr>
          <a:xfrm>
            <a:off x="3880729" y="3064067"/>
            <a:ext cx="558389" cy="1293073"/>
          </a:xfrm>
          <a:prstGeom prst="cube">
            <a:avLst>
              <a:gd name="adj" fmla="val 76836"/>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TextBox 23"/>
          <p:cNvSpPr txBox="1"/>
          <p:nvPr/>
        </p:nvSpPr>
        <p:spPr>
          <a:xfrm>
            <a:off x="4301191" y="3290358"/>
            <a:ext cx="424449" cy="276999"/>
          </a:xfrm>
          <a:prstGeom prst="rect">
            <a:avLst/>
          </a:prstGeom>
          <a:noFill/>
        </p:spPr>
        <p:txBody>
          <a:bodyPr wrap="none" rtlCol="0">
            <a:spAutoFit/>
          </a:bodyPr>
          <a:lstStyle/>
          <a:p>
            <a:r>
              <a:rPr lang="fr-CA" sz="1200" dirty="0" smtClean="0"/>
              <a:t>216</a:t>
            </a:r>
            <a:endParaRPr lang="en-CA" sz="1200" dirty="0"/>
          </a:p>
        </p:txBody>
      </p:sp>
      <p:sp>
        <p:nvSpPr>
          <p:cNvPr id="25" name="TextBox 24"/>
          <p:cNvSpPr txBox="1"/>
          <p:nvPr/>
        </p:nvSpPr>
        <p:spPr>
          <a:xfrm rot="18738449">
            <a:off x="4050321" y="4030557"/>
            <a:ext cx="415498" cy="276999"/>
          </a:xfrm>
          <a:prstGeom prst="rect">
            <a:avLst/>
          </a:prstGeom>
          <a:noFill/>
        </p:spPr>
        <p:txBody>
          <a:bodyPr wrap="none" rtlCol="0">
            <a:spAutoFit/>
          </a:bodyPr>
          <a:lstStyle/>
          <a:p>
            <a:r>
              <a:rPr lang="fr-CA" sz="1200" dirty="0" smtClean="0"/>
              <a:t>296</a:t>
            </a:r>
            <a:endParaRPr lang="en-CA" sz="1200" dirty="0"/>
          </a:p>
        </p:txBody>
      </p:sp>
      <p:sp>
        <p:nvSpPr>
          <p:cNvPr id="26" name="TextBox 25"/>
          <p:cNvSpPr txBox="1"/>
          <p:nvPr/>
        </p:nvSpPr>
        <p:spPr>
          <a:xfrm>
            <a:off x="3599637" y="4353452"/>
            <a:ext cx="429735" cy="407216"/>
          </a:xfrm>
          <a:prstGeom prst="rect">
            <a:avLst/>
          </a:prstGeom>
          <a:noFill/>
        </p:spPr>
        <p:txBody>
          <a:bodyPr wrap="none" rtlCol="0">
            <a:spAutoFit/>
          </a:bodyPr>
          <a:lstStyle/>
          <a:p>
            <a:r>
              <a:rPr lang="fr-CA" sz="1200" dirty="0" smtClean="0"/>
              <a:t>  4</a:t>
            </a:r>
            <a:endParaRPr lang="en-CA" sz="1200" dirty="0"/>
          </a:p>
        </p:txBody>
      </p:sp>
      <p:cxnSp>
        <p:nvCxnSpPr>
          <p:cNvPr id="27" name="Straight Arrow Connector 26"/>
          <p:cNvCxnSpPr/>
          <p:nvPr/>
        </p:nvCxnSpPr>
        <p:spPr>
          <a:xfrm>
            <a:off x="2612361" y="3674645"/>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p:cNvCxnSpPr/>
          <p:nvPr/>
        </p:nvCxnSpPr>
        <p:spPr>
          <a:xfrm>
            <a:off x="3479997" y="3671416"/>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3" name="Rounded Rectangle 32"/>
          <p:cNvSpPr/>
          <p:nvPr/>
        </p:nvSpPr>
        <p:spPr>
          <a:xfrm>
            <a:off x="5676138" y="3012631"/>
            <a:ext cx="207600" cy="132519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36" name="Straight Arrow Connector 35"/>
          <p:cNvCxnSpPr/>
          <p:nvPr/>
        </p:nvCxnSpPr>
        <p:spPr>
          <a:xfrm flipV="1">
            <a:off x="5124730" y="3695020"/>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00769" y="3679873"/>
            <a:ext cx="482390" cy="64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9" name="TextBox 48"/>
          <p:cNvSpPr txBox="1"/>
          <p:nvPr/>
        </p:nvSpPr>
        <p:spPr>
          <a:xfrm>
            <a:off x="220483" y="1437840"/>
            <a:ext cx="6729471" cy="400110"/>
          </a:xfrm>
          <a:prstGeom prst="rect">
            <a:avLst/>
          </a:prstGeom>
          <a:noFill/>
        </p:spPr>
        <p:txBody>
          <a:bodyPr wrap="none" rtlCol="0">
            <a:spAutoFit/>
          </a:bodyPr>
          <a:lstStyle/>
          <a:p>
            <a:r>
              <a:rPr lang="fr-CA" sz="2000" dirty="0" smtClean="0"/>
              <a:t>Taille des cartes d’activation pour une image en entrée 320x240</a:t>
            </a:r>
            <a:endParaRPr lang="en-CA" sz="2000" dirty="0"/>
          </a:p>
        </p:txBody>
      </p:sp>
      <p:sp>
        <p:nvSpPr>
          <p:cNvPr id="58" name="TextBox 57"/>
          <p:cNvSpPr txBox="1"/>
          <p:nvPr/>
        </p:nvSpPr>
        <p:spPr>
          <a:xfrm>
            <a:off x="298371" y="5488889"/>
            <a:ext cx="8659743" cy="707886"/>
          </a:xfrm>
          <a:prstGeom prst="rect">
            <a:avLst/>
          </a:prstGeom>
          <a:noFill/>
        </p:spPr>
        <p:txBody>
          <a:bodyPr wrap="none" rtlCol="0">
            <a:spAutoFit/>
          </a:bodyPr>
          <a:lstStyle/>
          <a:p>
            <a:r>
              <a:rPr lang="fr-CA" sz="2000" b="1" dirty="0">
                <a:solidFill>
                  <a:srgbClr val="FF0000"/>
                </a:solidFill>
              </a:rPr>
              <a:t>Immense avantage</a:t>
            </a:r>
            <a:r>
              <a:rPr lang="fr-CA" sz="2000" dirty="0"/>
              <a:t> : fini les patches, on peut traiter une image avec 1 propagation</a:t>
            </a:r>
          </a:p>
          <a:p>
            <a:r>
              <a:rPr lang="fr-CA" sz="2000" dirty="0"/>
              <a:t>		     avant et 1 </a:t>
            </a:r>
            <a:r>
              <a:rPr lang="fr-CA" sz="2000" dirty="0" err="1"/>
              <a:t>rétropropagation</a:t>
            </a:r>
            <a:endParaRPr lang="en-CA" sz="2000" dirty="0"/>
          </a:p>
        </p:txBody>
      </p:sp>
      <p:sp>
        <p:nvSpPr>
          <p:cNvPr id="51" name="TextBox 50"/>
          <p:cNvSpPr txBox="1"/>
          <p:nvPr/>
        </p:nvSpPr>
        <p:spPr>
          <a:xfrm>
            <a:off x="5167852" y="3286095"/>
            <a:ext cx="415498" cy="276999"/>
          </a:xfrm>
          <a:prstGeom prst="rect">
            <a:avLst/>
          </a:prstGeom>
          <a:noFill/>
        </p:spPr>
        <p:txBody>
          <a:bodyPr wrap="none" rtlCol="0">
            <a:spAutoFit/>
          </a:bodyPr>
          <a:lstStyle/>
          <a:p>
            <a:r>
              <a:rPr lang="fr-CA" sz="1200" dirty="0" smtClean="0"/>
              <a:t>209</a:t>
            </a:r>
            <a:endParaRPr lang="en-CA" sz="1200" dirty="0"/>
          </a:p>
        </p:txBody>
      </p:sp>
      <p:sp>
        <p:nvSpPr>
          <p:cNvPr id="59" name="TextBox 58"/>
          <p:cNvSpPr txBox="1"/>
          <p:nvPr/>
        </p:nvSpPr>
        <p:spPr>
          <a:xfrm rot="18738449">
            <a:off x="4916982" y="4026294"/>
            <a:ext cx="415498" cy="276999"/>
          </a:xfrm>
          <a:prstGeom prst="rect">
            <a:avLst/>
          </a:prstGeom>
          <a:noFill/>
        </p:spPr>
        <p:txBody>
          <a:bodyPr wrap="none" rtlCol="0">
            <a:spAutoFit/>
          </a:bodyPr>
          <a:lstStyle/>
          <a:p>
            <a:r>
              <a:rPr lang="fr-CA" sz="1200" dirty="0" smtClean="0"/>
              <a:t>289</a:t>
            </a:r>
            <a:endParaRPr lang="en-CA" sz="1200" dirty="0"/>
          </a:p>
        </p:txBody>
      </p:sp>
      <p:sp>
        <p:nvSpPr>
          <p:cNvPr id="60" name="TextBox 59"/>
          <p:cNvSpPr txBox="1"/>
          <p:nvPr/>
        </p:nvSpPr>
        <p:spPr>
          <a:xfrm>
            <a:off x="4466281" y="4314053"/>
            <a:ext cx="338554" cy="276999"/>
          </a:xfrm>
          <a:prstGeom prst="rect">
            <a:avLst/>
          </a:prstGeom>
          <a:noFill/>
        </p:spPr>
        <p:txBody>
          <a:bodyPr wrap="none" rtlCol="0">
            <a:spAutoFit/>
          </a:bodyPr>
          <a:lstStyle/>
          <a:p>
            <a:r>
              <a:rPr lang="fr-CA" sz="1200" dirty="0" smtClean="0"/>
              <a:t>  1</a:t>
            </a:r>
            <a:endParaRPr lang="en-CA" sz="1200" dirty="0"/>
          </a:p>
        </p:txBody>
      </p:sp>
      <p:sp>
        <p:nvSpPr>
          <p:cNvPr id="62" name="TextBox 61"/>
          <p:cNvSpPr txBox="1"/>
          <p:nvPr/>
        </p:nvSpPr>
        <p:spPr>
          <a:xfrm>
            <a:off x="8630414" y="3612479"/>
            <a:ext cx="492443" cy="338554"/>
          </a:xfrm>
          <a:prstGeom prst="rect">
            <a:avLst/>
          </a:prstGeom>
          <a:noFill/>
        </p:spPr>
        <p:txBody>
          <a:bodyPr wrap="none" rtlCol="0">
            <a:spAutoFit/>
          </a:bodyPr>
          <a:lstStyle/>
          <a:p>
            <a:r>
              <a:rPr lang="fr-CA" sz="1600" dirty="0" smtClean="0"/>
              <a:t>209</a:t>
            </a:r>
            <a:endParaRPr lang="en-CA" sz="1600" dirty="0"/>
          </a:p>
        </p:txBody>
      </p:sp>
      <p:sp>
        <p:nvSpPr>
          <p:cNvPr id="63" name="TextBox 62"/>
          <p:cNvSpPr txBox="1"/>
          <p:nvPr/>
        </p:nvSpPr>
        <p:spPr>
          <a:xfrm>
            <a:off x="7369715" y="4409502"/>
            <a:ext cx="492443" cy="338554"/>
          </a:xfrm>
          <a:prstGeom prst="rect">
            <a:avLst/>
          </a:prstGeom>
          <a:noFill/>
        </p:spPr>
        <p:txBody>
          <a:bodyPr wrap="none" rtlCol="0">
            <a:spAutoFit/>
          </a:bodyPr>
          <a:lstStyle/>
          <a:p>
            <a:r>
              <a:rPr lang="fr-CA" sz="1600" dirty="0" smtClean="0"/>
              <a:t>289</a:t>
            </a:r>
            <a:endParaRPr lang="en-CA" sz="1600" dirty="0"/>
          </a:p>
        </p:txBody>
      </p:sp>
    </p:spTree>
    <p:extLst>
      <p:ext uri="{BB962C8B-B14F-4D97-AF65-F5344CB8AC3E}">
        <p14:creationId xmlns:p14="http://schemas.microsoft.com/office/powerpoint/2010/main" val="1284015621"/>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oogle Shape;173;p21">
            <a:extLst>
              <a:ext uri="{FF2B5EF4-FFF2-40B4-BE49-F238E27FC236}">
                <a16:creationId xmlns:a16="http://schemas.microsoft.com/office/drawing/2014/main" id="{C462E52D-FCF7-DD44-B481-DDCC6AA0E148}"/>
              </a:ext>
            </a:extLst>
          </p:cNvPr>
          <p:cNvPicPr preferRelativeResize="0"/>
          <p:nvPr/>
        </p:nvPicPr>
        <p:blipFill>
          <a:blip r:embed="rId4">
            <a:alphaModFix/>
          </a:blip>
          <a:stretch>
            <a:fillRect/>
          </a:stretch>
        </p:blipFill>
        <p:spPr>
          <a:xfrm>
            <a:off x="258466" y="1868643"/>
            <a:ext cx="2310166" cy="1564504"/>
          </a:xfrm>
          <a:prstGeom prst="rect">
            <a:avLst/>
          </a:prstGeom>
          <a:noFill/>
          <a:ln>
            <a:noFill/>
          </a:ln>
        </p:spPr>
      </p:pic>
      <p:sp>
        <p:nvSpPr>
          <p:cNvPr id="33" name="TextBox 32">
            <a:extLst>
              <a:ext uri="{FF2B5EF4-FFF2-40B4-BE49-F238E27FC236}">
                <a16:creationId xmlns:a16="http://schemas.microsoft.com/office/drawing/2014/main" id="{80F70278-9153-E743-847A-7FB451AB3EE4}"/>
              </a:ext>
            </a:extLst>
          </p:cNvPr>
          <p:cNvSpPr txBox="1"/>
          <p:nvPr/>
        </p:nvSpPr>
        <p:spPr>
          <a:xfrm>
            <a:off x="353752" y="6419849"/>
            <a:ext cx="2601994" cy="246221"/>
          </a:xfrm>
          <a:prstGeom prst="rect">
            <a:avLst/>
          </a:prstGeom>
          <a:noFill/>
        </p:spPr>
        <p:txBody>
          <a:bodyPr wrap="none" rtlCol="0">
            <a:spAutoFit/>
          </a:bodyPr>
          <a:lstStyle/>
          <a:p>
            <a:r>
              <a:rPr lang="en-US" sz="1000" dirty="0">
                <a:latin typeface="+mj-lt"/>
                <a:ea typeface="Helvetica Neue" panose="02000503000000020004" pitchFamily="2" charset="0"/>
                <a:cs typeface="Helvetica Neue" panose="02000503000000020004" pitchFamily="2" charset="0"/>
              </a:rPr>
              <a:t>Images: </a:t>
            </a:r>
            <a:r>
              <a:rPr lang="da" sz="1000" dirty="0">
                <a:latin typeface="+mj-lt"/>
                <a:ea typeface="Helvetica Neue" panose="02000503000000020004" pitchFamily="2" charset="0"/>
                <a:cs typeface="Helvetica Neue" panose="02000503000000020004" pitchFamily="2" charset="0"/>
              </a:rPr>
              <a:t>He et al. "Mask R-CNN." ICCV, 2017</a:t>
            </a:r>
          </a:p>
        </p:txBody>
      </p:sp>
      <p:sp>
        <p:nvSpPr>
          <p:cNvPr id="34" name="TextBox 33">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
        <p:nvSpPr>
          <p:cNvPr id="7" name="TextBox 6"/>
          <p:cNvSpPr txBox="1"/>
          <p:nvPr/>
        </p:nvSpPr>
        <p:spPr>
          <a:xfrm>
            <a:off x="897775" y="939338"/>
            <a:ext cx="1789272" cy="461665"/>
          </a:xfrm>
          <a:prstGeom prst="rect">
            <a:avLst/>
          </a:prstGeom>
          <a:noFill/>
        </p:spPr>
        <p:txBody>
          <a:bodyPr wrap="none" rtlCol="0">
            <a:spAutoFit/>
          </a:bodyPr>
          <a:lstStyle/>
          <a:p>
            <a:r>
              <a:rPr lang="fr-CA" dirty="0" smtClean="0"/>
              <a:t>Idée de base:</a:t>
            </a:r>
            <a:endParaRPr lang="en-CA" dirty="0"/>
          </a:p>
        </p:txBody>
      </p:sp>
      <p:grpSp>
        <p:nvGrpSpPr>
          <p:cNvPr id="38" name="Group 37">
            <a:extLst>
              <a:ext uri="{FF2B5EF4-FFF2-40B4-BE49-F238E27FC236}">
                <a16:creationId xmlns:a16="http://schemas.microsoft.com/office/drawing/2014/main" id="{635159CD-6459-1546-9F65-8A2FE1DA4117}"/>
              </a:ext>
            </a:extLst>
          </p:cNvPr>
          <p:cNvGrpSpPr/>
          <p:nvPr/>
        </p:nvGrpSpPr>
        <p:grpSpPr>
          <a:xfrm>
            <a:off x="3078622" y="1793671"/>
            <a:ext cx="2310166" cy="1648805"/>
            <a:chOff x="1328568" y="1898423"/>
            <a:chExt cx="3098424" cy="2299361"/>
          </a:xfrm>
        </p:grpSpPr>
        <p:pic>
          <p:nvPicPr>
            <p:cNvPr id="39" name="Google Shape;173;p21">
              <a:extLst>
                <a:ext uri="{FF2B5EF4-FFF2-40B4-BE49-F238E27FC236}">
                  <a16:creationId xmlns:a16="http://schemas.microsoft.com/office/drawing/2014/main" id="{C462E52D-FCF7-DD44-B481-DDCC6AA0E148}"/>
                </a:ext>
              </a:extLst>
            </p:cNvPr>
            <p:cNvPicPr preferRelativeResize="0"/>
            <p:nvPr/>
          </p:nvPicPr>
          <p:blipFill>
            <a:blip r:embed="rId4">
              <a:alphaModFix/>
            </a:blip>
            <a:stretch>
              <a:fillRect/>
            </a:stretch>
          </p:blipFill>
          <p:spPr>
            <a:xfrm>
              <a:off x="1328568" y="2015986"/>
              <a:ext cx="3098424" cy="2181798"/>
            </a:xfrm>
            <a:prstGeom prst="rect">
              <a:avLst/>
            </a:prstGeom>
            <a:noFill/>
            <a:ln>
              <a:noFill/>
            </a:ln>
          </p:spPr>
        </p:pic>
        <p:sp>
          <p:nvSpPr>
            <p:cNvPr id="40" name="Rectangle 39">
              <a:extLst>
                <a:ext uri="{FF2B5EF4-FFF2-40B4-BE49-F238E27FC236}">
                  <a16:creationId xmlns:a16="http://schemas.microsoft.com/office/drawing/2014/main" id="{89DB5F4D-1CBC-9144-B992-4A934D2F8479}"/>
                </a:ext>
              </a:extLst>
            </p:cNvPr>
            <p:cNvSpPr/>
            <p:nvPr/>
          </p:nvSpPr>
          <p:spPr>
            <a:xfrm>
              <a:off x="1833306" y="2410188"/>
              <a:ext cx="1088043" cy="1233448"/>
            </a:xfrm>
            <a:prstGeom prst="rect">
              <a:avLst/>
            </a:prstGeom>
            <a:noFill/>
            <a:ln w="3492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1" name="Rectangle 40">
              <a:extLst>
                <a:ext uri="{FF2B5EF4-FFF2-40B4-BE49-F238E27FC236}">
                  <a16:creationId xmlns:a16="http://schemas.microsoft.com/office/drawing/2014/main" id="{BDB06E49-38BA-D943-A205-1C910DE5E5D2}"/>
                </a:ext>
              </a:extLst>
            </p:cNvPr>
            <p:cNvSpPr/>
            <p:nvPr/>
          </p:nvSpPr>
          <p:spPr>
            <a:xfrm>
              <a:off x="2567878" y="2889503"/>
              <a:ext cx="1283803" cy="1216112"/>
            </a:xfrm>
            <a:prstGeom prst="rect">
              <a:avLst/>
            </a:prstGeom>
            <a:noFill/>
            <a:ln w="34925">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2" name="TextBox 41">
              <a:extLst>
                <a:ext uri="{FF2B5EF4-FFF2-40B4-BE49-F238E27FC236}">
                  <a16:creationId xmlns:a16="http://schemas.microsoft.com/office/drawing/2014/main" id="{B051ECCB-5F31-D348-A65F-52433CBD0ACD}"/>
                </a:ext>
              </a:extLst>
            </p:cNvPr>
            <p:cNvSpPr txBox="1"/>
            <p:nvPr/>
          </p:nvSpPr>
          <p:spPr>
            <a:xfrm>
              <a:off x="1725871" y="2002976"/>
              <a:ext cx="662691" cy="290855"/>
            </a:xfrm>
            <a:prstGeom prst="rect">
              <a:avLst/>
            </a:prstGeom>
            <a:noFill/>
          </p:spPr>
          <p:txBody>
            <a:bodyPr wrap="none" rtlCol="0">
              <a:spAutoFit/>
            </a:bodyPr>
            <a:lstStyle/>
            <a:p>
              <a:r>
                <a:rPr lang="en-US" sz="1600" b="1" dirty="0" smtClean="0">
                  <a:solidFill>
                    <a:srgbClr val="FF0000"/>
                  </a:solidFill>
                  <a:latin typeface="+mj-lt"/>
                  <a:ea typeface="Helvetica Neue" panose="02000503000000020004" pitchFamily="2" charset="0"/>
                  <a:cs typeface="Helvetica Neue" panose="02000503000000020004" pitchFamily="2" charset="0"/>
                </a:rPr>
                <a:t>Chat </a:t>
              </a:r>
              <a:r>
                <a:rPr lang="en-US" sz="1600" b="1" dirty="0">
                  <a:solidFill>
                    <a:srgbClr val="FF0000"/>
                  </a:solidFill>
                  <a:latin typeface="+mj-lt"/>
                  <a:ea typeface="Helvetica Neue" panose="02000503000000020004" pitchFamily="2" charset="0"/>
                  <a:cs typeface="Helvetica Neue" panose="02000503000000020004" pitchFamily="2" charset="0"/>
                </a:rPr>
                <a:t>1</a:t>
              </a:r>
            </a:p>
          </p:txBody>
        </p:sp>
        <p:sp>
          <p:nvSpPr>
            <p:cNvPr id="43" name="TextBox 42">
              <a:extLst>
                <a:ext uri="{FF2B5EF4-FFF2-40B4-BE49-F238E27FC236}">
                  <a16:creationId xmlns:a16="http://schemas.microsoft.com/office/drawing/2014/main" id="{F6F5C6A2-2AD5-7546-B11A-A6981C3E2DE6}"/>
                </a:ext>
              </a:extLst>
            </p:cNvPr>
            <p:cNvSpPr txBox="1"/>
            <p:nvPr/>
          </p:nvSpPr>
          <p:spPr>
            <a:xfrm>
              <a:off x="1625543" y="3746983"/>
              <a:ext cx="608982" cy="290855"/>
            </a:xfrm>
            <a:prstGeom prst="rect">
              <a:avLst/>
            </a:prstGeom>
            <a:noFill/>
          </p:spPr>
          <p:txBody>
            <a:bodyPr wrap="none" rtlCol="0">
              <a:spAutoFit/>
            </a:bodyPr>
            <a:lstStyle/>
            <a:p>
              <a:r>
                <a:rPr lang="en-US" sz="1600" b="1" dirty="0" err="1" smtClean="0">
                  <a:solidFill>
                    <a:srgbClr val="34AD62"/>
                  </a:solidFill>
                  <a:latin typeface="+mj-lt"/>
                  <a:ea typeface="Helvetica Neue" panose="02000503000000020004" pitchFamily="2" charset="0"/>
                  <a:cs typeface="Helvetica Neue" panose="02000503000000020004" pitchFamily="2" charset="0"/>
                </a:rPr>
                <a:t>Chien</a:t>
              </a:r>
              <a:endParaRPr lang="en-US" sz="1600" b="1" dirty="0">
                <a:solidFill>
                  <a:srgbClr val="34AD62"/>
                </a:solidFill>
                <a:latin typeface="+mj-lt"/>
                <a:ea typeface="Helvetica Neue" panose="02000503000000020004" pitchFamily="2" charset="0"/>
                <a:cs typeface="Helvetica Neue" panose="02000503000000020004" pitchFamily="2" charset="0"/>
              </a:endParaRPr>
            </a:p>
          </p:txBody>
        </p:sp>
        <p:sp>
          <p:nvSpPr>
            <p:cNvPr id="44" name="Rectangle 43">
              <a:extLst>
                <a:ext uri="{FF2B5EF4-FFF2-40B4-BE49-F238E27FC236}">
                  <a16:creationId xmlns:a16="http://schemas.microsoft.com/office/drawing/2014/main" id="{2886A551-0AF6-B448-A8F8-59E646447BDE}"/>
                </a:ext>
              </a:extLst>
            </p:cNvPr>
            <p:cNvSpPr/>
            <p:nvPr/>
          </p:nvSpPr>
          <p:spPr>
            <a:xfrm>
              <a:off x="3045965" y="2281447"/>
              <a:ext cx="918762" cy="1216112"/>
            </a:xfrm>
            <a:prstGeom prst="rect">
              <a:avLst/>
            </a:prstGeom>
            <a:noFill/>
            <a:ln w="34925">
              <a:solidFill>
                <a:srgbClr val="FF93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5" name="TextBox 44">
              <a:extLst>
                <a:ext uri="{FF2B5EF4-FFF2-40B4-BE49-F238E27FC236}">
                  <a16:creationId xmlns:a16="http://schemas.microsoft.com/office/drawing/2014/main" id="{79D4C321-A504-2149-80AF-BF9480F1AAB5}"/>
                </a:ext>
              </a:extLst>
            </p:cNvPr>
            <p:cNvSpPr txBox="1"/>
            <p:nvPr/>
          </p:nvSpPr>
          <p:spPr>
            <a:xfrm>
              <a:off x="3362356" y="1898423"/>
              <a:ext cx="662691" cy="290855"/>
            </a:xfrm>
            <a:prstGeom prst="rect">
              <a:avLst/>
            </a:prstGeom>
            <a:noFill/>
          </p:spPr>
          <p:txBody>
            <a:bodyPr wrap="none" rtlCol="0">
              <a:spAutoFit/>
            </a:bodyPr>
            <a:lstStyle/>
            <a:p>
              <a:r>
                <a:rPr lang="en-US" sz="1600" b="1" dirty="0" smtClean="0">
                  <a:solidFill>
                    <a:srgbClr val="FF9300"/>
                  </a:solidFill>
                  <a:latin typeface="+mj-lt"/>
                  <a:ea typeface="Helvetica Neue" panose="02000503000000020004" pitchFamily="2" charset="0"/>
                  <a:cs typeface="Helvetica Neue" panose="02000503000000020004" pitchFamily="2" charset="0"/>
                </a:rPr>
                <a:t>Chat </a:t>
              </a:r>
              <a:r>
                <a:rPr lang="en-US" sz="1600" b="1" dirty="0">
                  <a:solidFill>
                    <a:srgbClr val="FF9300"/>
                  </a:solidFill>
                  <a:latin typeface="+mj-lt"/>
                  <a:ea typeface="Helvetica Neue" panose="02000503000000020004" pitchFamily="2" charset="0"/>
                  <a:cs typeface="Helvetica Neue" panose="02000503000000020004" pitchFamily="2" charset="0"/>
                </a:rPr>
                <a:t>2</a:t>
              </a:r>
            </a:p>
          </p:txBody>
        </p:sp>
      </p:grpSp>
      <p:cxnSp>
        <p:nvCxnSpPr>
          <p:cNvPr id="9" name="Straight Arrow Connector 8"/>
          <p:cNvCxnSpPr>
            <a:stCxn id="13" idx="3"/>
            <a:endCxn id="39" idx="1"/>
          </p:cNvCxnSpPr>
          <p:nvPr/>
        </p:nvCxnSpPr>
        <p:spPr>
          <a:xfrm>
            <a:off x="2568632" y="2650895"/>
            <a:ext cx="509990" cy="932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0" name="TextBox 9"/>
          <p:cNvSpPr txBox="1"/>
          <p:nvPr/>
        </p:nvSpPr>
        <p:spPr>
          <a:xfrm>
            <a:off x="3479728" y="1481612"/>
            <a:ext cx="1556836" cy="369332"/>
          </a:xfrm>
          <a:prstGeom prst="rect">
            <a:avLst/>
          </a:prstGeom>
          <a:noFill/>
        </p:spPr>
        <p:txBody>
          <a:bodyPr wrap="none" rtlCol="0">
            <a:spAutoFit/>
          </a:bodyPr>
          <a:lstStyle/>
          <a:p>
            <a:r>
              <a:rPr lang="fr-CA" sz="1800" dirty="0" smtClean="0"/>
              <a:t>1. Localisation</a:t>
            </a:r>
            <a:endParaRPr lang="en-CA" sz="1800" dirty="0"/>
          </a:p>
        </p:txBody>
      </p:sp>
      <p:sp>
        <p:nvSpPr>
          <p:cNvPr id="46" name="TextBox 45"/>
          <p:cNvSpPr txBox="1"/>
          <p:nvPr/>
        </p:nvSpPr>
        <p:spPr>
          <a:xfrm>
            <a:off x="6354583" y="1263332"/>
            <a:ext cx="1774845" cy="646331"/>
          </a:xfrm>
          <a:prstGeom prst="rect">
            <a:avLst/>
          </a:prstGeom>
          <a:noFill/>
        </p:spPr>
        <p:txBody>
          <a:bodyPr wrap="none" rtlCol="0">
            <a:spAutoFit/>
          </a:bodyPr>
          <a:lstStyle/>
          <a:p>
            <a:r>
              <a:rPr lang="fr-CA" sz="1800" dirty="0" smtClean="0"/>
              <a:t>2. Rogner (</a:t>
            </a:r>
            <a:r>
              <a:rPr lang="fr-CA" sz="1800" i="1" dirty="0" err="1" smtClean="0"/>
              <a:t>crop</a:t>
            </a:r>
            <a:r>
              <a:rPr lang="fr-CA" sz="1800" dirty="0" smtClean="0"/>
              <a:t>)</a:t>
            </a:r>
          </a:p>
          <a:p>
            <a:r>
              <a:rPr lang="fr-CA" sz="1800" dirty="0"/>
              <a:t> </a:t>
            </a:r>
            <a:r>
              <a:rPr lang="fr-CA" sz="1800" dirty="0" smtClean="0"/>
              <a:t>   chaque région </a:t>
            </a:r>
            <a:endParaRPr lang="en-CA" sz="1800" dirty="0"/>
          </a:p>
        </p:txBody>
      </p:sp>
      <p:graphicFrame>
        <p:nvGraphicFramePr>
          <p:cNvPr id="47" name="Object 46"/>
          <p:cNvGraphicFramePr>
            <a:graphicFrameLocks noChangeAspect="1"/>
          </p:cNvGraphicFramePr>
          <p:nvPr/>
        </p:nvGraphicFramePr>
        <p:xfrm>
          <a:off x="6016106" y="2160643"/>
          <a:ext cx="750454" cy="1093649"/>
        </p:xfrm>
        <a:graphic>
          <a:graphicData uri="http://schemas.openxmlformats.org/presentationml/2006/ole">
            <mc:AlternateContent xmlns:mc="http://schemas.openxmlformats.org/markup-compatibility/2006">
              <mc:Choice xmlns:v="urn:schemas-microsoft-com:vml" Requires="v">
                <p:oleObj spid="_x0000_s63556" r:id="rId5" imgW="2082240" imgH="3034800" progId="">
                  <p:embed/>
                </p:oleObj>
              </mc:Choice>
              <mc:Fallback>
                <p:oleObj r:id="rId5" imgW="2082240" imgH="3034800" progId="">
                  <p:embed/>
                  <p:pic>
                    <p:nvPicPr>
                      <p:cNvPr id="47" name="Object 46"/>
                      <p:cNvPicPr/>
                      <p:nvPr/>
                    </p:nvPicPr>
                    <p:blipFill>
                      <a:blip r:embed="rId6"/>
                      <a:stretch>
                        <a:fillRect/>
                      </a:stretch>
                    </p:blipFill>
                    <p:spPr>
                      <a:xfrm>
                        <a:off x="6016106" y="2160643"/>
                        <a:ext cx="750454" cy="1093649"/>
                      </a:xfrm>
                      <a:prstGeom prst="rect">
                        <a:avLst/>
                      </a:prstGeom>
                    </p:spPr>
                  </p:pic>
                </p:oleObj>
              </mc:Fallback>
            </mc:AlternateContent>
          </a:graphicData>
        </a:graphic>
      </p:graphicFrame>
      <p:graphicFrame>
        <p:nvGraphicFramePr>
          <p:cNvPr id="48" name="Object 47"/>
          <p:cNvGraphicFramePr>
            <a:graphicFrameLocks noChangeAspect="1"/>
          </p:cNvGraphicFramePr>
          <p:nvPr/>
        </p:nvGraphicFramePr>
        <p:xfrm>
          <a:off x="6802616" y="2168100"/>
          <a:ext cx="591262" cy="720854"/>
        </p:xfrm>
        <a:graphic>
          <a:graphicData uri="http://schemas.openxmlformats.org/presentationml/2006/ole">
            <mc:AlternateContent xmlns:mc="http://schemas.openxmlformats.org/markup-compatibility/2006">
              <mc:Choice xmlns:v="urn:schemas-microsoft-com:vml" Requires="v">
                <p:oleObj spid="_x0000_s63557" r:id="rId7" imgW="1853640" imgH="2260080" progId="">
                  <p:embed/>
                </p:oleObj>
              </mc:Choice>
              <mc:Fallback>
                <p:oleObj r:id="rId7" imgW="1853640" imgH="2260080" progId="">
                  <p:embed/>
                  <p:pic>
                    <p:nvPicPr>
                      <p:cNvPr id="48" name="Object 47"/>
                      <p:cNvPicPr/>
                      <p:nvPr/>
                    </p:nvPicPr>
                    <p:blipFill>
                      <a:blip r:embed="rId8"/>
                      <a:stretch>
                        <a:fillRect/>
                      </a:stretch>
                    </p:blipFill>
                    <p:spPr>
                      <a:xfrm>
                        <a:off x="6802616" y="2168100"/>
                        <a:ext cx="591262" cy="720854"/>
                      </a:xfrm>
                      <a:prstGeom prst="rect">
                        <a:avLst/>
                      </a:prstGeom>
                    </p:spPr>
                  </p:pic>
                </p:oleObj>
              </mc:Fallback>
            </mc:AlternateContent>
          </a:graphicData>
        </a:graphic>
      </p:graphicFrame>
      <p:graphicFrame>
        <p:nvGraphicFramePr>
          <p:cNvPr id="49" name="Object 48"/>
          <p:cNvGraphicFramePr>
            <a:graphicFrameLocks noChangeAspect="1"/>
          </p:cNvGraphicFramePr>
          <p:nvPr/>
        </p:nvGraphicFramePr>
        <p:xfrm>
          <a:off x="7433742" y="2160644"/>
          <a:ext cx="860037" cy="884470"/>
        </p:xfrm>
        <a:graphic>
          <a:graphicData uri="http://schemas.openxmlformats.org/presentationml/2006/ole">
            <mc:AlternateContent xmlns:mc="http://schemas.openxmlformats.org/markup-compatibility/2006">
              <mc:Choice xmlns:v="urn:schemas-microsoft-com:vml" Requires="v">
                <p:oleObj spid="_x0000_s63558" r:id="rId9" imgW="2234880" imgH="2298240" progId="">
                  <p:embed/>
                </p:oleObj>
              </mc:Choice>
              <mc:Fallback>
                <p:oleObj r:id="rId9" imgW="2234880" imgH="2298240" progId="">
                  <p:embed/>
                  <p:pic>
                    <p:nvPicPr>
                      <p:cNvPr id="49" name="Object 48"/>
                      <p:cNvPicPr/>
                      <p:nvPr/>
                    </p:nvPicPr>
                    <p:blipFill>
                      <a:blip r:embed="rId10"/>
                      <a:stretch>
                        <a:fillRect/>
                      </a:stretch>
                    </p:blipFill>
                    <p:spPr>
                      <a:xfrm>
                        <a:off x="7433742" y="2160644"/>
                        <a:ext cx="860037" cy="884470"/>
                      </a:xfrm>
                      <a:prstGeom prst="rect">
                        <a:avLst/>
                      </a:prstGeom>
                    </p:spPr>
                  </p:pic>
                </p:oleObj>
              </mc:Fallback>
            </mc:AlternateContent>
          </a:graphicData>
        </a:graphic>
      </p:graphicFrame>
      <p:cxnSp>
        <p:nvCxnSpPr>
          <p:cNvPr id="50" name="Straight Arrow Connector 49"/>
          <p:cNvCxnSpPr/>
          <p:nvPr/>
        </p:nvCxnSpPr>
        <p:spPr>
          <a:xfrm>
            <a:off x="5388788" y="2627878"/>
            <a:ext cx="509990" cy="932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04752877"/>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oogle Shape;173;p21">
            <a:extLst>
              <a:ext uri="{FF2B5EF4-FFF2-40B4-BE49-F238E27FC236}">
                <a16:creationId xmlns:a16="http://schemas.microsoft.com/office/drawing/2014/main" id="{C462E52D-FCF7-DD44-B481-DDCC6AA0E148}"/>
              </a:ext>
            </a:extLst>
          </p:cNvPr>
          <p:cNvPicPr preferRelativeResize="0"/>
          <p:nvPr/>
        </p:nvPicPr>
        <p:blipFill>
          <a:blip r:embed="rId4">
            <a:alphaModFix/>
          </a:blip>
          <a:stretch>
            <a:fillRect/>
          </a:stretch>
        </p:blipFill>
        <p:spPr>
          <a:xfrm>
            <a:off x="258466" y="1868643"/>
            <a:ext cx="2310166" cy="1564504"/>
          </a:xfrm>
          <a:prstGeom prst="rect">
            <a:avLst/>
          </a:prstGeom>
          <a:noFill/>
          <a:ln>
            <a:noFill/>
          </a:ln>
        </p:spPr>
      </p:pic>
      <p:sp>
        <p:nvSpPr>
          <p:cNvPr id="33" name="TextBox 32">
            <a:extLst>
              <a:ext uri="{FF2B5EF4-FFF2-40B4-BE49-F238E27FC236}">
                <a16:creationId xmlns:a16="http://schemas.microsoft.com/office/drawing/2014/main" id="{80F70278-9153-E743-847A-7FB451AB3EE4}"/>
              </a:ext>
            </a:extLst>
          </p:cNvPr>
          <p:cNvSpPr txBox="1"/>
          <p:nvPr/>
        </p:nvSpPr>
        <p:spPr>
          <a:xfrm>
            <a:off x="353752" y="6419849"/>
            <a:ext cx="2601994" cy="246221"/>
          </a:xfrm>
          <a:prstGeom prst="rect">
            <a:avLst/>
          </a:prstGeom>
          <a:noFill/>
        </p:spPr>
        <p:txBody>
          <a:bodyPr wrap="none" rtlCol="0">
            <a:spAutoFit/>
          </a:bodyPr>
          <a:lstStyle/>
          <a:p>
            <a:r>
              <a:rPr lang="en-US" sz="1000" dirty="0">
                <a:latin typeface="+mj-lt"/>
                <a:ea typeface="Helvetica Neue" panose="02000503000000020004" pitchFamily="2" charset="0"/>
                <a:cs typeface="Helvetica Neue" panose="02000503000000020004" pitchFamily="2" charset="0"/>
              </a:rPr>
              <a:t>Images: </a:t>
            </a:r>
            <a:r>
              <a:rPr lang="da" sz="1000" dirty="0">
                <a:latin typeface="+mj-lt"/>
                <a:ea typeface="Helvetica Neue" panose="02000503000000020004" pitchFamily="2" charset="0"/>
                <a:cs typeface="Helvetica Neue" panose="02000503000000020004" pitchFamily="2" charset="0"/>
              </a:rPr>
              <a:t>He et al. "Mask R-CNN." ICCV, 2017</a:t>
            </a:r>
          </a:p>
        </p:txBody>
      </p:sp>
      <p:sp>
        <p:nvSpPr>
          <p:cNvPr id="34" name="TextBox 33">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
        <p:nvSpPr>
          <p:cNvPr id="7" name="TextBox 6"/>
          <p:cNvSpPr txBox="1"/>
          <p:nvPr/>
        </p:nvSpPr>
        <p:spPr>
          <a:xfrm>
            <a:off x="897775" y="939338"/>
            <a:ext cx="1789272" cy="461665"/>
          </a:xfrm>
          <a:prstGeom prst="rect">
            <a:avLst/>
          </a:prstGeom>
          <a:noFill/>
        </p:spPr>
        <p:txBody>
          <a:bodyPr wrap="none" rtlCol="0">
            <a:spAutoFit/>
          </a:bodyPr>
          <a:lstStyle/>
          <a:p>
            <a:r>
              <a:rPr lang="fr-CA" dirty="0" smtClean="0"/>
              <a:t>Idée de base:</a:t>
            </a:r>
            <a:endParaRPr lang="en-CA" dirty="0"/>
          </a:p>
        </p:txBody>
      </p:sp>
      <p:grpSp>
        <p:nvGrpSpPr>
          <p:cNvPr id="38" name="Group 37">
            <a:extLst>
              <a:ext uri="{FF2B5EF4-FFF2-40B4-BE49-F238E27FC236}">
                <a16:creationId xmlns:a16="http://schemas.microsoft.com/office/drawing/2014/main" id="{635159CD-6459-1546-9F65-8A2FE1DA4117}"/>
              </a:ext>
            </a:extLst>
          </p:cNvPr>
          <p:cNvGrpSpPr/>
          <p:nvPr/>
        </p:nvGrpSpPr>
        <p:grpSpPr>
          <a:xfrm>
            <a:off x="3078622" y="1793671"/>
            <a:ext cx="2310166" cy="1648805"/>
            <a:chOff x="1328568" y="1898423"/>
            <a:chExt cx="3098424" cy="2299361"/>
          </a:xfrm>
        </p:grpSpPr>
        <p:pic>
          <p:nvPicPr>
            <p:cNvPr id="39" name="Google Shape;173;p21">
              <a:extLst>
                <a:ext uri="{FF2B5EF4-FFF2-40B4-BE49-F238E27FC236}">
                  <a16:creationId xmlns:a16="http://schemas.microsoft.com/office/drawing/2014/main" id="{C462E52D-FCF7-DD44-B481-DDCC6AA0E148}"/>
                </a:ext>
              </a:extLst>
            </p:cNvPr>
            <p:cNvPicPr preferRelativeResize="0"/>
            <p:nvPr/>
          </p:nvPicPr>
          <p:blipFill>
            <a:blip r:embed="rId4">
              <a:alphaModFix/>
            </a:blip>
            <a:stretch>
              <a:fillRect/>
            </a:stretch>
          </p:blipFill>
          <p:spPr>
            <a:xfrm>
              <a:off x="1328568" y="2015986"/>
              <a:ext cx="3098424" cy="2181798"/>
            </a:xfrm>
            <a:prstGeom prst="rect">
              <a:avLst/>
            </a:prstGeom>
            <a:noFill/>
            <a:ln>
              <a:noFill/>
            </a:ln>
          </p:spPr>
        </p:pic>
        <p:sp>
          <p:nvSpPr>
            <p:cNvPr id="40" name="Rectangle 39">
              <a:extLst>
                <a:ext uri="{FF2B5EF4-FFF2-40B4-BE49-F238E27FC236}">
                  <a16:creationId xmlns:a16="http://schemas.microsoft.com/office/drawing/2014/main" id="{89DB5F4D-1CBC-9144-B992-4A934D2F8479}"/>
                </a:ext>
              </a:extLst>
            </p:cNvPr>
            <p:cNvSpPr/>
            <p:nvPr/>
          </p:nvSpPr>
          <p:spPr>
            <a:xfrm>
              <a:off x="1833306" y="2410188"/>
              <a:ext cx="1088043" cy="1233448"/>
            </a:xfrm>
            <a:prstGeom prst="rect">
              <a:avLst/>
            </a:prstGeom>
            <a:noFill/>
            <a:ln w="3492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1" name="Rectangle 40">
              <a:extLst>
                <a:ext uri="{FF2B5EF4-FFF2-40B4-BE49-F238E27FC236}">
                  <a16:creationId xmlns:a16="http://schemas.microsoft.com/office/drawing/2014/main" id="{BDB06E49-38BA-D943-A205-1C910DE5E5D2}"/>
                </a:ext>
              </a:extLst>
            </p:cNvPr>
            <p:cNvSpPr/>
            <p:nvPr/>
          </p:nvSpPr>
          <p:spPr>
            <a:xfrm>
              <a:off x="2567878" y="2889503"/>
              <a:ext cx="1283803" cy="1216112"/>
            </a:xfrm>
            <a:prstGeom prst="rect">
              <a:avLst/>
            </a:prstGeom>
            <a:noFill/>
            <a:ln w="34925">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2" name="TextBox 41">
              <a:extLst>
                <a:ext uri="{FF2B5EF4-FFF2-40B4-BE49-F238E27FC236}">
                  <a16:creationId xmlns:a16="http://schemas.microsoft.com/office/drawing/2014/main" id="{B051ECCB-5F31-D348-A65F-52433CBD0ACD}"/>
                </a:ext>
              </a:extLst>
            </p:cNvPr>
            <p:cNvSpPr txBox="1"/>
            <p:nvPr/>
          </p:nvSpPr>
          <p:spPr>
            <a:xfrm>
              <a:off x="1725871" y="2002976"/>
              <a:ext cx="662691" cy="290855"/>
            </a:xfrm>
            <a:prstGeom prst="rect">
              <a:avLst/>
            </a:prstGeom>
            <a:noFill/>
          </p:spPr>
          <p:txBody>
            <a:bodyPr wrap="none" rtlCol="0">
              <a:spAutoFit/>
            </a:bodyPr>
            <a:lstStyle/>
            <a:p>
              <a:r>
                <a:rPr lang="en-US" sz="1600" b="1" dirty="0" smtClean="0">
                  <a:solidFill>
                    <a:srgbClr val="FF0000"/>
                  </a:solidFill>
                  <a:latin typeface="+mj-lt"/>
                  <a:ea typeface="Helvetica Neue" panose="02000503000000020004" pitchFamily="2" charset="0"/>
                  <a:cs typeface="Helvetica Neue" panose="02000503000000020004" pitchFamily="2" charset="0"/>
                </a:rPr>
                <a:t>Chat </a:t>
              </a:r>
              <a:r>
                <a:rPr lang="en-US" sz="1600" b="1" dirty="0">
                  <a:solidFill>
                    <a:srgbClr val="FF0000"/>
                  </a:solidFill>
                  <a:latin typeface="+mj-lt"/>
                  <a:ea typeface="Helvetica Neue" panose="02000503000000020004" pitchFamily="2" charset="0"/>
                  <a:cs typeface="Helvetica Neue" panose="02000503000000020004" pitchFamily="2" charset="0"/>
                </a:rPr>
                <a:t>1</a:t>
              </a:r>
            </a:p>
          </p:txBody>
        </p:sp>
        <p:sp>
          <p:nvSpPr>
            <p:cNvPr id="43" name="TextBox 42">
              <a:extLst>
                <a:ext uri="{FF2B5EF4-FFF2-40B4-BE49-F238E27FC236}">
                  <a16:creationId xmlns:a16="http://schemas.microsoft.com/office/drawing/2014/main" id="{F6F5C6A2-2AD5-7546-B11A-A6981C3E2DE6}"/>
                </a:ext>
              </a:extLst>
            </p:cNvPr>
            <p:cNvSpPr txBox="1"/>
            <p:nvPr/>
          </p:nvSpPr>
          <p:spPr>
            <a:xfrm>
              <a:off x="1625543" y="3746983"/>
              <a:ext cx="608982" cy="290855"/>
            </a:xfrm>
            <a:prstGeom prst="rect">
              <a:avLst/>
            </a:prstGeom>
            <a:noFill/>
          </p:spPr>
          <p:txBody>
            <a:bodyPr wrap="none" rtlCol="0">
              <a:spAutoFit/>
            </a:bodyPr>
            <a:lstStyle/>
            <a:p>
              <a:r>
                <a:rPr lang="en-US" sz="1600" b="1" dirty="0" err="1" smtClean="0">
                  <a:solidFill>
                    <a:srgbClr val="34AD62"/>
                  </a:solidFill>
                  <a:latin typeface="+mj-lt"/>
                  <a:ea typeface="Helvetica Neue" panose="02000503000000020004" pitchFamily="2" charset="0"/>
                  <a:cs typeface="Helvetica Neue" panose="02000503000000020004" pitchFamily="2" charset="0"/>
                </a:rPr>
                <a:t>Chien</a:t>
              </a:r>
              <a:endParaRPr lang="en-US" sz="1600" b="1" dirty="0">
                <a:solidFill>
                  <a:srgbClr val="34AD62"/>
                </a:solidFill>
                <a:latin typeface="+mj-lt"/>
                <a:ea typeface="Helvetica Neue" panose="02000503000000020004" pitchFamily="2" charset="0"/>
                <a:cs typeface="Helvetica Neue" panose="02000503000000020004" pitchFamily="2" charset="0"/>
              </a:endParaRPr>
            </a:p>
          </p:txBody>
        </p:sp>
        <p:sp>
          <p:nvSpPr>
            <p:cNvPr id="44" name="Rectangle 43">
              <a:extLst>
                <a:ext uri="{FF2B5EF4-FFF2-40B4-BE49-F238E27FC236}">
                  <a16:creationId xmlns:a16="http://schemas.microsoft.com/office/drawing/2014/main" id="{2886A551-0AF6-B448-A8F8-59E646447BDE}"/>
                </a:ext>
              </a:extLst>
            </p:cNvPr>
            <p:cNvSpPr/>
            <p:nvPr/>
          </p:nvSpPr>
          <p:spPr>
            <a:xfrm>
              <a:off x="3045965" y="2281447"/>
              <a:ext cx="918762" cy="1216112"/>
            </a:xfrm>
            <a:prstGeom prst="rect">
              <a:avLst/>
            </a:prstGeom>
            <a:noFill/>
            <a:ln w="34925">
              <a:solidFill>
                <a:srgbClr val="FF93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5" name="TextBox 44">
              <a:extLst>
                <a:ext uri="{FF2B5EF4-FFF2-40B4-BE49-F238E27FC236}">
                  <a16:creationId xmlns:a16="http://schemas.microsoft.com/office/drawing/2014/main" id="{79D4C321-A504-2149-80AF-BF9480F1AAB5}"/>
                </a:ext>
              </a:extLst>
            </p:cNvPr>
            <p:cNvSpPr txBox="1"/>
            <p:nvPr/>
          </p:nvSpPr>
          <p:spPr>
            <a:xfrm>
              <a:off x="3362356" y="1898423"/>
              <a:ext cx="662691" cy="290855"/>
            </a:xfrm>
            <a:prstGeom prst="rect">
              <a:avLst/>
            </a:prstGeom>
            <a:noFill/>
          </p:spPr>
          <p:txBody>
            <a:bodyPr wrap="none" rtlCol="0">
              <a:spAutoFit/>
            </a:bodyPr>
            <a:lstStyle/>
            <a:p>
              <a:r>
                <a:rPr lang="en-US" sz="1600" b="1" dirty="0" smtClean="0">
                  <a:solidFill>
                    <a:srgbClr val="FF9300"/>
                  </a:solidFill>
                  <a:latin typeface="+mj-lt"/>
                  <a:ea typeface="Helvetica Neue" panose="02000503000000020004" pitchFamily="2" charset="0"/>
                  <a:cs typeface="Helvetica Neue" panose="02000503000000020004" pitchFamily="2" charset="0"/>
                </a:rPr>
                <a:t>Chat </a:t>
              </a:r>
              <a:r>
                <a:rPr lang="en-US" sz="1600" b="1" dirty="0">
                  <a:solidFill>
                    <a:srgbClr val="FF9300"/>
                  </a:solidFill>
                  <a:latin typeface="+mj-lt"/>
                  <a:ea typeface="Helvetica Neue" panose="02000503000000020004" pitchFamily="2" charset="0"/>
                  <a:cs typeface="Helvetica Neue" panose="02000503000000020004" pitchFamily="2" charset="0"/>
                </a:rPr>
                <a:t>2</a:t>
              </a:r>
            </a:p>
          </p:txBody>
        </p:sp>
      </p:grpSp>
      <p:cxnSp>
        <p:nvCxnSpPr>
          <p:cNvPr id="9" name="Straight Arrow Connector 8"/>
          <p:cNvCxnSpPr>
            <a:stCxn id="13" idx="3"/>
            <a:endCxn id="39" idx="1"/>
          </p:cNvCxnSpPr>
          <p:nvPr/>
        </p:nvCxnSpPr>
        <p:spPr>
          <a:xfrm>
            <a:off x="2568632" y="2650895"/>
            <a:ext cx="509990" cy="932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0" name="TextBox 9"/>
          <p:cNvSpPr txBox="1"/>
          <p:nvPr/>
        </p:nvSpPr>
        <p:spPr>
          <a:xfrm>
            <a:off x="3479728" y="1481612"/>
            <a:ext cx="1556836" cy="369332"/>
          </a:xfrm>
          <a:prstGeom prst="rect">
            <a:avLst/>
          </a:prstGeom>
          <a:noFill/>
        </p:spPr>
        <p:txBody>
          <a:bodyPr wrap="none" rtlCol="0">
            <a:spAutoFit/>
          </a:bodyPr>
          <a:lstStyle/>
          <a:p>
            <a:r>
              <a:rPr lang="fr-CA" sz="1800" dirty="0" smtClean="0"/>
              <a:t>1. Localisation</a:t>
            </a:r>
            <a:endParaRPr lang="en-CA" sz="1800" dirty="0"/>
          </a:p>
        </p:txBody>
      </p:sp>
      <p:sp>
        <p:nvSpPr>
          <p:cNvPr id="46" name="TextBox 45"/>
          <p:cNvSpPr txBox="1"/>
          <p:nvPr/>
        </p:nvSpPr>
        <p:spPr>
          <a:xfrm>
            <a:off x="6354583" y="1263332"/>
            <a:ext cx="1774845" cy="646331"/>
          </a:xfrm>
          <a:prstGeom prst="rect">
            <a:avLst/>
          </a:prstGeom>
          <a:noFill/>
        </p:spPr>
        <p:txBody>
          <a:bodyPr wrap="none" rtlCol="0">
            <a:spAutoFit/>
          </a:bodyPr>
          <a:lstStyle/>
          <a:p>
            <a:r>
              <a:rPr lang="fr-CA" sz="1800" dirty="0" smtClean="0"/>
              <a:t>2. Rogner (</a:t>
            </a:r>
            <a:r>
              <a:rPr lang="fr-CA" sz="1800" i="1" dirty="0" err="1" smtClean="0"/>
              <a:t>crop</a:t>
            </a:r>
            <a:r>
              <a:rPr lang="fr-CA" sz="1800" dirty="0" smtClean="0"/>
              <a:t>)</a:t>
            </a:r>
          </a:p>
          <a:p>
            <a:r>
              <a:rPr lang="fr-CA" sz="1800" dirty="0"/>
              <a:t> </a:t>
            </a:r>
            <a:r>
              <a:rPr lang="fr-CA" sz="1800" dirty="0" smtClean="0"/>
              <a:t>   chaque région </a:t>
            </a:r>
            <a:endParaRPr lang="en-CA" sz="1800" dirty="0"/>
          </a:p>
        </p:txBody>
      </p:sp>
      <p:graphicFrame>
        <p:nvGraphicFramePr>
          <p:cNvPr id="47" name="Object 46"/>
          <p:cNvGraphicFramePr>
            <a:graphicFrameLocks noChangeAspect="1"/>
          </p:cNvGraphicFramePr>
          <p:nvPr/>
        </p:nvGraphicFramePr>
        <p:xfrm>
          <a:off x="6016106" y="2160643"/>
          <a:ext cx="750454" cy="1093649"/>
        </p:xfrm>
        <a:graphic>
          <a:graphicData uri="http://schemas.openxmlformats.org/presentationml/2006/ole">
            <mc:AlternateContent xmlns:mc="http://schemas.openxmlformats.org/markup-compatibility/2006">
              <mc:Choice xmlns:v="urn:schemas-microsoft-com:vml" Requires="v">
                <p:oleObj spid="_x0000_s64646" r:id="rId5" imgW="2082240" imgH="3034800" progId="">
                  <p:embed/>
                </p:oleObj>
              </mc:Choice>
              <mc:Fallback>
                <p:oleObj r:id="rId5" imgW="2082240" imgH="3034800" progId="">
                  <p:embed/>
                  <p:pic>
                    <p:nvPicPr>
                      <p:cNvPr id="47" name="Object 46"/>
                      <p:cNvPicPr/>
                      <p:nvPr/>
                    </p:nvPicPr>
                    <p:blipFill>
                      <a:blip r:embed="rId6"/>
                      <a:stretch>
                        <a:fillRect/>
                      </a:stretch>
                    </p:blipFill>
                    <p:spPr>
                      <a:xfrm>
                        <a:off x="6016106" y="2160643"/>
                        <a:ext cx="750454" cy="1093649"/>
                      </a:xfrm>
                      <a:prstGeom prst="rect">
                        <a:avLst/>
                      </a:prstGeom>
                    </p:spPr>
                  </p:pic>
                </p:oleObj>
              </mc:Fallback>
            </mc:AlternateContent>
          </a:graphicData>
        </a:graphic>
      </p:graphicFrame>
      <p:graphicFrame>
        <p:nvGraphicFramePr>
          <p:cNvPr id="48" name="Object 47"/>
          <p:cNvGraphicFramePr>
            <a:graphicFrameLocks noChangeAspect="1"/>
          </p:cNvGraphicFramePr>
          <p:nvPr/>
        </p:nvGraphicFramePr>
        <p:xfrm>
          <a:off x="6802616" y="2168100"/>
          <a:ext cx="591262" cy="720854"/>
        </p:xfrm>
        <a:graphic>
          <a:graphicData uri="http://schemas.openxmlformats.org/presentationml/2006/ole">
            <mc:AlternateContent xmlns:mc="http://schemas.openxmlformats.org/markup-compatibility/2006">
              <mc:Choice xmlns:v="urn:schemas-microsoft-com:vml" Requires="v">
                <p:oleObj spid="_x0000_s64647" r:id="rId7" imgW="1853640" imgH="2260080" progId="">
                  <p:embed/>
                </p:oleObj>
              </mc:Choice>
              <mc:Fallback>
                <p:oleObj r:id="rId7" imgW="1853640" imgH="2260080" progId="">
                  <p:embed/>
                  <p:pic>
                    <p:nvPicPr>
                      <p:cNvPr id="48" name="Object 47"/>
                      <p:cNvPicPr/>
                      <p:nvPr/>
                    </p:nvPicPr>
                    <p:blipFill>
                      <a:blip r:embed="rId8"/>
                      <a:stretch>
                        <a:fillRect/>
                      </a:stretch>
                    </p:blipFill>
                    <p:spPr>
                      <a:xfrm>
                        <a:off x="6802616" y="2168100"/>
                        <a:ext cx="591262" cy="720854"/>
                      </a:xfrm>
                      <a:prstGeom prst="rect">
                        <a:avLst/>
                      </a:prstGeom>
                    </p:spPr>
                  </p:pic>
                </p:oleObj>
              </mc:Fallback>
            </mc:AlternateContent>
          </a:graphicData>
        </a:graphic>
      </p:graphicFrame>
      <p:graphicFrame>
        <p:nvGraphicFramePr>
          <p:cNvPr id="49" name="Object 48"/>
          <p:cNvGraphicFramePr>
            <a:graphicFrameLocks noChangeAspect="1"/>
          </p:cNvGraphicFramePr>
          <p:nvPr/>
        </p:nvGraphicFramePr>
        <p:xfrm>
          <a:off x="7433742" y="2160644"/>
          <a:ext cx="860037" cy="884470"/>
        </p:xfrm>
        <a:graphic>
          <a:graphicData uri="http://schemas.openxmlformats.org/presentationml/2006/ole">
            <mc:AlternateContent xmlns:mc="http://schemas.openxmlformats.org/markup-compatibility/2006">
              <mc:Choice xmlns:v="urn:schemas-microsoft-com:vml" Requires="v">
                <p:oleObj spid="_x0000_s64648" r:id="rId9" imgW="2234880" imgH="2298240" progId="">
                  <p:embed/>
                </p:oleObj>
              </mc:Choice>
              <mc:Fallback>
                <p:oleObj r:id="rId9" imgW="2234880" imgH="2298240" progId="">
                  <p:embed/>
                  <p:pic>
                    <p:nvPicPr>
                      <p:cNvPr id="49" name="Object 48"/>
                      <p:cNvPicPr/>
                      <p:nvPr/>
                    </p:nvPicPr>
                    <p:blipFill>
                      <a:blip r:embed="rId10"/>
                      <a:stretch>
                        <a:fillRect/>
                      </a:stretch>
                    </p:blipFill>
                    <p:spPr>
                      <a:xfrm>
                        <a:off x="7433742" y="2160644"/>
                        <a:ext cx="860037" cy="884470"/>
                      </a:xfrm>
                      <a:prstGeom prst="rect">
                        <a:avLst/>
                      </a:prstGeom>
                    </p:spPr>
                  </p:pic>
                </p:oleObj>
              </mc:Fallback>
            </mc:AlternateContent>
          </a:graphicData>
        </a:graphic>
      </p:graphicFrame>
      <p:cxnSp>
        <p:nvCxnSpPr>
          <p:cNvPr id="50" name="Straight Arrow Connector 49"/>
          <p:cNvCxnSpPr/>
          <p:nvPr/>
        </p:nvCxnSpPr>
        <p:spPr>
          <a:xfrm>
            <a:off x="5388788" y="2627878"/>
            <a:ext cx="509990" cy="932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51" name="TextBox 50"/>
          <p:cNvSpPr txBox="1"/>
          <p:nvPr/>
        </p:nvSpPr>
        <p:spPr>
          <a:xfrm>
            <a:off x="377006" y="3700730"/>
            <a:ext cx="1691489" cy="369332"/>
          </a:xfrm>
          <a:prstGeom prst="rect">
            <a:avLst/>
          </a:prstGeom>
          <a:noFill/>
        </p:spPr>
        <p:txBody>
          <a:bodyPr wrap="none" rtlCol="0">
            <a:spAutoFit/>
          </a:bodyPr>
          <a:lstStyle/>
          <a:p>
            <a:r>
              <a:rPr lang="fr-CA" sz="1800" dirty="0"/>
              <a:t>3</a:t>
            </a:r>
            <a:r>
              <a:rPr lang="fr-CA" sz="1800" dirty="0" smtClean="0"/>
              <a:t>. </a:t>
            </a:r>
            <a:r>
              <a:rPr lang="fr-CA" sz="1800" dirty="0" err="1"/>
              <a:t>R</a:t>
            </a:r>
            <a:r>
              <a:rPr lang="fr-CA" sz="1800" dirty="0" err="1" smtClean="0"/>
              <a:t>edimension</a:t>
            </a:r>
            <a:r>
              <a:rPr lang="fr-CA" sz="1800" dirty="0" smtClean="0"/>
              <a:t> </a:t>
            </a:r>
            <a:endParaRPr lang="en-CA" sz="1800" dirty="0"/>
          </a:p>
        </p:txBody>
      </p:sp>
      <p:graphicFrame>
        <p:nvGraphicFramePr>
          <p:cNvPr id="52" name="Object 51"/>
          <p:cNvGraphicFramePr>
            <a:graphicFrameLocks noChangeAspect="1"/>
          </p:cNvGraphicFramePr>
          <p:nvPr/>
        </p:nvGraphicFramePr>
        <p:xfrm>
          <a:off x="1236740" y="4122863"/>
          <a:ext cx="591262" cy="620389"/>
        </p:xfrm>
        <a:graphic>
          <a:graphicData uri="http://schemas.openxmlformats.org/presentationml/2006/ole">
            <mc:AlternateContent xmlns:mc="http://schemas.openxmlformats.org/markup-compatibility/2006">
              <mc:Choice xmlns:v="urn:schemas-microsoft-com:vml" Requires="v">
                <p:oleObj spid="_x0000_s64649" r:id="rId11" imgW="2082240" imgH="3034800" progId="">
                  <p:embed/>
                </p:oleObj>
              </mc:Choice>
              <mc:Fallback>
                <p:oleObj r:id="rId11" imgW="2082240" imgH="3034800" progId="">
                  <p:embed/>
                  <p:pic>
                    <p:nvPicPr>
                      <p:cNvPr id="52" name="Object 51"/>
                      <p:cNvPicPr/>
                      <p:nvPr/>
                    </p:nvPicPr>
                    <p:blipFill>
                      <a:blip r:embed="rId6"/>
                      <a:stretch>
                        <a:fillRect/>
                      </a:stretch>
                    </p:blipFill>
                    <p:spPr>
                      <a:xfrm>
                        <a:off x="1236740" y="4122863"/>
                        <a:ext cx="591262" cy="620389"/>
                      </a:xfrm>
                      <a:prstGeom prst="rect">
                        <a:avLst/>
                      </a:prstGeom>
                    </p:spPr>
                  </p:pic>
                </p:oleObj>
              </mc:Fallback>
            </mc:AlternateContent>
          </a:graphicData>
        </a:graphic>
      </p:graphicFrame>
      <p:graphicFrame>
        <p:nvGraphicFramePr>
          <p:cNvPr id="53" name="Object 52"/>
          <p:cNvGraphicFramePr>
            <a:graphicFrameLocks noChangeAspect="1"/>
          </p:cNvGraphicFramePr>
          <p:nvPr/>
        </p:nvGraphicFramePr>
        <p:xfrm>
          <a:off x="1236740" y="4776052"/>
          <a:ext cx="591262" cy="606188"/>
        </p:xfrm>
        <a:graphic>
          <a:graphicData uri="http://schemas.openxmlformats.org/presentationml/2006/ole">
            <mc:AlternateContent xmlns:mc="http://schemas.openxmlformats.org/markup-compatibility/2006">
              <mc:Choice xmlns:v="urn:schemas-microsoft-com:vml" Requires="v">
                <p:oleObj spid="_x0000_s64650" r:id="rId12" imgW="1853640" imgH="2260080" progId="">
                  <p:embed/>
                </p:oleObj>
              </mc:Choice>
              <mc:Fallback>
                <p:oleObj r:id="rId12" imgW="1853640" imgH="2260080" progId="">
                  <p:embed/>
                  <p:pic>
                    <p:nvPicPr>
                      <p:cNvPr id="53" name="Object 52"/>
                      <p:cNvPicPr/>
                      <p:nvPr/>
                    </p:nvPicPr>
                    <p:blipFill>
                      <a:blip r:embed="rId8"/>
                      <a:stretch>
                        <a:fillRect/>
                      </a:stretch>
                    </p:blipFill>
                    <p:spPr>
                      <a:xfrm>
                        <a:off x="1236740" y="4776052"/>
                        <a:ext cx="591262" cy="606188"/>
                      </a:xfrm>
                      <a:prstGeom prst="rect">
                        <a:avLst/>
                      </a:prstGeom>
                    </p:spPr>
                  </p:pic>
                </p:oleObj>
              </mc:Fallback>
            </mc:AlternateContent>
          </a:graphicData>
        </a:graphic>
      </p:graphicFrame>
      <p:graphicFrame>
        <p:nvGraphicFramePr>
          <p:cNvPr id="54" name="Object 53"/>
          <p:cNvGraphicFramePr>
            <a:graphicFrameLocks noChangeAspect="1"/>
          </p:cNvGraphicFramePr>
          <p:nvPr/>
        </p:nvGraphicFramePr>
        <p:xfrm>
          <a:off x="1236740" y="5431666"/>
          <a:ext cx="603252" cy="620390"/>
        </p:xfrm>
        <a:graphic>
          <a:graphicData uri="http://schemas.openxmlformats.org/presentationml/2006/ole">
            <mc:AlternateContent xmlns:mc="http://schemas.openxmlformats.org/markup-compatibility/2006">
              <mc:Choice xmlns:v="urn:schemas-microsoft-com:vml" Requires="v">
                <p:oleObj spid="_x0000_s64651" r:id="rId13" imgW="2234880" imgH="2298240" progId="">
                  <p:embed/>
                </p:oleObj>
              </mc:Choice>
              <mc:Fallback>
                <p:oleObj r:id="rId13" imgW="2234880" imgH="2298240" progId="">
                  <p:embed/>
                  <p:pic>
                    <p:nvPicPr>
                      <p:cNvPr id="54" name="Object 53"/>
                      <p:cNvPicPr/>
                      <p:nvPr/>
                    </p:nvPicPr>
                    <p:blipFill>
                      <a:blip r:embed="rId10"/>
                      <a:stretch>
                        <a:fillRect/>
                      </a:stretch>
                    </p:blipFill>
                    <p:spPr>
                      <a:xfrm>
                        <a:off x="1236740" y="5431666"/>
                        <a:ext cx="603252" cy="620390"/>
                      </a:xfrm>
                      <a:prstGeom prst="rect">
                        <a:avLst/>
                      </a:prstGeom>
                    </p:spPr>
                  </p:pic>
                </p:oleObj>
              </mc:Fallback>
            </mc:AlternateContent>
          </a:graphicData>
        </a:graphic>
      </p:graphicFrame>
      <p:cxnSp>
        <p:nvCxnSpPr>
          <p:cNvPr id="12" name="Elbow Connector 11"/>
          <p:cNvCxnSpPr>
            <a:stCxn id="49" idx="2"/>
            <a:endCxn id="53" idx="1"/>
          </p:cNvCxnSpPr>
          <p:nvPr/>
        </p:nvCxnSpPr>
        <p:spPr>
          <a:xfrm rot="5400000">
            <a:off x="3533234" y="748620"/>
            <a:ext cx="2034032" cy="6627020"/>
          </a:xfrm>
          <a:prstGeom prst="bentConnector4">
            <a:avLst>
              <a:gd name="adj1" fmla="val 33149"/>
              <a:gd name="adj2" fmla="val 114865"/>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851089631"/>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p:cNvSpPr/>
          <p:nvPr/>
        </p:nvSpPr>
        <p:spPr>
          <a:xfrm>
            <a:off x="3771436" y="4121561"/>
            <a:ext cx="591262" cy="621691"/>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Google Shape;173;p21">
            <a:extLst>
              <a:ext uri="{FF2B5EF4-FFF2-40B4-BE49-F238E27FC236}">
                <a16:creationId xmlns:a16="http://schemas.microsoft.com/office/drawing/2014/main" id="{C462E52D-FCF7-DD44-B481-DDCC6AA0E148}"/>
              </a:ext>
            </a:extLst>
          </p:cNvPr>
          <p:cNvPicPr preferRelativeResize="0"/>
          <p:nvPr/>
        </p:nvPicPr>
        <p:blipFill>
          <a:blip r:embed="rId4">
            <a:alphaModFix/>
          </a:blip>
          <a:stretch>
            <a:fillRect/>
          </a:stretch>
        </p:blipFill>
        <p:spPr>
          <a:xfrm>
            <a:off x="258466" y="1868643"/>
            <a:ext cx="2310166" cy="1564504"/>
          </a:xfrm>
          <a:prstGeom prst="rect">
            <a:avLst/>
          </a:prstGeom>
          <a:noFill/>
          <a:ln>
            <a:noFill/>
          </a:ln>
        </p:spPr>
      </p:pic>
      <p:sp>
        <p:nvSpPr>
          <p:cNvPr id="33" name="TextBox 32">
            <a:extLst>
              <a:ext uri="{FF2B5EF4-FFF2-40B4-BE49-F238E27FC236}">
                <a16:creationId xmlns:a16="http://schemas.microsoft.com/office/drawing/2014/main" id="{80F70278-9153-E743-847A-7FB451AB3EE4}"/>
              </a:ext>
            </a:extLst>
          </p:cNvPr>
          <p:cNvSpPr txBox="1"/>
          <p:nvPr/>
        </p:nvSpPr>
        <p:spPr>
          <a:xfrm>
            <a:off x="353752" y="6419849"/>
            <a:ext cx="2601994" cy="246221"/>
          </a:xfrm>
          <a:prstGeom prst="rect">
            <a:avLst/>
          </a:prstGeom>
          <a:noFill/>
        </p:spPr>
        <p:txBody>
          <a:bodyPr wrap="none" rtlCol="0">
            <a:spAutoFit/>
          </a:bodyPr>
          <a:lstStyle/>
          <a:p>
            <a:r>
              <a:rPr lang="en-US" sz="1000" dirty="0">
                <a:latin typeface="+mj-lt"/>
                <a:ea typeface="Helvetica Neue" panose="02000503000000020004" pitchFamily="2" charset="0"/>
                <a:cs typeface="Helvetica Neue" panose="02000503000000020004" pitchFamily="2" charset="0"/>
              </a:rPr>
              <a:t>Images: </a:t>
            </a:r>
            <a:r>
              <a:rPr lang="da" sz="1000" dirty="0">
                <a:latin typeface="+mj-lt"/>
                <a:ea typeface="Helvetica Neue" panose="02000503000000020004" pitchFamily="2" charset="0"/>
                <a:cs typeface="Helvetica Neue" panose="02000503000000020004" pitchFamily="2" charset="0"/>
              </a:rPr>
              <a:t>He et al. "Mask R-CNN." ICCV, 2017</a:t>
            </a:r>
          </a:p>
        </p:txBody>
      </p:sp>
      <p:sp>
        <p:nvSpPr>
          <p:cNvPr id="34" name="TextBox 33">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
        <p:nvSpPr>
          <p:cNvPr id="7" name="TextBox 6"/>
          <p:cNvSpPr txBox="1"/>
          <p:nvPr/>
        </p:nvSpPr>
        <p:spPr>
          <a:xfrm>
            <a:off x="897775" y="939338"/>
            <a:ext cx="1789272" cy="461665"/>
          </a:xfrm>
          <a:prstGeom prst="rect">
            <a:avLst/>
          </a:prstGeom>
          <a:noFill/>
        </p:spPr>
        <p:txBody>
          <a:bodyPr wrap="none" rtlCol="0">
            <a:spAutoFit/>
          </a:bodyPr>
          <a:lstStyle/>
          <a:p>
            <a:r>
              <a:rPr lang="fr-CA" dirty="0" smtClean="0"/>
              <a:t>Idée de base:</a:t>
            </a:r>
            <a:endParaRPr lang="en-CA" dirty="0"/>
          </a:p>
        </p:txBody>
      </p:sp>
      <p:grpSp>
        <p:nvGrpSpPr>
          <p:cNvPr id="38" name="Group 37">
            <a:extLst>
              <a:ext uri="{FF2B5EF4-FFF2-40B4-BE49-F238E27FC236}">
                <a16:creationId xmlns:a16="http://schemas.microsoft.com/office/drawing/2014/main" id="{635159CD-6459-1546-9F65-8A2FE1DA4117}"/>
              </a:ext>
            </a:extLst>
          </p:cNvPr>
          <p:cNvGrpSpPr/>
          <p:nvPr/>
        </p:nvGrpSpPr>
        <p:grpSpPr>
          <a:xfrm>
            <a:off x="3078622" y="1793671"/>
            <a:ext cx="2310166" cy="1648805"/>
            <a:chOff x="1328568" y="1898423"/>
            <a:chExt cx="3098424" cy="2299361"/>
          </a:xfrm>
        </p:grpSpPr>
        <p:pic>
          <p:nvPicPr>
            <p:cNvPr id="39" name="Google Shape;173;p21">
              <a:extLst>
                <a:ext uri="{FF2B5EF4-FFF2-40B4-BE49-F238E27FC236}">
                  <a16:creationId xmlns:a16="http://schemas.microsoft.com/office/drawing/2014/main" id="{C462E52D-FCF7-DD44-B481-DDCC6AA0E148}"/>
                </a:ext>
              </a:extLst>
            </p:cNvPr>
            <p:cNvPicPr preferRelativeResize="0"/>
            <p:nvPr/>
          </p:nvPicPr>
          <p:blipFill>
            <a:blip r:embed="rId4">
              <a:alphaModFix/>
            </a:blip>
            <a:stretch>
              <a:fillRect/>
            </a:stretch>
          </p:blipFill>
          <p:spPr>
            <a:xfrm>
              <a:off x="1328568" y="2015986"/>
              <a:ext cx="3098424" cy="2181798"/>
            </a:xfrm>
            <a:prstGeom prst="rect">
              <a:avLst/>
            </a:prstGeom>
            <a:noFill/>
            <a:ln>
              <a:noFill/>
            </a:ln>
          </p:spPr>
        </p:pic>
        <p:sp>
          <p:nvSpPr>
            <p:cNvPr id="40" name="Rectangle 39">
              <a:extLst>
                <a:ext uri="{FF2B5EF4-FFF2-40B4-BE49-F238E27FC236}">
                  <a16:creationId xmlns:a16="http://schemas.microsoft.com/office/drawing/2014/main" id="{89DB5F4D-1CBC-9144-B992-4A934D2F8479}"/>
                </a:ext>
              </a:extLst>
            </p:cNvPr>
            <p:cNvSpPr/>
            <p:nvPr/>
          </p:nvSpPr>
          <p:spPr>
            <a:xfrm>
              <a:off x="1833306" y="2410188"/>
              <a:ext cx="1088043" cy="1233448"/>
            </a:xfrm>
            <a:prstGeom prst="rect">
              <a:avLst/>
            </a:prstGeom>
            <a:noFill/>
            <a:ln w="3492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1" name="Rectangle 40">
              <a:extLst>
                <a:ext uri="{FF2B5EF4-FFF2-40B4-BE49-F238E27FC236}">
                  <a16:creationId xmlns:a16="http://schemas.microsoft.com/office/drawing/2014/main" id="{BDB06E49-38BA-D943-A205-1C910DE5E5D2}"/>
                </a:ext>
              </a:extLst>
            </p:cNvPr>
            <p:cNvSpPr/>
            <p:nvPr/>
          </p:nvSpPr>
          <p:spPr>
            <a:xfrm>
              <a:off x="2567878" y="2889503"/>
              <a:ext cx="1283803" cy="1216112"/>
            </a:xfrm>
            <a:prstGeom prst="rect">
              <a:avLst/>
            </a:prstGeom>
            <a:noFill/>
            <a:ln w="34925">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2" name="TextBox 41">
              <a:extLst>
                <a:ext uri="{FF2B5EF4-FFF2-40B4-BE49-F238E27FC236}">
                  <a16:creationId xmlns:a16="http://schemas.microsoft.com/office/drawing/2014/main" id="{B051ECCB-5F31-D348-A65F-52433CBD0ACD}"/>
                </a:ext>
              </a:extLst>
            </p:cNvPr>
            <p:cNvSpPr txBox="1"/>
            <p:nvPr/>
          </p:nvSpPr>
          <p:spPr>
            <a:xfrm>
              <a:off x="1725871" y="2002976"/>
              <a:ext cx="662691" cy="290855"/>
            </a:xfrm>
            <a:prstGeom prst="rect">
              <a:avLst/>
            </a:prstGeom>
            <a:noFill/>
          </p:spPr>
          <p:txBody>
            <a:bodyPr wrap="none" rtlCol="0">
              <a:spAutoFit/>
            </a:bodyPr>
            <a:lstStyle/>
            <a:p>
              <a:r>
                <a:rPr lang="en-US" sz="1600" b="1" dirty="0" smtClean="0">
                  <a:solidFill>
                    <a:srgbClr val="FF0000"/>
                  </a:solidFill>
                  <a:latin typeface="+mj-lt"/>
                  <a:ea typeface="Helvetica Neue" panose="02000503000000020004" pitchFamily="2" charset="0"/>
                  <a:cs typeface="Helvetica Neue" panose="02000503000000020004" pitchFamily="2" charset="0"/>
                </a:rPr>
                <a:t>Chat </a:t>
              </a:r>
              <a:r>
                <a:rPr lang="en-US" sz="1600" b="1" dirty="0">
                  <a:solidFill>
                    <a:srgbClr val="FF0000"/>
                  </a:solidFill>
                  <a:latin typeface="+mj-lt"/>
                  <a:ea typeface="Helvetica Neue" panose="02000503000000020004" pitchFamily="2" charset="0"/>
                  <a:cs typeface="Helvetica Neue" panose="02000503000000020004" pitchFamily="2" charset="0"/>
                </a:rPr>
                <a:t>1</a:t>
              </a:r>
            </a:p>
          </p:txBody>
        </p:sp>
        <p:sp>
          <p:nvSpPr>
            <p:cNvPr id="43" name="TextBox 42">
              <a:extLst>
                <a:ext uri="{FF2B5EF4-FFF2-40B4-BE49-F238E27FC236}">
                  <a16:creationId xmlns:a16="http://schemas.microsoft.com/office/drawing/2014/main" id="{F6F5C6A2-2AD5-7546-B11A-A6981C3E2DE6}"/>
                </a:ext>
              </a:extLst>
            </p:cNvPr>
            <p:cNvSpPr txBox="1"/>
            <p:nvPr/>
          </p:nvSpPr>
          <p:spPr>
            <a:xfrm>
              <a:off x="1625543" y="3746983"/>
              <a:ext cx="608982" cy="290855"/>
            </a:xfrm>
            <a:prstGeom prst="rect">
              <a:avLst/>
            </a:prstGeom>
            <a:noFill/>
          </p:spPr>
          <p:txBody>
            <a:bodyPr wrap="none" rtlCol="0">
              <a:spAutoFit/>
            </a:bodyPr>
            <a:lstStyle/>
            <a:p>
              <a:r>
                <a:rPr lang="en-US" sz="1600" b="1" dirty="0" err="1" smtClean="0">
                  <a:solidFill>
                    <a:srgbClr val="34AD62"/>
                  </a:solidFill>
                  <a:latin typeface="+mj-lt"/>
                  <a:ea typeface="Helvetica Neue" panose="02000503000000020004" pitchFamily="2" charset="0"/>
                  <a:cs typeface="Helvetica Neue" panose="02000503000000020004" pitchFamily="2" charset="0"/>
                </a:rPr>
                <a:t>Chien</a:t>
              </a:r>
              <a:endParaRPr lang="en-US" sz="1600" b="1" dirty="0">
                <a:solidFill>
                  <a:srgbClr val="34AD62"/>
                </a:solidFill>
                <a:latin typeface="+mj-lt"/>
                <a:ea typeface="Helvetica Neue" panose="02000503000000020004" pitchFamily="2" charset="0"/>
                <a:cs typeface="Helvetica Neue" panose="02000503000000020004" pitchFamily="2" charset="0"/>
              </a:endParaRPr>
            </a:p>
          </p:txBody>
        </p:sp>
        <p:sp>
          <p:nvSpPr>
            <p:cNvPr id="44" name="Rectangle 43">
              <a:extLst>
                <a:ext uri="{FF2B5EF4-FFF2-40B4-BE49-F238E27FC236}">
                  <a16:creationId xmlns:a16="http://schemas.microsoft.com/office/drawing/2014/main" id="{2886A551-0AF6-B448-A8F8-59E646447BDE}"/>
                </a:ext>
              </a:extLst>
            </p:cNvPr>
            <p:cNvSpPr/>
            <p:nvPr/>
          </p:nvSpPr>
          <p:spPr>
            <a:xfrm>
              <a:off x="3045965" y="2281447"/>
              <a:ext cx="918762" cy="1216112"/>
            </a:xfrm>
            <a:prstGeom prst="rect">
              <a:avLst/>
            </a:prstGeom>
            <a:noFill/>
            <a:ln w="34925">
              <a:solidFill>
                <a:srgbClr val="FF93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5" name="TextBox 44">
              <a:extLst>
                <a:ext uri="{FF2B5EF4-FFF2-40B4-BE49-F238E27FC236}">
                  <a16:creationId xmlns:a16="http://schemas.microsoft.com/office/drawing/2014/main" id="{79D4C321-A504-2149-80AF-BF9480F1AAB5}"/>
                </a:ext>
              </a:extLst>
            </p:cNvPr>
            <p:cNvSpPr txBox="1"/>
            <p:nvPr/>
          </p:nvSpPr>
          <p:spPr>
            <a:xfrm>
              <a:off x="3362356" y="1898423"/>
              <a:ext cx="662691" cy="290855"/>
            </a:xfrm>
            <a:prstGeom prst="rect">
              <a:avLst/>
            </a:prstGeom>
            <a:noFill/>
          </p:spPr>
          <p:txBody>
            <a:bodyPr wrap="none" rtlCol="0">
              <a:spAutoFit/>
            </a:bodyPr>
            <a:lstStyle/>
            <a:p>
              <a:r>
                <a:rPr lang="en-US" sz="1600" b="1" dirty="0" smtClean="0">
                  <a:solidFill>
                    <a:srgbClr val="FF9300"/>
                  </a:solidFill>
                  <a:latin typeface="+mj-lt"/>
                  <a:ea typeface="Helvetica Neue" panose="02000503000000020004" pitchFamily="2" charset="0"/>
                  <a:cs typeface="Helvetica Neue" panose="02000503000000020004" pitchFamily="2" charset="0"/>
                </a:rPr>
                <a:t>Chat </a:t>
              </a:r>
              <a:r>
                <a:rPr lang="en-US" sz="1600" b="1" dirty="0">
                  <a:solidFill>
                    <a:srgbClr val="FF9300"/>
                  </a:solidFill>
                  <a:latin typeface="+mj-lt"/>
                  <a:ea typeface="Helvetica Neue" panose="02000503000000020004" pitchFamily="2" charset="0"/>
                  <a:cs typeface="Helvetica Neue" panose="02000503000000020004" pitchFamily="2" charset="0"/>
                </a:rPr>
                <a:t>2</a:t>
              </a:r>
            </a:p>
          </p:txBody>
        </p:sp>
      </p:grpSp>
      <p:cxnSp>
        <p:nvCxnSpPr>
          <p:cNvPr id="9" name="Straight Arrow Connector 8"/>
          <p:cNvCxnSpPr>
            <a:stCxn id="13" idx="3"/>
            <a:endCxn id="39" idx="1"/>
          </p:cNvCxnSpPr>
          <p:nvPr/>
        </p:nvCxnSpPr>
        <p:spPr>
          <a:xfrm>
            <a:off x="2568632" y="2650895"/>
            <a:ext cx="509990" cy="932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0" name="TextBox 9"/>
          <p:cNvSpPr txBox="1"/>
          <p:nvPr/>
        </p:nvSpPr>
        <p:spPr>
          <a:xfrm>
            <a:off x="3479728" y="1481612"/>
            <a:ext cx="1556836" cy="369332"/>
          </a:xfrm>
          <a:prstGeom prst="rect">
            <a:avLst/>
          </a:prstGeom>
          <a:noFill/>
        </p:spPr>
        <p:txBody>
          <a:bodyPr wrap="none" rtlCol="0">
            <a:spAutoFit/>
          </a:bodyPr>
          <a:lstStyle/>
          <a:p>
            <a:r>
              <a:rPr lang="fr-CA" sz="1800" dirty="0" smtClean="0"/>
              <a:t>1. Localisation</a:t>
            </a:r>
            <a:endParaRPr lang="en-CA" sz="1800" dirty="0"/>
          </a:p>
        </p:txBody>
      </p:sp>
      <p:sp>
        <p:nvSpPr>
          <p:cNvPr id="46" name="TextBox 45"/>
          <p:cNvSpPr txBox="1"/>
          <p:nvPr/>
        </p:nvSpPr>
        <p:spPr>
          <a:xfrm>
            <a:off x="6354583" y="1263332"/>
            <a:ext cx="1774845" cy="646331"/>
          </a:xfrm>
          <a:prstGeom prst="rect">
            <a:avLst/>
          </a:prstGeom>
          <a:noFill/>
        </p:spPr>
        <p:txBody>
          <a:bodyPr wrap="none" rtlCol="0">
            <a:spAutoFit/>
          </a:bodyPr>
          <a:lstStyle/>
          <a:p>
            <a:r>
              <a:rPr lang="fr-CA" sz="1800" dirty="0" smtClean="0"/>
              <a:t>2. Rogner (</a:t>
            </a:r>
            <a:r>
              <a:rPr lang="fr-CA" sz="1800" i="1" dirty="0" err="1" smtClean="0"/>
              <a:t>crop</a:t>
            </a:r>
            <a:r>
              <a:rPr lang="fr-CA" sz="1800" dirty="0" smtClean="0"/>
              <a:t>)</a:t>
            </a:r>
          </a:p>
          <a:p>
            <a:r>
              <a:rPr lang="fr-CA" sz="1800" dirty="0"/>
              <a:t> </a:t>
            </a:r>
            <a:r>
              <a:rPr lang="fr-CA" sz="1800" dirty="0" smtClean="0"/>
              <a:t>   chaque région </a:t>
            </a:r>
            <a:endParaRPr lang="en-CA" sz="1800" dirty="0"/>
          </a:p>
        </p:txBody>
      </p:sp>
      <p:graphicFrame>
        <p:nvGraphicFramePr>
          <p:cNvPr id="47" name="Object 46"/>
          <p:cNvGraphicFramePr>
            <a:graphicFrameLocks noChangeAspect="1"/>
          </p:cNvGraphicFramePr>
          <p:nvPr/>
        </p:nvGraphicFramePr>
        <p:xfrm>
          <a:off x="6016106" y="2160643"/>
          <a:ext cx="750454" cy="1093649"/>
        </p:xfrm>
        <a:graphic>
          <a:graphicData uri="http://schemas.openxmlformats.org/presentationml/2006/ole">
            <mc:AlternateContent xmlns:mc="http://schemas.openxmlformats.org/markup-compatibility/2006">
              <mc:Choice xmlns:v="urn:schemas-microsoft-com:vml" Requires="v">
                <p:oleObj spid="_x0000_s65736" r:id="rId5" imgW="2082240" imgH="3034800" progId="">
                  <p:embed/>
                </p:oleObj>
              </mc:Choice>
              <mc:Fallback>
                <p:oleObj r:id="rId5" imgW="2082240" imgH="3034800" progId="">
                  <p:embed/>
                  <p:pic>
                    <p:nvPicPr>
                      <p:cNvPr id="47" name="Object 46"/>
                      <p:cNvPicPr/>
                      <p:nvPr/>
                    </p:nvPicPr>
                    <p:blipFill>
                      <a:blip r:embed="rId6"/>
                      <a:stretch>
                        <a:fillRect/>
                      </a:stretch>
                    </p:blipFill>
                    <p:spPr>
                      <a:xfrm>
                        <a:off x="6016106" y="2160643"/>
                        <a:ext cx="750454" cy="1093649"/>
                      </a:xfrm>
                      <a:prstGeom prst="rect">
                        <a:avLst/>
                      </a:prstGeom>
                    </p:spPr>
                  </p:pic>
                </p:oleObj>
              </mc:Fallback>
            </mc:AlternateContent>
          </a:graphicData>
        </a:graphic>
      </p:graphicFrame>
      <p:graphicFrame>
        <p:nvGraphicFramePr>
          <p:cNvPr id="48" name="Object 47"/>
          <p:cNvGraphicFramePr>
            <a:graphicFrameLocks noChangeAspect="1"/>
          </p:cNvGraphicFramePr>
          <p:nvPr/>
        </p:nvGraphicFramePr>
        <p:xfrm>
          <a:off x="6802616" y="2168100"/>
          <a:ext cx="591262" cy="720854"/>
        </p:xfrm>
        <a:graphic>
          <a:graphicData uri="http://schemas.openxmlformats.org/presentationml/2006/ole">
            <mc:AlternateContent xmlns:mc="http://schemas.openxmlformats.org/markup-compatibility/2006">
              <mc:Choice xmlns:v="urn:schemas-microsoft-com:vml" Requires="v">
                <p:oleObj spid="_x0000_s65737" r:id="rId7" imgW="1853640" imgH="2260080" progId="">
                  <p:embed/>
                </p:oleObj>
              </mc:Choice>
              <mc:Fallback>
                <p:oleObj r:id="rId7" imgW="1853640" imgH="2260080" progId="">
                  <p:embed/>
                  <p:pic>
                    <p:nvPicPr>
                      <p:cNvPr id="48" name="Object 47"/>
                      <p:cNvPicPr/>
                      <p:nvPr/>
                    </p:nvPicPr>
                    <p:blipFill>
                      <a:blip r:embed="rId8"/>
                      <a:stretch>
                        <a:fillRect/>
                      </a:stretch>
                    </p:blipFill>
                    <p:spPr>
                      <a:xfrm>
                        <a:off x="6802616" y="2168100"/>
                        <a:ext cx="591262" cy="720854"/>
                      </a:xfrm>
                      <a:prstGeom prst="rect">
                        <a:avLst/>
                      </a:prstGeom>
                    </p:spPr>
                  </p:pic>
                </p:oleObj>
              </mc:Fallback>
            </mc:AlternateContent>
          </a:graphicData>
        </a:graphic>
      </p:graphicFrame>
      <p:graphicFrame>
        <p:nvGraphicFramePr>
          <p:cNvPr id="49" name="Object 48"/>
          <p:cNvGraphicFramePr>
            <a:graphicFrameLocks noChangeAspect="1"/>
          </p:cNvGraphicFramePr>
          <p:nvPr/>
        </p:nvGraphicFramePr>
        <p:xfrm>
          <a:off x="7433742" y="2160644"/>
          <a:ext cx="860037" cy="884470"/>
        </p:xfrm>
        <a:graphic>
          <a:graphicData uri="http://schemas.openxmlformats.org/presentationml/2006/ole">
            <mc:AlternateContent xmlns:mc="http://schemas.openxmlformats.org/markup-compatibility/2006">
              <mc:Choice xmlns:v="urn:schemas-microsoft-com:vml" Requires="v">
                <p:oleObj spid="_x0000_s65738" r:id="rId9" imgW="2234880" imgH="2298240" progId="">
                  <p:embed/>
                </p:oleObj>
              </mc:Choice>
              <mc:Fallback>
                <p:oleObj r:id="rId9" imgW="2234880" imgH="2298240" progId="">
                  <p:embed/>
                  <p:pic>
                    <p:nvPicPr>
                      <p:cNvPr id="49" name="Object 48"/>
                      <p:cNvPicPr/>
                      <p:nvPr/>
                    </p:nvPicPr>
                    <p:blipFill>
                      <a:blip r:embed="rId10"/>
                      <a:stretch>
                        <a:fillRect/>
                      </a:stretch>
                    </p:blipFill>
                    <p:spPr>
                      <a:xfrm>
                        <a:off x="7433742" y="2160644"/>
                        <a:ext cx="860037" cy="884470"/>
                      </a:xfrm>
                      <a:prstGeom prst="rect">
                        <a:avLst/>
                      </a:prstGeom>
                    </p:spPr>
                  </p:pic>
                </p:oleObj>
              </mc:Fallback>
            </mc:AlternateContent>
          </a:graphicData>
        </a:graphic>
      </p:graphicFrame>
      <p:cxnSp>
        <p:nvCxnSpPr>
          <p:cNvPr id="50" name="Straight Arrow Connector 49"/>
          <p:cNvCxnSpPr/>
          <p:nvPr/>
        </p:nvCxnSpPr>
        <p:spPr>
          <a:xfrm>
            <a:off x="5388788" y="2627878"/>
            <a:ext cx="509990" cy="932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51" name="TextBox 50"/>
          <p:cNvSpPr txBox="1"/>
          <p:nvPr/>
        </p:nvSpPr>
        <p:spPr>
          <a:xfrm>
            <a:off x="377006" y="3700730"/>
            <a:ext cx="1691489" cy="369332"/>
          </a:xfrm>
          <a:prstGeom prst="rect">
            <a:avLst/>
          </a:prstGeom>
          <a:noFill/>
        </p:spPr>
        <p:txBody>
          <a:bodyPr wrap="none" rtlCol="0">
            <a:spAutoFit/>
          </a:bodyPr>
          <a:lstStyle/>
          <a:p>
            <a:r>
              <a:rPr lang="fr-CA" sz="1800" dirty="0"/>
              <a:t>3</a:t>
            </a:r>
            <a:r>
              <a:rPr lang="fr-CA" sz="1800" dirty="0" smtClean="0"/>
              <a:t>. </a:t>
            </a:r>
            <a:r>
              <a:rPr lang="fr-CA" sz="1800" dirty="0" err="1"/>
              <a:t>R</a:t>
            </a:r>
            <a:r>
              <a:rPr lang="fr-CA" sz="1800" dirty="0" err="1" smtClean="0"/>
              <a:t>edimension</a:t>
            </a:r>
            <a:r>
              <a:rPr lang="fr-CA" sz="1800" dirty="0" smtClean="0"/>
              <a:t> </a:t>
            </a:r>
            <a:endParaRPr lang="en-CA" sz="1800" dirty="0"/>
          </a:p>
        </p:txBody>
      </p:sp>
      <p:graphicFrame>
        <p:nvGraphicFramePr>
          <p:cNvPr id="52" name="Object 51"/>
          <p:cNvGraphicFramePr>
            <a:graphicFrameLocks noChangeAspect="1"/>
          </p:cNvGraphicFramePr>
          <p:nvPr/>
        </p:nvGraphicFramePr>
        <p:xfrm>
          <a:off x="1236740" y="4122863"/>
          <a:ext cx="591262" cy="620389"/>
        </p:xfrm>
        <a:graphic>
          <a:graphicData uri="http://schemas.openxmlformats.org/presentationml/2006/ole">
            <mc:AlternateContent xmlns:mc="http://schemas.openxmlformats.org/markup-compatibility/2006">
              <mc:Choice xmlns:v="urn:schemas-microsoft-com:vml" Requires="v">
                <p:oleObj spid="_x0000_s65739" r:id="rId11" imgW="2082240" imgH="3034800" progId="">
                  <p:embed/>
                </p:oleObj>
              </mc:Choice>
              <mc:Fallback>
                <p:oleObj r:id="rId11" imgW="2082240" imgH="3034800" progId="">
                  <p:embed/>
                  <p:pic>
                    <p:nvPicPr>
                      <p:cNvPr id="52" name="Object 51"/>
                      <p:cNvPicPr/>
                      <p:nvPr/>
                    </p:nvPicPr>
                    <p:blipFill>
                      <a:blip r:embed="rId6"/>
                      <a:stretch>
                        <a:fillRect/>
                      </a:stretch>
                    </p:blipFill>
                    <p:spPr>
                      <a:xfrm>
                        <a:off x="1236740" y="4122863"/>
                        <a:ext cx="591262" cy="620389"/>
                      </a:xfrm>
                      <a:prstGeom prst="rect">
                        <a:avLst/>
                      </a:prstGeom>
                    </p:spPr>
                  </p:pic>
                </p:oleObj>
              </mc:Fallback>
            </mc:AlternateContent>
          </a:graphicData>
        </a:graphic>
      </p:graphicFrame>
      <p:graphicFrame>
        <p:nvGraphicFramePr>
          <p:cNvPr id="53" name="Object 52"/>
          <p:cNvGraphicFramePr>
            <a:graphicFrameLocks noChangeAspect="1"/>
          </p:cNvGraphicFramePr>
          <p:nvPr/>
        </p:nvGraphicFramePr>
        <p:xfrm>
          <a:off x="1236740" y="4776052"/>
          <a:ext cx="591262" cy="606188"/>
        </p:xfrm>
        <a:graphic>
          <a:graphicData uri="http://schemas.openxmlformats.org/presentationml/2006/ole">
            <mc:AlternateContent xmlns:mc="http://schemas.openxmlformats.org/markup-compatibility/2006">
              <mc:Choice xmlns:v="urn:schemas-microsoft-com:vml" Requires="v">
                <p:oleObj spid="_x0000_s65740" r:id="rId12" imgW="1853640" imgH="2260080" progId="">
                  <p:embed/>
                </p:oleObj>
              </mc:Choice>
              <mc:Fallback>
                <p:oleObj r:id="rId12" imgW="1853640" imgH="2260080" progId="">
                  <p:embed/>
                  <p:pic>
                    <p:nvPicPr>
                      <p:cNvPr id="53" name="Object 52"/>
                      <p:cNvPicPr/>
                      <p:nvPr/>
                    </p:nvPicPr>
                    <p:blipFill>
                      <a:blip r:embed="rId8"/>
                      <a:stretch>
                        <a:fillRect/>
                      </a:stretch>
                    </p:blipFill>
                    <p:spPr>
                      <a:xfrm>
                        <a:off x="1236740" y="4776052"/>
                        <a:ext cx="591262" cy="606188"/>
                      </a:xfrm>
                      <a:prstGeom prst="rect">
                        <a:avLst/>
                      </a:prstGeom>
                    </p:spPr>
                  </p:pic>
                </p:oleObj>
              </mc:Fallback>
            </mc:AlternateContent>
          </a:graphicData>
        </a:graphic>
      </p:graphicFrame>
      <p:graphicFrame>
        <p:nvGraphicFramePr>
          <p:cNvPr id="54" name="Object 53"/>
          <p:cNvGraphicFramePr>
            <a:graphicFrameLocks noChangeAspect="1"/>
          </p:cNvGraphicFramePr>
          <p:nvPr/>
        </p:nvGraphicFramePr>
        <p:xfrm>
          <a:off x="1236740" y="5431666"/>
          <a:ext cx="603252" cy="620390"/>
        </p:xfrm>
        <a:graphic>
          <a:graphicData uri="http://schemas.openxmlformats.org/presentationml/2006/ole">
            <mc:AlternateContent xmlns:mc="http://schemas.openxmlformats.org/markup-compatibility/2006">
              <mc:Choice xmlns:v="urn:schemas-microsoft-com:vml" Requires="v">
                <p:oleObj spid="_x0000_s65741" r:id="rId13" imgW="2234880" imgH="2298240" progId="">
                  <p:embed/>
                </p:oleObj>
              </mc:Choice>
              <mc:Fallback>
                <p:oleObj r:id="rId13" imgW="2234880" imgH="2298240" progId="">
                  <p:embed/>
                  <p:pic>
                    <p:nvPicPr>
                      <p:cNvPr id="54" name="Object 53"/>
                      <p:cNvPicPr/>
                      <p:nvPr/>
                    </p:nvPicPr>
                    <p:blipFill>
                      <a:blip r:embed="rId10"/>
                      <a:stretch>
                        <a:fillRect/>
                      </a:stretch>
                    </p:blipFill>
                    <p:spPr>
                      <a:xfrm>
                        <a:off x="1236740" y="5431666"/>
                        <a:ext cx="603252" cy="620390"/>
                      </a:xfrm>
                      <a:prstGeom prst="rect">
                        <a:avLst/>
                      </a:prstGeom>
                    </p:spPr>
                  </p:pic>
                </p:oleObj>
              </mc:Fallback>
            </mc:AlternateContent>
          </a:graphicData>
        </a:graphic>
      </p:graphicFrame>
      <p:cxnSp>
        <p:nvCxnSpPr>
          <p:cNvPr id="12" name="Elbow Connector 11"/>
          <p:cNvCxnSpPr>
            <a:stCxn id="49" idx="2"/>
            <a:endCxn id="53" idx="1"/>
          </p:cNvCxnSpPr>
          <p:nvPr/>
        </p:nvCxnSpPr>
        <p:spPr>
          <a:xfrm rot="5400000">
            <a:off x="3533234" y="748620"/>
            <a:ext cx="2034032" cy="6627020"/>
          </a:xfrm>
          <a:prstGeom prst="bentConnector4">
            <a:avLst>
              <a:gd name="adj1" fmla="val 33149"/>
              <a:gd name="adj2" fmla="val 114865"/>
            </a:avLst>
          </a:prstGeom>
          <a:ln>
            <a:tailEnd type="triangle"/>
          </a:ln>
        </p:spPr>
        <p:style>
          <a:lnRef idx="3">
            <a:schemeClr val="accent4"/>
          </a:lnRef>
          <a:fillRef idx="0">
            <a:schemeClr val="accent4"/>
          </a:fillRef>
          <a:effectRef idx="2">
            <a:schemeClr val="accent4"/>
          </a:effectRef>
          <a:fontRef idx="minor">
            <a:schemeClr val="tx1"/>
          </a:fontRef>
        </p:style>
      </p:cxnSp>
      <p:sp>
        <p:nvSpPr>
          <p:cNvPr id="56" name="TextBox 55"/>
          <p:cNvSpPr txBox="1"/>
          <p:nvPr/>
        </p:nvSpPr>
        <p:spPr>
          <a:xfrm>
            <a:off x="3237869" y="3725450"/>
            <a:ext cx="1742785" cy="369332"/>
          </a:xfrm>
          <a:prstGeom prst="rect">
            <a:avLst/>
          </a:prstGeom>
          <a:noFill/>
        </p:spPr>
        <p:txBody>
          <a:bodyPr wrap="none" rtlCol="0">
            <a:spAutoFit/>
          </a:bodyPr>
          <a:lstStyle/>
          <a:p>
            <a:r>
              <a:rPr lang="fr-CA" sz="1800" dirty="0" smtClean="0"/>
              <a:t>4. Segmentation </a:t>
            </a:r>
            <a:endParaRPr lang="en-CA" sz="1800" dirty="0"/>
          </a:p>
        </p:txBody>
      </p:sp>
      <p:graphicFrame>
        <p:nvGraphicFramePr>
          <p:cNvPr id="57" name="Object 56"/>
          <p:cNvGraphicFramePr>
            <a:graphicFrameLocks noChangeAspect="1"/>
          </p:cNvGraphicFramePr>
          <p:nvPr/>
        </p:nvGraphicFramePr>
        <p:xfrm>
          <a:off x="3771436" y="4128662"/>
          <a:ext cx="591262" cy="620389"/>
        </p:xfrm>
        <a:graphic>
          <a:graphicData uri="http://schemas.openxmlformats.org/presentationml/2006/ole">
            <mc:AlternateContent xmlns:mc="http://schemas.openxmlformats.org/markup-compatibility/2006">
              <mc:Choice xmlns:v="urn:schemas-microsoft-com:vml" Requires="v">
                <p:oleObj spid="_x0000_s65742" r:id="rId14" imgW="2082240" imgH="3034800" progId="">
                  <p:embed/>
                </p:oleObj>
              </mc:Choice>
              <mc:Fallback>
                <p:oleObj r:id="rId14" imgW="2082240" imgH="3034800" progId="">
                  <p:embed/>
                  <p:pic>
                    <p:nvPicPr>
                      <p:cNvPr id="57" name="Object 56"/>
                      <p:cNvPicPr/>
                      <p:nvPr/>
                    </p:nvPicPr>
                    <p:blipFill>
                      <a:blip r:embed="rId6"/>
                      <a:stretch>
                        <a:fillRect/>
                      </a:stretch>
                    </p:blipFill>
                    <p:spPr>
                      <a:xfrm>
                        <a:off x="3771436" y="4128662"/>
                        <a:ext cx="591262" cy="620389"/>
                      </a:xfrm>
                      <a:prstGeom prst="rect">
                        <a:avLst/>
                      </a:prstGeom>
                    </p:spPr>
                  </p:pic>
                </p:oleObj>
              </mc:Fallback>
            </mc:AlternateContent>
          </a:graphicData>
        </a:graphic>
      </p:graphicFrame>
      <p:graphicFrame>
        <p:nvGraphicFramePr>
          <p:cNvPr id="58" name="Object 57"/>
          <p:cNvGraphicFramePr>
            <a:graphicFrameLocks noChangeAspect="1"/>
          </p:cNvGraphicFramePr>
          <p:nvPr/>
        </p:nvGraphicFramePr>
        <p:xfrm>
          <a:off x="3771436" y="4781851"/>
          <a:ext cx="591262" cy="606188"/>
        </p:xfrm>
        <a:graphic>
          <a:graphicData uri="http://schemas.openxmlformats.org/presentationml/2006/ole">
            <mc:AlternateContent xmlns:mc="http://schemas.openxmlformats.org/markup-compatibility/2006">
              <mc:Choice xmlns:v="urn:schemas-microsoft-com:vml" Requires="v">
                <p:oleObj spid="_x0000_s65743" r:id="rId15" imgW="1853640" imgH="2260080" progId="">
                  <p:embed/>
                </p:oleObj>
              </mc:Choice>
              <mc:Fallback>
                <p:oleObj r:id="rId15" imgW="1853640" imgH="2260080" progId="">
                  <p:embed/>
                  <p:pic>
                    <p:nvPicPr>
                      <p:cNvPr id="58" name="Object 57"/>
                      <p:cNvPicPr/>
                      <p:nvPr/>
                    </p:nvPicPr>
                    <p:blipFill>
                      <a:blip r:embed="rId8"/>
                      <a:stretch>
                        <a:fillRect/>
                      </a:stretch>
                    </p:blipFill>
                    <p:spPr>
                      <a:xfrm>
                        <a:off x="3771436" y="4781851"/>
                        <a:ext cx="591262" cy="606188"/>
                      </a:xfrm>
                      <a:prstGeom prst="rect">
                        <a:avLst/>
                      </a:prstGeom>
                    </p:spPr>
                  </p:pic>
                </p:oleObj>
              </mc:Fallback>
            </mc:AlternateContent>
          </a:graphicData>
        </a:graphic>
      </p:graphicFrame>
      <p:graphicFrame>
        <p:nvGraphicFramePr>
          <p:cNvPr id="59" name="Object 58"/>
          <p:cNvGraphicFramePr>
            <a:graphicFrameLocks noChangeAspect="1"/>
          </p:cNvGraphicFramePr>
          <p:nvPr/>
        </p:nvGraphicFramePr>
        <p:xfrm>
          <a:off x="3771436" y="5437465"/>
          <a:ext cx="603252" cy="620390"/>
        </p:xfrm>
        <a:graphic>
          <a:graphicData uri="http://schemas.openxmlformats.org/presentationml/2006/ole">
            <mc:AlternateContent xmlns:mc="http://schemas.openxmlformats.org/markup-compatibility/2006">
              <mc:Choice xmlns:v="urn:schemas-microsoft-com:vml" Requires="v">
                <p:oleObj spid="_x0000_s65744" r:id="rId16" imgW="2234880" imgH="2298240" progId="">
                  <p:embed/>
                </p:oleObj>
              </mc:Choice>
              <mc:Fallback>
                <p:oleObj r:id="rId16" imgW="2234880" imgH="2298240" progId="">
                  <p:embed/>
                  <p:pic>
                    <p:nvPicPr>
                      <p:cNvPr id="59" name="Object 58"/>
                      <p:cNvPicPr/>
                      <p:nvPr/>
                    </p:nvPicPr>
                    <p:blipFill>
                      <a:blip r:embed="rId10"/>
                      <a:stretch>
                        <a:fillRect/>
                      </a:stretch>
                    </p:blipFill>
                    <p:spPr>
                      <a:xfrm>
                        <a:off x="3771436" y="5437465"/>
                        <a:ext cx="603252" cy="620390"/>
                      </a:xfrm>
                      <a:prstGeom prst="rect">
                        <a:avLst/>
                      </a:prstGeom>
                    </p:spPr>
                  </p:pic>
                </p:oleObj>
              </mc:Fallback>
            </mc:AlternateContent>
          </a:graphicData>
        </a:graphic>
      </p:graphicFrame>
      <p:cxnSp>
        <p:nvCxnSpPr>
          <p:cNvPr id="60" name="Straight Arrow Connector 59"/>
          <p:cNvCxnSpPr>
            <a:stCxn id="53" idx="3"/>
            <a:endCxn id="58" idx="1"/>
          </p:cNvCxnSpPr>
          <p:nvPr/>
        </p:nvCxnSpPr>
        <p:spPr>
          <a:xfrm>
            <a:off x="1828002" y="5079146"/>
            <a:ext cx="1943434" cy="579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68" name="Freeform 67"/>
          <p:cNvSpPr/>
          <p:nvPr/>
        </p:nvSpPr>
        <p:spPr>
          <a:xfrm>
            <a:off x="3779520" y="4826000"/>
            <a:ext cx="577850" cy="549275"/>
          </a:xfrm>
          <a:custGeom>
            <a:avLst/>
            <a:gdLst>
              <a:gd name="connsiteX0" fmla="*/ 488950 w 577850"/>
              <a:gd name="connsiteY0" fmla="*/ 530225 h 549275"/>
              <a:gd name="connsiteX1" fmla="*/ 482600 w 577850"/>
              <a:gd name="connsiteY1" fmla="*/ 501650 h 549275"/>
              <a:gd name="connsiteX2" fmla="*/ 476250 w 577850"/>
              <a:gd name="connsiteY2" fmla="*/ 492125 h 549275"/>
              <a:gd name="connsiteX3" fmla="*/ 473075 w 577850"/>
              <a:gd name="connsiteY3" fmla="*/ 479425 h 549275"/>
              <a:gd name="connsiteX4" fmla="*/ 447675 w 577850"/>
              <a:gd name="connsiteY4" fmla="*/ 450850 h 549275"/>
              <a:gd name="connsiteX5" fmla="*/ 438150 w 577850"/>
              <a:gd name="connsiteY5" fmla="*/ 441325 h 549275"/>
              <a:gd name="connsiteX6" fmla="*/ 434975 w 577850"/>
              <a:gd name="connsiteY6" fmla="*/ 431800 h 549275"/>
              <a:gd name="connsiteX7" fmla="*/ 441325 w 577850"/>
              <a:gd name="connsiteY7" fmla="*/ 406400 h 549275"/>
              <a:gd name="connsiteX8" fmla="*/ 444500 w 577850"/>
              <a:gd name="connsiteY8" fmla="*/ 396875 h 549275"/>
              <a:gd name="connsiteX9" fmla="*/ 450850 w 577850"/>
              <a:gd name="connsiteY9" fmla="*/ 387350 h 549275"/>
              <a:gd name="connsiteX10" fmla="*/ 460375 w 577850"/>
              <a:gd name="connsiteY10" fmla="*/ 368300 h 549275"/>
              <a:gd name="connsiteX11" fmla="*/ 479425 w 577850"/>
              <a:gd name="connsiteY11" fmla="*/ 349250 h 549275"/>
              <a:gd name="connsiteX12" fmla="*/ 492125 w 577850"/>
              <a:gd name="connsiteY12" fmla="*/ 330200 h 549275"/>
              <a:gd name="connsiteX13" fmla="*/ 498475 w 577850"/>
              <a:gd name="connsiteY13" fmla="*/ 320675 h 549275"/>
              <a:gd name="connsiteX14" fmla="*/ 508000 w 577850"/>
              <a:gd name="connsiteY14" fmla="*/ 301625 h 549275"/>
              <a:gd name="connsiteX15" fmla="*/ 511175 w 577850"/>
              <a:gd name="connsiteY15" fmla="*/ 282575 h 549275"/>
              <a:gd name="connsiteX16" fmla="*/ 511175 w 577850"/>
              <a:gd name="connsiteY16" fmla="*/ 225425 h 549275"/>
              <a:gd name="connsiteX17" fmla="*/ 539750 w 577850"/>
              <a:gd name="connsiteY17" fmla="*/ 196850 h 549275"/>
              <a:gd name="connsiteX18" fmla="*/ 549275 w 577850"/>
              <a:gd name="connsiteY18" fmla="*/ 187325 h 549275"/>
              <a:gd name="connsiteX19" fmla="*/ 555625 w 577850"/>
              <a:gd name="connsiteY19" fmla="*/ 177800 h 549275"/>
              <a:gd name="connsiteX20" fmla="*/ 561975 w 577850"/>
              <a:gd name="connsiteY20" fmla="*/ 158750 h 549275"/>
              <a:gd name="connsiteX21" fmla="*/ 552450 w 577850"/>
              <a:gd name="connsiteY21" fmla="*/ 133350 h 549275"/>
              <a:gd name="connsiteX22" fmla="*/ 546100 w 577850"/>
              <a:gd name="connsiteY22" fmla="*/ 114300 h 549275"/>
              <a:gd name="connsiteX23" fmla="*/ 549275 w 577850"/>
              <a:gd name="connsiteY23" fmla="*/ 101600 h 549275"/>
              <a:gd name="connsiteX24" fmla="*/ 552450 w 577850"/>
              <a:gd name="connsiteY24" fmla="*/ 82550 h 549275"/>
              <a:gd name="connsiteX25" fmla="*/ 565150 w 577850"/>
              <a:gd name="connsiteY25" fmla="*/ 63500 h 549275"/>
              <a:gd name="connsiteX26" fmla="*/ 571500 w 577850"/>
              <a:gd name="connsiteY26" fmla="*/ 53975 h 549275"/>
              <a:gd name="connsiteX27" fmla="*/ 577850 w 577850"/>
              <a:gd name="connsiteY27" fmla="*/ 44450 h 549275"/>
              <a:gd name="connsiteX28" fmla="*/ 574675 w 577850"/>
              <a:gd name="connsiteY28" fmla="*/ 15875 h 549275"/>
              <a:gd name="connsiteX29" fmla="*/ 555625 w 577850"/>
              <a:gd name="connsiteY29" fmla="*/ 0 h 549275"/>
              <a:gd name="connsiteX30" fmla="*/ 533400 w 577850"/>
              <a:gd name="connsiteY30" fmla="*/ 3175 h 549275"/>
              <a:gd name="connsiteX31" fmla="*/ 514350 w 577850"/>
              <a:gd name="connsiteY31" fmla="*/ 15875 h 549275"/>
              <a:gd name="connsiteX32" fmla="*/ 504825 w 577850"/>
              <a:gd name="connsiteY32" fmla="*/ 22225 h 549275"/>
              <a:gd name="connsiteX33" fmla="*/ 495300 w 577850"/>
              <a:gd name="connsiteY33" fmla="*/ 28575 h 549275"/>
              <a:gd name="connsiteX34" fmla="*/ 485775 w 577850"/>
              <a:gd name="connsiteY34" fmla="*/ 31750 h 549275"/>
              <a:gd name="connsiteX35" fmla="*/ 393700 w 577850"/>
              <a:gd name="connsiteY35" fmla="*/ 25400 h 549275"/>
              <a:gd name="connsiteX36" fmla="*/ 358775 w 577850"/>
              <a:gd name="connsiteY36" fmla="*/ 19050 h 549275"/>
              <a:gd name="connsiteX37" fmla="*/ 336550 w 577850"/>
              <a:gd name="connsiteY37" fmla="*/ 15875 h 549275"/>
              <a:gd name="connsiteX38" fmla="*/ 279400 w 577850"/>
              <a:gd name="connsiteY38" fmla="*/ 22225 h 549275"/>
              <a:gd name="connsiteX39" fmla="*/ 269875 w 577850"/>
              <a:gd name="connsiteY39" fmla="*/ 25400 h 549275"/>
              <a:gd name="connsiteX40" fmla="*/ 257175 w 577850"/>
              <a:gd name="connsiteY40" fmla="*/ 28575 h 549275"/>
              <a:gd name="connsiteX41" fmla="*/ 158750 w 577850"/>
              <a:gd name="connsiteY41" fmla="*/ 22225 h 549275"/>
              <a:gd name="connsiteX42" fmla="*/ 127000 w 577850"/>
              <a:gd name="connsiteY42" fmla="*/ 15875 h 549275"/>
              <a:gd name="connsiteX43" fmla="*/ 146050 w 577850"/>
              <a:gd name="connsiteY43" fmla="*/ 34925 h 549275"/>
              <a:gd name="connsiteX44" fmla="*/ 152400 w 577850"/>
              <a:gd name="connsiteY44" fmla="*/ 53975 h 549275"/>
              <a:gd name="connsiteX45" fmla="*/ 155575 w 577850"/>
              <a:gd name="connsiteY45" fmla="*/ 63500 h 549275"/>
              <a:gd name="connsiteX46" fmla="*/ 161925 w 577850"/>
              <a:gd name="connsiteY46" fmla="*/ 92075 h 549275"/>
              <a:gd name="connsiteX47" fmla="*/ 171450 w 577850"/>
              <a:gd name="connsiteY47" fmla="*/ 104775 h 549275"/>
              <a:gd name="connsiteX48" fmla="*/ 177800 w 577850"/>
              <a:gd name="connsiteY48" fmla="*/ 133350 h 549275"/>
              <a:gd name="connsiteX49" fmla="*/ 174625 w 577850"/>
              <a:gd name="connsiteY49" fmla="*/ 168275 h 549275"/>
              <a:gd name="connsiteX50" fmla="*/ 165100 w 577850"/>
              <a:gd name="connsiteY50" fmla="*/ 171450 h 549275"/>
              <a:gd name="connsiteX51" fmla="*/ 155575 w 577850"/>
              <a:gd name="connsiteY51" fmla="*/ 177800 h 549275"/>
              <a:gd name="connsiteX52" fmla="*/ 136525 w 577850"/>
              <a:gd name="connsiteY52" fmla="*/ 196850 h 549275"/>
              <a:gd name="connsiteX53" fmla="*/ 117475 w 577850"/>
              <a:gd name="connsiteY53" fmla="*/ 203200 h 549275"/>
              <a:gd name="connsiteX54" fmla="*/ 107950 w 577850"/>
              <a:gd name="connsiteY54" fmla="*/ 206375 h 549275"/>
              <a:gd name="connsiteX55" fmla="*/ 98425 w 577850"/>
              <a:gd name="connsiteY55" fmla="*/ 212725 h 549275"/>
              <a:gd name="connsiteX56" fmla="*/ 88900 w 577850"/>
              <a:gd name="connsiteY56" fmla="*/ 215900 h 549275"/>
              <a:gd name="connsiteX57" fmla="*/ 66675 w 577850"/>
              <a:gd name="connsiteY57" fmla="*/ 222250 h 549275"/>
              <a:gd name="connsiteX58" fmla="*/ 53975 w 577850"/>
              <a:gd name="connsiteY58" fmla="*/ 228600 h 549275"/>
              <a:gd name="connsiteX59" fmla="*/ 34925 w 577850"/>
              <a:gd name="connsiteY59" fmla="*/ 247650 h 549275"/>
              <a:gd name="connsiteX60" fmla="*/ 12700 w 577850"/>
              <a:gd name="connsiteY60" fmla="*/ 276225 h 549275"/>
              <a:gd name="connsiteX61" fmla="*/ 9525 w 577850"/>
              <a:gd name="connsiteY61" fmla="*/ 285750 h 549275"/>
              <a:gd name="connsiteX62" fmla="*/ 0 w 577850"/>
              <a:gd name="connsiteY62" fmla="*/ 311150 h 549275"/>
              <a:gd name="connsiteX63" fmla="*/ 3175 w 577850"/>
              <a:gd name="connsiteY63" fmla="*/ 339725 h 549275"/>
              <a:gd name="connsiteX64" fmla="*/ 6350 w 577850"/>
              <a:gd name="connsiteY64" fmla="*/ 361950 h 549275"/>
              <a:gd name="connsiteX65" fmla="*/ 15875 w 577850"/>
              <a:gd name="connsiteY65" fmla="*/ 358775 h 549275"/>
              <a:gd name="connsiteX66" fmla="*/ 34925 w 577850"/>
              <a:gd name="connsiteY66" fmla="*/ 346075 h 549275"/>
              <a:gd name="connsiteX67" fmla="*/ 60325 w 577850"/>
              <a:gd name="connsiteY67" fmla="*/ 339725 h 549275"/>
              <a:gd name="connsiteX68" fmla="*/ 73025 w 577850"/>
              <a:gd name="connsiteY68" fmla="*/ 336550 h 549275"/>
              <a:gd name="connsiteX69" fmla="*/ 92075 w 577850"/>
              <a:gd name="connsiteY69" fmla="*/ 330200 h 549275"/>
              <a:gd name="connsiteX70" fmla="*/ 114300 w 577850"/>
              <a:gd name="connsiteY70" fmla="*/ 320675 h 549275"/>
              <a:gd name="connsiteX71" fmla="*/ 155575 w 577850"/>
              <a:gd name="connsiteY71" fmla="*/ 323850 h 549275"/>
              <a:gd name="connsiteX72" fmla="*/ 165100 w 577850"/>
              <a:gd name="connsiteY72" fmla="*/ 327025 h 549275"/>
              <a:gd name="connsiteX73" fmla="*/ 177800 w 577850"/>
              <a:gd name="connsiteY73" fmla="*/ 330200 h 549275"/>
              <a:gd name="connsiteX74" fmla="*/ 187325 w 577850"/>
              <a:gd name="connsiteY74" fmla="*/ 333375 h 549275"/>
              <a:gd name="connsiteX75" fmla="*/ 209550 w 577850"/>
              <a:gd name="connsiteY75" fmla="*/ 339725 h 549275"/>
              <a:gd name="connsiteX76" fmla="*/ 219075 w 577850"/>
              <a:gd name="connsiteY76" fmla="*/ 346075 h 549275"/>
              <a:gd name="connsiteX77" fmla="*/ 238125 w 577850"/>
              <a:gd name="connsiteY77" fmla="*/ 352425 h 549275"/>
              <a:gd name="connsiteX78" fmla="*/ 247650 w 577850"/>
              <a:gd name="connsiteY78" fmla="*/ 355600 h 549275"/>
              <a:gd name="connsiteX79" fmla="*/ 257175 w 577850"/>
              <a:gd name="connsiteY79" fmla="*/ 361950 h 549275"/>
              <a:gd name="connsiteX80" fmla="*/ 276225 w 577850"/>
              <a:gd name="connsiteY80" fmla="*/ 368300 h 549275"/>
              <a:gd name="connsiteX81" fmla="*/ 288925 w 577850"/>
              <a:gd name="connsiteY81" fmla="*/ 374650 h 549275"/>
              <a:gd name="connsiteX82" fmla="*/ 298450 w 577850"/>
              <a:gd name="connsiteY82" fmla="*/ 377825 h 549275"/>
              <a:gd name="connsiteX83" fmla="*/ 307975 w 577850"/>
              <a:gd name="connsiteY83" fmla="*/ 384175 h 549275"/>
              <a:gd name="connsiteX84" fmla="*/ 327025 w 577850"/>
              <a:gd name="connsiteY84" fmla="*/ 390525 h 549275"/>
              <a:gd name="connsiteX85" fmla="*/ 346075 w 577850"/>
              <a:gd name="connsiteY85" fmla="*/ 400050 h 549275"/>
              <a:gd name="connsiteX86" fmla="*/ 361950 w 577850"/>
              <a:gd name="connsiteY86" fmla="*/ 419100 h 549275"/>
              <a:gd name="connsiteX87" fmla="*/ 358775 w 577850"/>
              <a:gd name="connsiteY87" fmla="*/ 428625 h 549275"/>
              <a:gd name="connsiteX88" fmla="*/ 330200 w 577850"/>
              <a:gd name="connsiteY88" fmla="*/ 457200 h 549275"/>
              <a:gd name="connsiteX89" fmla="*/ 320675 w 577850"/>
              <a:gd name="connsiteY89" fmla="*/ 466725 h 549275"/>
              <a:gd name="connsiteX90" fmla="*/ 317500 w 577850"/>
              <a:gd name="connsiteY90" fmla="*/ 476250 h 549275"/>
              <a:gd name="connsiteX91" fmla="*/ 320675 w 577850"/>
              <a:gd name="connsiteY91" fmla="*/ 485775 h 549275"/>
              <a:gd name="connsiteX92" fmla="*/ 327025 w 577850"/>
              <a:gd name="connsiteY92" fmla="*/ 508000 h 549275"/>
              <a:gd name="connsiteX93" fmla="*/ 333375 w 577850"/>
              <a:gd name="connsiteY93" fmla="*/ 517525 h 549275"/>
              <a:gd name="connsiteX94" fmla="*/ 371475 w 577850"/>
              <a:gd name="connsiteY94" fmla="*/ 520700 h 549275"/>
              <a:gd name="connsiteX95" fmla="*/ 374650 w 577850"/>
              <a:gd name="connsiteY95" fmla="*/ 530225 h 549275"/>
              <a:gd name="connsiteX96" fmla="*/ 393700 w 577850"/>
              <a:gd name="connsiteY96" fmla="*/ 549275 h 549275"/>
              <a:gd name="connsiteX97" fmla="*/ 469900 w 577850"/>
              <a:gd name="connsiteY97" fmla="*/ 542925 h 549275"/>
              <a:gd name="connsiteX98" fmla="*/ 479425 w 577850"/>
              <a:gd name="connsiteY98" fmla="*/ 539750 h 549275"/>
              <a:gd name="connsiteX99" fmla="*/ 488950 w 577850"/>
              <a:gd name="connsiteY99" fmla="*/ 530225 h 54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577850" h="549275">
                <a:moveTo>
                  <a:pt x="488950" y="530225"/>
                </a:moveTo>
                <a:cubicBezTo>
                  <a:pt x="489479" y="523875"/>
                  <a:pt x="484281" y="505573"/>
                  <a:pt x="482600" y="501650"/>
                </a:cubicBezTo>
                <a:cubicBezTo>
                  <a:pt x="481097" y="498143"/>
                  <a:pt x="478367" y="495300"/>
                  <a:pt x="476250" y="492125"/>
                </a:cubicBezTo>
                <a:cubicBezTo>
                  <a:pt x="475192" y="487892"/>
                  <a:pt x="474794" y="483436"/>
                  <a:pt x="473075" y="479425"/>
                </a:cubicBezTo>
                <a:cubicBezTo>
                  <a:pt x="468826" y="469510"/>
                  <a:pt x="452756" y="455931"/>
                  <a:pt x="447675" y="450850"/>
                </a:cubicBezTo>
                <a:lnTo>
                  <a:pt x="438150" y="441325"/>
                </a:lnTo>
                <a:cubicBezTo>
                  <a:pt x="437092" y="438150"/>
                  <a:pt x="434672" y="435133"/>
                  <a:pt x="434975" y="431800"/>
                </a:cubicBezTo>
                <a:cubicBezTo>
                  <a:pt x="435765" y="423109"/>
                  <a:pt x="438565" y="414679"/>
                  <a:pt x="441325" y="406400"/>
                </a:cubicBezTo>
                <a:cubicBezTo>
                  <a:pt x="442383" y="403225"/>
                  <a:pt x="443003" y="399868"/>
                  <a:pt x="444500" y="396875"/>
                </a:cubicBezTo>
                <a:cubicBezTo>
                  <a:pt x="446207" y="393462"/>
                  <a:pt x="449143" y="390763"/>
                  <a:pt x="450850" y="387350"/>
                </a:cubicBezTo>
                <a:cubicBezTo>
                  <a:pt x="457155" y="374741"/>
                  <a:pt x="449976" y="379999"/>
                  <a:pt x="460375" y="368300"/>
                </a:cubicBezTo>
                <a:cubicBezTo>
                  <a:pt x="466341" y="361588"/>
                  <a:pt x="474444" y="356722"/>
                  <a:pt x="479425" y="349250"/>
                </a:cubicBezTo>
                <a:lnTo>
                  <a:pt x="492125" y="330200"/>
                </a:lnTo>
                <a:cubicBezTo>
                  <a:pt x="494242" y="327025"/>
                  <a:pt x="497268" y="324295"/>
                  <a:pt x="498475" y="320675"/>
                </a:cubicBezTo>
                <a:cubicBezTo>
                  <a:pt x="502857" y="307530"/>
                  <a:pt x="499794" y="313935"/>
                  <a:pt x="508000" y="301625"/>
                </a:cubicBezTo>
                <a:cubicBezTo>
                  <a:pt x="509058" y="295275"/>
                  <a:pt x="511175" y="289013"/>
                  <a:pt x="511175" y="282575"/>
                </a:cubicBezTo>
                <a:cubicBezTo>
                  <a:pt x="511175" y="271829"/>
                  <a:pt x="503881" y="238972"/>
                  <a:pt x="511175" y="225425"/>
                </a:cubicBezTo>
                <a:lnTo>
                  <a:pt x="539750" y="196850"/>
                </a:lnTo>
                <a:cubicBezTo>
                  <a:pt x="542925" y="193675"/>
                  <a:pt x="546784" y="191061"/>
                  <a:pt x="549275" y="187325"/>
                </a:cubicBezTo>
                <a:cubicBezTo>
                  <a:pt x="551392" y="184150"/>
                  <a:pt x="554075" y="181287"/>
                  <a:pt x="555625" y="177800"/>
                </a:cubicBezTo>
                <a:cubicBezTo>
                  <a:pt x="558343" y="171683"/>
                  <a:pt x="561975" y="158750"/>
                  <a:pt x="561975" y="158750"/>
                </a:cubicBezTo>
                <a:cubicBezTo>
                  <a:pt x="554448" y="121115"/>
                  <a:pt x="564342" y="160106"/>
                  <a:pt x="552450" y="133350"/>
                </a:cubicBezTo>
                <a:cubicBezTo>
                  <a:pt x="549732" y="127233"/>
                  <a:pt x="546100" y="114300"/>
                  <a:pt x="546100" y="114300"/>
                </a:cubicBezTo>
                <a:cubicBezTo>
                  <a:pt x="547158" y="110067"/>
                  <a:pt x="548419" y="105879"/>
                  <a:pt x="549275" y="101600"/>
                </a:cubicBezTo>
                <a:cubicBezTo>
                  <a:pt x="550538" y="95287"/>
                  <a:pt x="549974" y="88492"/>
                  <a:pt x="552450" y="82550"/>
                </a:cubicBezTo>
                <a:cubicBezTo>
                  <a:pt x="555385" y="75505"/>
                  <a:pt x="560917" y="69850"/>
                  <a:pt x="565150" y="63500"/>
                </a:cubicBezTo>
                <a:lnTo>
                  <a:pt x="571500" y="53975"/>
                </a:lnTo>
                <a:lnTo>
                  <a:pt x="577850" y="44450"/>
                </a:lnTo>
                <a:cubicBezTo>
                  <a:pt x="576792" y="34925"/>
                  <a:pt x="577706" y="24967"/>
                  <a:pt x="574675" y="15875"/>
                </a:cubicBezTo>
                <a:cubicBezTo>
                  <a:pt x="572929" y="10636"/>
                  <a:pt x="559982" y="2905"/>
                  <a:pt x="555625" y="0"/>
                </a:cubicBezTo>
                <a:cubicBezTo>
                  <a:pt x="548217" y="1058"/>
                  <a:pt x="540385" y="489"/>
                  <a:pt x="533400" y="3175"/>
                </a:cubicBezTo>
                <a:cubicBezTo>
                  <a:pt x="526277" y="5915"/>
                  <a:pt x="520700" y="11642"/>
                  <a:pt x="514350" y="15875"/>
                </a:cubicBezTo>
                <a:lnTo>
                  <a:pt x="504825" y="22225"/>
                </a:lnTo>
                <a:cubicBezTo>
                  <a:pt x="501650" y="24342"/>
                  <a:pt x="498920" y="27368"/>
                  <a:pt x="495300" y="28575"/>
                </a:cubicBezTo>
                <a:lnTo>
                  <a:pt x="485775" y="31750"/>
                </a:lnTo>
                <a:cubicBezTo>
                  <a:pt x="455083" y="29633"/>
                  <a:pt x="422886" y="35129"/>
                  <a:pt x="393700" y="25400"/>
                </a:cubicBezTo>
                <a:cubicBezTo>
                  <a:pt x="375611" y="19370"/>
                  <a:pt x="388693" y="23039"/>
                  <a:pt x="358775" y="19050"/>
                </a:cubicBezTo>
                <a:lnTo>
                  <a:pt x="336550" y="15875"/>
                </a:lnTo>
                <a:cubicBezTo>
                  <a:pt x="317073" y="17498"/>
                  <a:pt x="298372" y="18009"/>
                  <a:pt x="279400" y="22225"/>
                </a:cubicBezTo>
                <a:cubicBezTo>
                  <a:pt x="276133" y="22951"/>
                  <a:pt x="273093" y="24481"/>
                  <a:pt x="269875" y="25400"/>
                </a:cubicBezTo>
                <a:cubicBezTo>
                  <a:pt x="265679" y="26599"/>
                  <a:pt x="261408" y="27517"/>
                  <a:pt x="257175" y="28575"/>
                </a:cubicBezTo>
                <a:cubicBezTo>
                  <a:pt x="234932" y="27516"/>
                  <a:pt x="186322" y="26361"/>
                  <a:pt x="158750" y="22225"/>
                </a:cubicBezTo>
                <a:cubicBezTo>
                  <a:pt x="148076" y="20624"/>
                  <a:pt x="127000" y="15875"/>
                  <a:pt x="127000" y="15875"/>
                </a:cubicBezTo>
                <a:cubicBezTo>
                  <a:pt x="133350" y="22225"/>
                  <a:pt x="143210" y="26406"/>
                  <a:pt x="146050" y="34925"/>
                </a:cubicBezTo>
                <a:lnTo>
                  <a:pt x="152400" y="53975"/>
                </a:lnTo>
                <a:cubicBezTo>
                  <a:pt x="153458" y="57150"/>
                  <a:pt x="155025" y="60199"/>
                  <a:pt x="155575" y="63500"/>
                </a:cubicBezTo>
                <a:cubicBezTo>
                  <a:pt x="156352" y="68163"/>
                  <a:pt x="158247" y="85638"/>
                  <a:pt x="161925" y="92075"/>
                </a:cubicBezTo>
                <a:cubicBezTo>
                  <a:pt x="164550" y="96669"/>
                  <a:pt x="168275" y="100542"/>
                  <a:pt x="171450" y="104775"/>
                </a:cubicBezTo>
                <a:cubicBezTo>
                  <a:pt x="172675" y="109673"/>
                  <a:pt x="177800" y="129319"/>
                  <a:pt x="177800" y="133350"/>
                </a:cubicBezTo>
                <a:cubicBezTo>
                  <a:pt x="177800" y="145040"/>
                  <a:pt x="178322" y="157185"/>
                  <a:pt x="174625" y="168275"/>
                </a:cubicBezTo>
                <a:cubicBezTo>
                  <a:pt x="173567" y="171450"/>
                  <a:pt x="168093" y="169953"/>
                  <a:pt x="165100" y="171450"/>
                </a:cubicBezTo>
                <a:cubicBezTo>
                  <a:pt x="161687" y="173157"/>
                  <a:pt x="158427" y="175265"/>
                  <a:pt x="155575" y="177800"/>
                </a:cubicBezTo>
                <a:cubicBezTo>
                  <a:pt x="148863" y="183766"/>
                  <a:pt x="145044" y="194010"/>
                  <a:pt x="136525" y="196850"/>
                </a:cubicBezTo>
                <a:lnTo>
                  <a:pt x="117475" y="203200"/>
                </a:lnTo>
                <a:cubicBezTo>
                  <a:pt x="114300" y="204258"/>
                  <a:pt x="110735" y="204519"/>
                  <a:pt x="107950" y="206375"/>
                </a:cubicBezTo>
                <a:cubicBezTo>
                  <a:pt x="104775" y="208492"/>
                  <a:pt x="101838" y="211018"/>
                  <a:pt x="98425" y="212725"/>
                </a:cubicBezTo>
                <a:cubicBezTo>
                  <a:pt x="95432" y="214222"/>
                  <a:pt x="92118" y="214981"/>
                  <a:pt x="88900" y="215900"/>
                </a:cubicBezTo>
                <a:cubicBezTo>
                  <a:pt x="80844" y="218202"/>
                  <a:pt x="74288" y="218987"/>
                  <a:pt x="66675" y="222250"/>
                </a:cubicBezTo>
                <a:cubicBezTo>
                  <a:pt x="62325" y="224114"/>
                  <a:pt x="57671" y="225643"/>
                  <a:pt x="53975" y="228600"/>
                </a:cubicBezTo>
                <a:cubicBezTo>
                  <a:pt x="46963" y="234210"/>
                  <a:pt x="41275" y="241300"/>
                  <a:pt x="34925" y="247650"/>
                </a:cubicBezTo>
                <a:cubicBezTo>
                  <a:pt x="26707" y="255868"/>
                  <a:pt x="16498" y="264832"/>
                  <a:pt x="12700" y="276225"/>
                </a:cubicBezTo>
                <a:cubicBezTo>
                  <a:pt x="11642" y="279400"/>
                  <a:pt x="10843" y="282674"/>
                  <a:pt x="9525" y="285750"/>
                </a:cubicBezTo>
                <a:cubicBezTo>
                  <a:pt x="-437" y="308994"/>
                  <a:pt x="5854" y="287735"/>
                  <a:pt x="0" y="311150"/>
                </a:cubicBezTo>
                <a:cubicBezTo>
                  <a:pt x="1058" y="320675"/>
                  <a:pt x="1986" y="330215"/>
                  <a:pt x="3175" y="339725"/>
                </a:cubicBezTo>
                <a:cubicBezTo>
                  <a:pt x="4103" y="347151"/>
                  <a:pt x="2199" y="355723"/>
                  <a:pt x="6350" y="361950"/>
                </a:cubicBezTo>
                <a:cubicBezTo>
                  <a:pt x="8206" y="364735"/>
                  <a:pt x="12949" y="360400"/>
                  <a:pt x="15875" y="358775"/>
                </a:cubicBezTo>
                <a:cubicBezTo>
                  <a:pt x="22546" y="355069"/>
                  <a:pt x="27441" y="347572"/>
                  <a:pt x="34925" y="346075"/>
                </a:cubicBezTo>
                <a:cubicBezTo>
                  <a:pt x="67200" y="339620"/>
                  <a:pt x="37545" y="346234"/>
                  <a:pt x="60325" y="339725"/>
                </a:cubicBezTo>
                <a:cubicBezTo>
                  <a:pt x="64521" y="338526"/>
                  <a:pt x="68845" y="337804"/>
                  <a:pt x="73025" y="336550"/>
                </a:cubicBezTo>
                <a:cubicBezTo>
                  <a:pt x="79436" y="334627"/>
                  <a:pt x="86506" y="333913"/>
                  <a:pt x="92075" y="330200"/>
                </a:cubicBezTo>
                <a:cubicBezTo>
                  <a:pt x="105231" y="321429"/>
                  <a:pt x="97898" y="324775"/>
                  <a:pt x="114300" y="320675"/>
                </a:cubicBezTo>
                <a:cubicBezTo>
                  <a:pt x="128058" y="321733"/>
                  <a:pt x="141883" y="322138"/>
                  <a:pt x="155575" y="323850"/>
                </a:cubicBezTo>
                <a:cubicBezTo>
                  <a:pt x="158896" y="324265"/>
                  <a:pt x="161882" y="326106"/>
                  <a:pt x="165100" y="327025"/>
                </a:cubicBezTo>
                <a:cubicBezTo>
                  <a:pt x="169296" y="328224"/>
                  <a:pt x="173604" y="329001"/>
                  <a:pt x="177800" y="330200"/>
                </a:cubicBezTo>
                <a:cubicBezTo>
                  <a:pt x="181018" y="331119"/>
                  <a:pt x="184107" y="332456"/>
                  <a:pt x="187325" y="333375"/>
                </a:cubicBezTo>
                <a:cubicBezTo>
                  <a:pt x="192072" y="334731"/>
                  <a:pt x="204475" y="337187"/>
                  <a:pt x="209550" y="339725"/>
                </a:cubicBezTo>
                <a:cubicBezTo>
                  <a:pt x="212963" y="341432"/>
                  <a:pt x="215588" y="344525"/>
                  <a:pt x="219075" y="346075"/>
                </a:cubicBezTo>
                <a:cubicBezTo>
                  <a:pt x="225192" y="348793"/>
                  <a:pt x="231775" y="350308"/>
                  <a:pt x="238125" y="352425"/>
                </a:cubicBezTo>
                <a:cubicBezTo>
                  <a:pt x="241300" y="353483"/>
                  <a:pt x="244865" y="353744"/>
                  <a:pt x="247650" y="355600"/>
                </a:cubicBezTo>
                <a:cubicBezTo>
                  <a:pt x="250825" y="357717"/>
                  <a:pt x="253688" y="360400"/>
                  <a:pt x="257175" y="361950"/>
                </a:cubicBezTo>
                <a:cubicBezTo>
                  <a:pt x="263292" y="364668"/>
                  <a:pt x="270238" y="365307"/>
                  <a:pt x="276225" y="368300"/>
                </a:cubicBezTo>
                <a:cubicBezTo>
                  <a:pt x="280458" y="370417"/>
                  <a:pt x="284575" y="372786"/>
                  <a:pt x="288925" y="374650"/>
                </a:cubicBezTo>
                <a:cubicBezTo>
                  <a:pt x="292001" y="375968"/>
                  <a:pt x="295457" y="376328"/>
                  <a:pt x="298450" y="377825"/>
                </a:cubicBezTo>
                <a:cubicBezTo>
                  <a:pt x="301863" y="379532"/>
                  <a:pt x="304488" y="382625"/>
                  <a:pt x="307975" y="384175"/>
                </a:cubicBezTo>
                <a:cubicBezTo>
                  <a:pt x="314092" y="386893"/>
                  <a:pt x="321456" y="386812"/>
                  <a:pt x="327025" y="390525"/>
                </a:cubicBezTo>
                <a:cubicBezTo>
                  <a:pt x="339335" y="398731"/>
                  <a:pt x="332930" y="395668"/>
                  <a:pt x="346075" y="400050"/>
                </a:cubicBezTo>
                <a:cubicBezTo>
                  <a:pt x="348936" y="402911"/>
                  <a:pt x="361066" y="413796"/>
                  <a:pt x="361950" y="419100"/>
                </a:cubicBezTo>
                <a:cubicBezTo>
                  <a:pt x="362500" y="422401"/>
                  <a:pt x="360830" y="425983"/>
                  <a:pt x="358775" y="428625"/>
                </a:cubicBezTo>
                <a:lnTo>
                  <a:pt x="330200" y="457200"/>
                </a:lnTo>
                <a:lnTo>
                  <a:pt x="320675" y="466725"/>
                </a:lnTo>
                <a:cubicBezTo>
                  <a:pt x="319617" y="469900"/>
                  <a:pt x="317500" y="472903"/>
                  <a:pt x="317500" y="476250"/>
                </a:cubicBezTo>
                <a:cubicBezTo>
                  <a:pt x="317500" y="479597"/>
                  <a:pt x="319756" y="482557"/>
                  <a:pt x="320675" y="485775"/>
                </a:cubicBezTo>
                <a:cubicBezTo>
                  <a:pt x="322031" y="490522"/>
                  <a:pt x="324487" y="502925"/>
                  <a:pt x="327025" y="508000"/>
                </a:cubicBezTo>
                <a:cubicBezTo>
                  <a:pt x="328732" y="511413"/>
                  <a:pt x="329706" y="516477"/>
                  <a:pt x="333375" y="517525"/>
                </a:cubicBezTo>
                <a:cubicBezTo>
                  <a:pt x="345629" y="521026"/>
                  <a:pt x="358775" y="519642"/>
                  <a:pt x="371475" y="520700"/>
                </a:cubicBezTo>
                <a:cubicBezTo>
                  <a:pt x="372533" y="523875"/>
                  <a:pt x="372595" y="527583"/>
                  <a:pt x="374650" y="530225"/>
                </a:cubicBezTo>
                <a:cubicBezTo>
                  <a:pt x="380163" y="537314"/>
                  <a:pt x="393700" y="549275"/>
                  <a:pt x="393700" y="549275"/>
                </a:cubicBezTo>
                <a:cubicBezTo>
                  <a:pt x="419866" y="547821"/>
                  <a:pt x="444653" y="548535"/>
                  <a:pt x="469900" y="542925"/>
                </a:cubicBezTo>
                <a:cubicBezTo>
                  <a:pt x="473167" y="542199"/>
                  <a:pt x="476158" y="540476"/>
                  <a:pt x="479425" y="539750"/>
                </a:cubicBezTo>
                <a:cubicBezTo>
                  <a:pt x="501418" y="534863"/>
                  <a:pt x="488421" y="536575"/>
                  <a:pt x="488950" y="530225"/>
                </a:cubicBez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Freeform 68"/>
          <p:cNvSpPr/>
          <p:nvPr/>
        </p:nvSpPr>
        <p:spPr>
          <a:xfrm>
            <a:off x="3782651" y="4137025"/>
            <a:ext cx="542969" cy="619125"/>
          </a:xfrm>
          <a:custGeom>
            <a:avLst/>
            <a:gdLst>
              <a:gd name="connsiteX0" fmla="*/ 488994 w 542969"/>
              <a:gd name="connsiteY0" fmla="*/ 584200 h 619125"/>
              <a:gd name="connsiteX1" fmla="*/ 466769 w 542969"/>
              <a:gd name="connsiteY1" fmla="*/ 552450 h 619125"/>
              <a:gd name="connsiteX2" fmla="*/ 463594 w 542969"/>
              <a:gd name="connsiteY2" fmla="*/ 542925 h 619125"/>
              <a:gd name="connsiteX3" fmla="*/ 460419 w 542969"/>
              <a:gd name="connsiteY3" fmla="*/ 533400 h 619125"/>
              <a:gd name="connsiteX4" fmla="*/ 454069 w 542969"/>
              <a:gd name="connsiteY4" fmla="*/ 492125 h 619125"/>
              <a:gd name="connsiteX5" fmla="*/ 450894 w 542969"/>
              <a:gd name="connsiteY5" fmla="*/ 482600 h 619125"/>
              <a:gd name="connsiteX6" fmla="*/ 447719 w 542969"/>
              <a:gd name="connsiteY6" fmla="*/ 469900 h 619125"/>
              <a:gd name="connsiteX7" fmla="*/ 441369 w 542969"/>
              <a:gd name="connsiteY7" fmla="*/ 428625 h 619125"/>
              <a:gd name="connsiteX8" fmla="*/ 435019 w 542969"/>
              <a:gd name="connsiteY8" fmla="*/ 403225 h 619125"/>
              <a:gd name="connsiteX9" fmla="*/ 438194 w 542969"/>
              <a:gd name="connsiteY9" fmla="*/ 311150 h 619125"/>
              <a:gd name="connsiteX10" fmla="*/ 441369 w 542969"/>
              <a:gd name="connsiteY10" fmla="*/ 301625 h 619125"/>
              <a:gd name="connsiteX11" fmla="*/ 457244 w 542969"/>
              <a:gd name="connsiteY11" fmla="*/ 279400 h 619125"/>
              <a:gd name="connsiteX12" fmla="*/ 466769 w 542969"/>
              <a:gd name="connsiteY12" fmla="*/ 273050 h 619125"/>
              <a:gd name="connsiteX13" fmla="*/ 476294 w 542969"/>
              <a:gd name="connsiteY13" fmla="*/ 263525 h 619125"/>
              <a:gd name="connsiteX14" fmla="*/ 485819 w 542969"/>
              <a:gd name="connsiteY14" fmla="*/ 257175 h 619125"/>
              <a:gd name="connsiteX15" fmla="*/ 504869 w 542969"/>
              <a:gd name="connsiteY15" fmla="*/ 238125 h 619125"/>
              <a:gd name="connsiteX16" fmla="*/ 514394 w 542969"/>
              <a:gd name="connsiteY16" fmla="*/ 228600 h 619125"/>
              <a:gd name="connsiteX17" fmla="*/ 520744 w 542969"/>
              <a:gd name="connsiteY17" fmla="*/ 215900 h 619125"/>
              <a:gd name="connsiteX18" fmla="*/ 533444 w 542969"/>
              <a:gd name="connsiteY18" fmla="*/ 171450 h 619125"/>
              <a:gd name="connsiteX19" fmla="*/ 536619 w 542969"/>
              <a:gd name="connsiteY19" fmla="*/ 158750 h 619125"/>
              <a:gd name="connsiteX20" fmla="*/ 542969 w 542969"/>
              <a:gd name="connsiteY20" fmla="*/ 139700 h 619125"/>
              <a:gd name="connsiteX21" fmla="*/ 539794 w 542969"/>
              <a:gd name="connsiteY21" fmla="*/ 95250 h 619125"/>
              <a:gd name="connsiteX22" fmla="*/ 533444 w 542969"/>
              <a:gd name="connsiteY22" fmla="*/ 85725 h 619125"/>
              <a:gd name="connsiteX23" fmla="*/ 517569 w 542969"/>
              <a:gd name="connsiteY23" fmla="*/ 57150 h 619125"/>
              <a:gd name="connsiteX24" fmla="*/ 498519 w 542969"/>
              <a:gd name="connsiteY24" fmla="*/ 38100 h 619125"/>
              <a:gd name="connsiteX25" fmla="*/ 476294 w 542969"/>
              <a:gd name="connsiteY25" fmla="*/ 31750 h 619125"/>
              <a:gd name="connsiteX26" fmla="*/ 466769 w 542969"/>
              <a:gd name="connsiteY26" fmla="*/ 25400 h 619125"/>
              <a:gd name="connsiteX27" fmla="*/ 447719 w 542969"/>
              <a:gd name="connsiteY27" fmla="*/ 19050 h 619125"/>
              <a:gd name="connsiteX28" fmla="*/ 438194 w 542969"/>
              <a:gd name="connsiteY28" fmla="*/ 12700 h 619125"/>
              <a:gd name="connsiteX29" fmla="*/ 409619 w 542969"/>
              <a:gd name="connsiteY29" fmla="*/ 3175 h 619125"/>
              <a:gd name="connsiteX30" fmla="*/ 400094 w 542969"/>
              <a:gd name="connsiteY30" fmla="*/ 0 h 619125"/>
              <a:gd name="connsiteX31" fmla="*/ 346119 w 542969"/>
              <a:gd name="connsiteY31" fmla="*/ 3175 h 619125"/>
              <a:gd name="connsiteX32" fmla="*/ 317544 w 542969"/>
              <a:gd name="connsiteY32" fmla="*/ 25400 h 619125"/>
              <a:gd name="connsiteX33" fmla="*/ 295319 w 542969"/>
              <a:gd name="connsiteY33" fmla="*/ 41275 h 619125"/>
              <a:gd name="connsiteX34" fmla="*/ 247694 w 542969"/>
              <a:gd name="connsiteY34" fmla="*/ 38100 h 619125"/>
              <a:gd name="connsiteX35" fmla="*/ 238169 w 542969"/>
              <a:gd name="connsiteY35" fmla="*/ 34925 h 619125"/>
              <a:gd name="connsiteX36" fmla="*/ 104819 w 542969"/>
              <a:gd name="connsiteY36" fmla="*/ 31750 h 619125"/>
              <a:gd name="connsiteX37" fmla="*/ 6394 w 542969"/>
              <a:gd name="connsiteY37" fmla="*/ 28575 h 619125"/>
              <a:gd name="connsiteX38" fmla="*/ 44 w 542969"/>
              <a:gd name="connsiteY38" fmla="*/ 38100 h 619125"/>
              <a:gd name="connsiteX39" fmla="*/ 9569 w 542969"/>
              <a:gd name="connsiteY39" fmla="*/ 57150 h 619125"/>
              <a:gd name="connsiteX40" fmla="*/ 28619 w 542969"/>
              <a:gd name="connsiteY40" fmla="*/ 69850 h 619125"/>
              <a:gd name="connsiteX41" fmla="*/ 44494 w 542969"/>
              <a:gd name="connsiteY41" fmla="*/ 101600 h 619125"/>
              <a:gd name="connsiteX42" fmla="*/ 50844 w 542969"/>
              <a:gd name="connsiteY42" fmla="*/ 155575 h 619125"/>
              <a:gd name="connsiteX43" fmla="*/ 57194 w 542969"/>
              <a:gd name="connsiteY43" fmla="*/ 165100 h 619125"/>
              <a:gd name="connsiteX44" fmla="*/ 60369 w 542969"/>
              <a:gd name="connsiteY44" fmla="*/ 174625 h 619125"/>
              <a:gd name="connsiteX45" fmla="*/ 66719 w 542969"/>
              <a:gd name="connsiteY45" fmla="*/ 184150 h 619125"/>
              <a:gd name="connsiteX46" fmla="*/ 69894 w 542969"/>
              <a:gd name="connsiteY46" fmla="*/ 193675 h 619125"/>
              <a:gd name="connsiteX47" fmla="*/ 82594 w 542969"/>
              <a:gd name="connsiteY47" fmla="*/ 212725 h 619125"/>
              <a:gd name="connsiteX48" fmla="*/ 98469 w 542969"/>
              <a:gd name="connsiteY48" fmla="*/ 231775 h 619125"/>
              <a:gd name="connsiteX49" fmla="*/ 107994 w 542969"/>
              <a:gd name="connsiteY49" fmla="*/ 238125 h 619125"/>
              <a:gd name="connsiteX50" fmla="*/ 114344 w 542969"/>
              <a:gd name="connsiteY50" fmla="*/ 276225 h 619125"/>
              <a:gd name="connsiteX51" fmla="*/ 117519 w 542969"/>
              <a:gd name="connsiteY51" fmla="*/ 285750 h 619125"/>
              <a:gd name="connsiteX52" fmla="*/ 123869 w 542969"/>
              <a:gd name="connsiteY52" fmla="*/ 298450 h 619125"/>
              <a:gd name="connsiteX53" fmla="*/ 130219 w 542969"/>
              <a:gd name="connsiteY53" fmla="*/ 317500 h 619125"/>
              <a:gd name="connsiteX54" fmla="*/ 136569 w 542969"/>
              <a:gd name="connsiteY54" fmla="*/ 327025 h 619125"/>
              <a:gd name="connsiteX55" fmla="*/ 146094 w 542969"/>
              <a:gd name="connsiteY55" fmla="*/ 355600 h 619125"/>
              <a:gd name="connsiteX56" fmla="*/ 149269 w 542969"/>
              <a:gd name="connsiteY56" fmla="*/ 365125 h 619125"/>
              <a:gd name="connsiteX57" fmla="*/ 155619 w 542969"/>
              <a:gd name="connsiteY57" fmla="*/ 377825 h 619125"/>
              <a:gd name="connsiteX58" fmla="*/ 158794 w 542969"/>
              <a:gd name="connsiteY58" fmla="*/ 387350 h 619125"/>
              <a:gd name="connsiteX59" fmla="*/ 165144 w 542969"/>
              <a:gd name="connsiteY59" fmla="*/ 396875 h 619125"/>
              <a:gd name="connsiteX60" fmla="*/ 168319 w 542969"/>
              <a:gd name="connsiteY60" fmla="*/ 406400 h 619125"/>
              <a:gd name="connsiteX61" fmla="*/ 187369 w 542969"/>
              <a:gd name="connsiteY61" fmla="*/ 444500 h 619125"/>
              <a:gd name="connsiteX62" fmla="*/ 193719 w 542969"/>
              <a:gd name="connsiteY62" fmla="*/ 463550 h 619125"/>
              <a:gd name="connsiteX63" fmla="*/ 196894 w 542969"/>
              <a:gd name="connsiteY63" fmla="*/ 473075 h 619125"/>
              <a:gd name="connsiteX64" fmla="*/ 196894 w 542969"/>
              <a:gd name="connsiteY64" fmla="*/ 523875 h 619125"/>
              <a:gd name="connsiteX65" fmla="*/ 215944 w 542969"/>
              <a:gd name="connsiteY65" fmla="*/ 536575 h 619125"/>
              <a:gd name="connsiteX66" fmla="*/ 234994 w 542969"/>
              <a:gd name="connsiteY66" fmla="*/ 546100 h 619125"/>
              <a:gd name="connsiteX67" fmla="*/ 257219 w 542969"/>
              <a:gd name="connsiteY67" fmla="*/ 542925 h 619125"/>
              <a:gd name="connsiteX68" fmla="*/ 266744 w 542969"/>
              <a:gd name="connsiteY68" fmla="*/ 536575 h 619125"/>
              <a:gd name="connsiteX69" fmla="*/ 276269 w 542969"/>
              <a:gd name="connsiteY69" fmla="*/ 533400 h 619125"/>
              <a:gd name="connsiteX70" fmla="*/ 288969 w 542969"/>
              <a:gd name="connsiteY70" fmla="*/ 523875 h 619125"/>
              <a:gd name="connsiteX71" fmla="*/ 292144 w 542969"/>
              <a:gd name="connsiteY71" fmla="*/ 485775 h 619125"/>
              <a:gd name="connsiteX72" fmla="*/ 273094 w 542969"/>
              <a:gd name="connsiteY72" fmla="*/ 466725 h 619125"/>
              <a:gd name="connsiteX73" fmla="*/ 263569 w 542969"/>
              <a:gd name="connsiteY73" fmla="*/ 457200 h 619125"/>
              <a:gd name="connsiteX74" fmla="*/ 260394 w 542969"/>
              <a:gd name="connsiteY74" fmla="*/ 406400 h 619125"/>
              <a:gd name="connsiteX75" fmla="*/ 269919 w 542969"/>
              <a:gd name="connsiteY75" fmla="*/ 396875 h 619125"/>
              <a:gd name="connsiteX76" fmla="*/ 288969 w 542969"/>
              <a:gd name="connsiteY76" fmla="*/ 393700 h 619125"/>
              <a:gd name="connsiteX77" fmla="*/ 311194 w 542969"/>
              <a:gd name="connsiteY77" fmla="*/ 400050 h 619125"/>
              <a:gd name="connsiteX78" fmla="*/ 320719 w 542969"/>
              <a:gd name="connsiteY78" fmla="*/ 403225 h 619125"/>
              <a:gd name="connsiteX79" fmla="*/ 342944 w 542969"/>
              <a:gd name="connsiteY79" fmla="*/ 406400 h 619125"/>
              <a:gd name="connsiteX80" fmla="*/ 358819 w 542969"/>
              <a:gd name="connsiteY80" fmla="*/ 409575 h 619125"/>
              <a:gd name="connsiteX81" fmla="*/ 377869 w 542969"/>
              <a:gd name="connsiteY81" fmla="*/ 425450 h 619125"/>
              <a:gd name="connsiteX82" fmla="*/ 374694 w 542969"/>
              <a:gd name="connsiteY82" fmla="*/ 447675 h 619125"/>
              <a:gd name="connsiteX83" fmla="*/ 361994 w 542969"/>
              <a:gd name="connsiteY83" fmla="*/ 479425 h 619125"/>
              <a:gd name="connsiteX84" fmla="*/ 358819 w 542969"/>
              <a:gd name="connsiteY84" fmla="*/ 492125 h 619125"/>
              <a:gd name="connsiteX85" fmla="*/ 352469 w 542969"/>
              <a:gd name="connsiteY85" fmla="*/ 520700 h 619125"/>
              <a:gd name="connsiteX86" fmla="*/ 361994 w 542969"/>
              <a:gd name="connsiteY86" fmla="*/ 574675 h 619125"/>
              <a:gd name="connsiteX87" fmla="*/ 365169 w 542969"/>
              <a:gd name="connsiteY87" fmla="*/ 584200 h 619125"/>
              <a:gd name="connsiteX88" fmla="*/ 368344 w 542969"/>
              <a:gd name="connsiteY88" fmla="*/ 593725 h 619125"/>
              <a:gd name="connsiteX89" fmla="*/ 377869 w 542969"/>
              <a:gd name="connsiteY89" fmla="*/ 603250 h 619125"/>
              <a:gd name="connsiteX90" fmla="*/ 384219 w 542969"/>
              <a:gd name="connsiteY90" fmla="*/ 612775 h 619125"/>
              <a:gd name="connsiteX91" fmla="*/ 393744 w 542969"/>
              <a:gd name="connsiteY91" fmla="*/ 615950 h 619125"/>
              <a:gd name="connsiteX92" fmla="*/ 428669 w 542969"/>
              <a:gd name="connsiteY92" fmla="*/ 619125 h 619125"/>
              <a:gd name="connsiteX93" fmla="*/ 485819 w 542969"/>
              <a:gd name="connsiteY93" fmla="*/ 603250 h 619125"/>
              <a:gd name="connsiteX94" fmla="*/ 488994 w 542969"/>
              <a:gd name="connsiteY94" fmla="*/ 58420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542969" h="619125">
                <a:moveTo>
                  <a:pt x="488994" y="584200"/>
                </a:moveTo>
                <a:cubicBezTo>
                  <a:pt x="467892" y="567319"/>
                  <a:pt x="475262" y="577929"/>
                  <a:pt x="466769" y="552450"/>
                </a:cubicBezTo>
                <a:lnTo>
                  <a:pt x="463594" y="542925"/>
                </a:lnTo>
                <a:lnTo>
                  <a:pt x="460419" y="533400"/>
                </a:lnTo>
                <a:cubicBezTo>
                  <a:pt x="458491" y="517977"/>
                  <a:pt x="457705" y="506670"/>
                  <a:pt x="454069" y="492125"/>
                </a:cubicBezTo>
                <a:cubicBezTo>
                  <a:pt x="453257" y="488878"/>
                  <a:pt x="451813" y="485818"/>
                  <a:pt x="450894" y="482600"/>
                </a:cubicBezTo>
                <a:cubicBezTo>
                  <a:pt x="449695" y="478404"/>
                  <a:pt x="448777" y="474133"/>
                  <a:pt x="447719" y="469900"/>
                </a:cubicBezTo>
                <a:cubicBezTo>
                  <a:pt x="442024" y="412947"/>
                  <a:pt x="448596" y="455123"/>
                  <a:pt x="441369" y="428625"/>
                </a:cubicBezTo>
                <a:cubicBezTo>
                  <a:pt x="439073" y="420205"/>
                  <a:pt x="435019" y="403225"/>
                  <a:pt x="435019" y="403225"/>
                </a:cubicBezTo>
                <a:cubicBezTo>
                  <a:pt x="436077" y="372533"/>
                  <a:pt x="436278" y="341800"/>
                  <a:pt x="438194" y="311150"/>
                </a:cubicBezTo>
                <a:cubicBezTo>
                  <a:pt x="438403" y="307810"/>
                  <a:pt x="440051" y="304701"/>
                  <a:pt x="441369" y="301625"/>
                </a:cubicBezTo>
                <a:cubicBezTo>
                  <a:pt x="446362" y="289974"/>
                  <a:pt x="447564" y="287466"/>
                  <a:pt x="457244" y="279400"/>
                </a:cubicBezTo>
                <a:cubicBezTo>
                  <a:pt x="460175" y="276957"/>
                  <a:pt x="463838" y="275493"/>
                  <a:pt x="466769" y="273050"/>
                </a:cubicBezTo>
                <a:cubicBezTo>
                  <a:pt x="470218" y="270175"/>
                  <a:pt x="472845" y="266400"/>
                  <a:pt x="476294" y="263525"/>
                </a:cubicBezTo>
                <a:cubicBezTo>
                  <a:pt x="479225" y="261082"/>
                  <a:pt x="482967" y="259710"/>
                  <a:pt x="485819" y="257175"/>
                </a:cubicBezTo>
                <a:cubicBezTo>
                  <a:pt x="492531" y="251209"/>
                  <a:pt x="498519" y="244475"/>
                  <a:pt x="504869" y="238125"/>
                </a:cubicBezTo>
                <a:cubicBezTo>
                  <a:pt x="508044" y="234950"/>
                  <a:pt x="512386" y="232616"/>
                  <a:pt x="514394" y="228600"/>
                </a:cubicBezTo>
                <a:cubicBezTo>
                  <a:pt x="516511" y="224367"/>
                  <a:pt x="518986" y="220294"/>
                  <a:pt x="520744" y="215900"/>
                </a:cubicBezTo>
                <a:cubicBezTo>
                  <a:pt x="526817" y="200717"/>
                  <a:pt x="529430" y="187507"/>
                  <a:pt x="533444" y="171450"/>
                </a:cubicBezTo>
                <a:cubicBezTo>
                  <a:pt x="534502" y="167217"/>
                  <a:pt x="535239" y="162890"/>
                  <a:pt x="536619" y="158750"/>
                </a:cubicBezTo>
                <a:lnTo>
                  <a:pt x="542969" y="139700"/>
                </a:lnTo>
                <a:cubicBezTo>
                  <a:pt x="541911" y="124883"/>
                  <a:pt x="542375" y="109878"/>
                  <a:pt x="539794" y="95250"/>
                </a:cubicBezTo>
                <a:cubicBezTo>
                  <a:pt x="539131" y="91492"/>
                  <a:pt x="535151" y="89138"/>
                  <a:pt x="533444" y="85725"/>
                </a:cubicBezTo>
                <a:cubicBezTo>
                  <a:pt x="525459" y="69755"/>
                  <a:pt x="537591" y="77172"/>
                  <a:pt x="517569" y="57150"/>
                </a:cubicBezTo>
                <a:cubicBezTo>
                  <a:pt x="511219" y="50800"/>
                  <a:pt x="507231" y="40278"/>
                  <a:pt x="498519" y="38100"/>
                </a:cubicBezTo>
                <a:cubicBezTo>
                  <a:pt x="494450" y="37083"/>
                  <a:pt x="480849" y="34027"/>
                  <a:pt x="476294" y="31750"/>
                </a:cubicBezTo>
                <a:cubicBezTo>
                  <a:pt x="472881" y="30043"/>
                  <a:pt x="470256" y="26950"/>
                  <a:pt x="466769" y="25400"/>
                </a:cubicBezTo>
                <a:cubicBezTo>
                  <a:pt x="460652" y="22682"/>
                  <a:pt x="453288" y="22763"/>
                  <a:pt x="447719" y="19050"/>
                </a:cubicBezTo>
                <a:cubicBezTo>
                  <a:pt x="444544" y="16933"/>
                  <a:pt x="441681" y="14250"/>
                  <a:pt x="438194" y="12700"/>
                </a:cubicBezTo>
                <a:lnTo>
                  <a:pt x="409619" y="3175"/>
                </a:lnTo>
                <a:lnTo>
                  <a:pt x="400094" y="0"/>
                </a:lnTo>
                <a:cubicBezTo>
                  <a:pt x="382102" y="1058"/>
                  <a:pt x="363730" y="-654"/>
                  <a:pt x="346119" y="3175"/>
                </a:cubicBezTo>
                <a:cubicBezTo>
                  <a:pt x="333672" y="5881"/>
                  <a:pt x="326383" y="17824"/>
                  <a:pt x="317544" y="25400"/>
                </a:cubicBezTo>
                <a:cubicBezTo>
                  <a:pt x="310652" y="31307"/>
                  <a:pt x="302857" y="36249"/>
                  <a:pt x="295319" y="41275"/>
                </a:cubicBezTo>
                <a:cubicBezTo>
                  <a:pt x="279444" y="40217"/>
                  <a:pt x="263507" y="39857"/>
                  <a:pt x="247694" y="38100"/>
                </a:cubicBezTo>
                <a:cubicBezTo>
                  <a:pt x="244368" y="37730"/>
                  <a:pt x="241512" y="35074"/>
                  <a:pt x="238169" y="34925"/>
                </a:cubicBezTo>
                <a:cubicBezTo>
                  <a:pt x="193750" y="32951"/>
                  <a:pt x="149269" y="32808"/>
                  <a:pt x="104819" y="31750"/>
                </a:cubicBezTo>
                <a:cubicBezTo>
                  <a:pt x="38232" y="23427"/>
                  <a:pt x="71046" y="24265"/>
                  <a:pt x="6394" y="28575"/>
                </a:cubicBezTo>
                <a:cubicBezTo>
                  <a:pt x="4277" y="31750"/>
                  <a:pt x="671" y="34336"/>
                  <a:pt x="44" y="38100"/>
                </a:cubicBezTo>
                <a:cubicBezTo>
                  <a:pt x="-656" y="42300"/>
                  <a:pt x="7157" y="55039"/>
                  <a:pt x="9569" y="57150"/>
                </a:cubicBezTo>
                <a:cubicBezTo>
                  <a:pt x="15312" y="62176"/>
                  <a:pt x="28619" y="69850"/>
                  <a:pt x="28619" y="69850"/>
                </a:cubicBezTo>
                <a:cubicBezTo>
                  <a:pt x="43740" y="92531"/>
                  <a:pt x="39468" y="81496"/>
                  <a:pt x="44494" y="101600"/>
                </a:cubicBezTo>
                <a:cubicBezTo>
                  <a:pt x="44767" y="104877"/>
                  <a:pt x="46588" y="144226"/>
                  <a:pt x="50844" y="155575"/>
                </a:cubicBezTo>
                <a:cubicBezTo>
                  <a:pt x="52184" y="159148"/>
                  <a:pt x="55487" y="161687"/>
                  <a:pt x="57194" y="165100"/>
                </a:cubicBezTo>
                <a:cubicBezTo>
                  <a:pt x="58691" y="168093"/>
                  <a:pt x="58872" y="171632"/>
                  <a:pt x="60369" y="174625"/>
                </a:cubicBezTo>
                <a:cubicBezTo>
                  <a:pt x="62076" y="178038"/>
                  <a:pt x="65012" y="180737"/>
                  <a:pt x="66719" y="184150"/>
                </a:cubicBezTo>
                <a:cubicBezTo>
                  <a:pt x="68216" y="187143"/>
                  <a:pt x="68269" y="190749"/>
                  <a:pt x="69894" y="193675"/>
                </a:cubicBezTo>
                <a:cubicBezTo>
                  <a:pt x="73600" y="200346"/>
                  <a:pt x="78361" y="206375"/>
                  <a:pt x="82594" y="212725"/>
                </a:cubicBezTo>
                <a:cubicBezTo>
                  <a:pt x="88838" y="222091"/>
                  <a:pt x="89302" y="224135"/>
                  <a:pt x="98469" y="231775"/>
                </a:cubicBezTo>
                <a:cubicBezTo>
                  <a:pt x="101400" y="234218"/>
                  <a:pt x="104819" y="236008"/>
                  <a:pt x="107994" y="238125"/>
                </a:cubicBezTo>
                <a:cubicBezTo>
                  <a:pt x="110571" y="258739"/>
                  <a:pt x="109682" y="259909"/>
                  <a:pt x="114344" y="276225"/>
                </a:cubicBezTo>
                <a:cubicBezTo>
                  <a:pt x="115263" y="279443"/>
                  <a:pt x="116201" y="282674"/>
                  <a:pt x="117519" y="285750"/>
                </a:cubicBezTo>
                <a:cubicBezTo>
                  <a:pt x="119383" y="290100"/>
                  <a:pt x="122111" y="294056"/>
                  <a:pt x="123869" y="298450"/>
                </a:cubicBezTo>
                <a:cubicBezTo>
                  <a:pt x="126355" y="304665"/>
                  <a:pt x="126506" y="311931"/>
                  <a:pt x="130219" y="317500"/>
                </a:cubicBezTo>
                <a:cubicBezTo>
                  <a:pt x="132336" y="320675"/>
                  <a:pt x="135019" y="323538"/>
                  <a:pt x="136569" y="327025"/>
                </a:cubicBezTo>
                <a:lnTo>
                  <a:pt x="146094" y="355600"/>
                </a:lnTo>
                <a:cubicBezTo>
                  <a:pt x="147152" y="358775"/>
                  <a:pt x="147772" y="362132"/>
                  <a:pt x="149269" y="365125"/>
                </a:cubicBezTo>
                <a:cubicBezTo>
                  <a:pt x="151386" y="369358"/>
                  <a:pt x="153755" y="373475"/>
                  <a:pt x="155619" y="377825"/>
                </a:cubicBezTo>
                <a:cubicBezTo>
                  <a:pt x="156937" y="380901"/>
                  <a:pt x="157297" y="384357"/>
                  <a:pt x="158794" y="387350"/>
                </a:cubicBezTo>
                <a:cubicBezTo>
                  <a:pt x="160501" y="390763"/>
                  <a:pt x="163437" y="393462"/>
                  <a:pt x="165144" y="396875"/>
                </a:cubicBezTo>
                <a:cubicBezTo>
                  <a:pt x="166641" y="399868"/>
                  <a:pt x="166694" y="403474"/>
                  <a:pt x="168319" y="406400"/>
                </a:cubicBezTo>
                <a:cubicBezTo>
                  <a:pt x="188835" y="443329"/>
                  <a:pt x="175007" y="407414"/>
                  <a:pt x="187369" y="444500"/>
                </a:cubicBezTo>
                <a:lnTo>
                  <a:pt x="193719" y="463550"/>
                </a:lnTo>
                <a:lnTo>
                  <a:pt x="196894" y="473075"/>
                </a:lnTo>
                <a:cubicBezTo>
                  <a:pt x="195163" y="488656"/>
                  <a:pt x="190591" y="508117"/>
                  <a:pt x="196894" y="523875"/>
                </a:cubicBezTo>
                <a:cubicBezTo>
                  <a:pt x="201408" y="535160"/>
                  <a:pt x="207658" y="532432"/>
                  <a:pt x="215944" y="536575"/>
                </a:cubicBezTo>
                <a:cubicBezTo>
                  <a:pt x="240563" y="548885"/>
                  <a:pt x="211053" y="538120"/>
                  <a:pt x="234994" y="546100"/>
                </a:cubicBezTo>
                <a:cubicBezTo>
                  <a:pt x="242402" y="545042"/>
                  <a:pt x="250051" y="545075"/>
                  <a:pt x="257219" y="542925"/>
                </a:cubicBezTo>
                <a:cubicBezTo>
                  <a:pt x="260874" y="541829"/>
                  <a:pt x="263331" y="538282"/>
                  <a:pt x="266744" y="536575"/>
                </a:cubicBezTo>
                <a:cubicBezTo>
                  <a:pt x="269737" y="535078"/>
                  <a:pt x="273094" y="534458"/>
                  <a:pt x="276269" y="533400"/>
                </a:cubicBezTo>
                <a:cubicBezTo>
                  <a:pt x="280502" y="530225"/>
                  <a:pt x="285227" y="527617"/>
                  <a:pt x="288969" y="523875"/>
                </a:cubicBezTo>
                <a:cubicBezTo>
                  <a:pt x="299367" y="513477"/>
                  <a:pt x="298926" y="500307"/>
                  <a:pt x="292144" y="485775"/>
                </a:cubicBezTo>
                <a:cubicBezTo>
                  <a:pt x="288346" y="477637"/>
                  <a:pt x="279444" y="473075"/>
                  <a:pt x="273094" y="466725"/>
                </a:cubicBezTo>
                <a:lnTo>
                  <a:pt x="263569" y="457200"/>
                </a:lnTo>
                <a:cubicBezTo>
                  <a:pt x="256466" y="435891"/>
                  <a:pt x="252405" y="432365"/>
                  <a:pt x="260394" y="406400"/>
                </a:cubicBezTo>
                <a:cubicBezTo>
                  <a:pt x="261714" y="402108"/>
                  <a:pt x="265816" y="398699"/>
                  <a:pt x="269919" y="396875"/>
                </a:cubicBezTo>
                <a:cubicBezTo>
                  <a:pt x="275802" y="394260"/>
                  <a:pt x="282619" y="394758"/>
                  <a:pt x="288969" y="393700"/>
                </a:cubicBezTo>
                <a:cubicBezTo>
                  <a:pt x="311807" y="401313"/>
                  <a:pt x="283287" y="392077"/>
                  <a:pt x="311194" y="400050"/>
                </a:cubicBezTo>
                <a:cubicBezTo>
                  <a:pt x="314412" y="400969"/>
                  <a:pt x="317437" y="402569"/>
                  <a:pt x="320719" y="403225"/>
                </a:cubicBezTo>
                <a:cubicBezTo>
                  <a:pt x="328057" y="404693"/>
                  <a:pt x="335562" y="405170"/>
                  <a:pt x="342944" y="406400"/>
                </a:cubicBezTo>
                <a:cubicBezTo>
                  <a:pt x="348267" y="407287"/>
                  <a:pt x="353527" y="408517"/>
                  <a:pt x="358819" y="409575"/>
                </a:cubicBezTo>
                <a:cubicBezTo>
                  <a:pt x="362491" y="412023"/>
                  <a:pt x="376929" y="420749"/>
                  <a:pt x="377869" y="425450"/>
                </a:cubicBezTo>
                <a:cubicBezTo>
                  <a:pt x="379337" y="432788"/>
                  <a:pt x="376377" y="440383"/>
                  <a:pt x="374694" y="447675"/>
                </a:cubicBezTo>
                <a:cubicBezTo>
                  <a:pt x="367839" y="477379"/>
                  <a:pt x="370636" y="456380"/>
                  <a:pt x="361994" y="479425"/>
                </a:cubicBezTo>
                <a:cubicBezTo>
                  <a:pt x="360462" y="483511"/>
                  <a:pt x="360018" y="487929"/>
                  <a:pt x="358819" y="492125"/>
                </a:cubicBezTo>
                <a:cubicBezTo>
                  <a:pt x="352566" y="514010"/>
                  <a:pt x="358199" y="486321"/>
                  <a:pt x="352469" y="520700"/>
                </a:cubicBezTo>
                <a:cubicBezTo>
                  <a:pt x="356250" y="562291"/>
                  <a:pt x="351947" y="544535"/>
                  <a:pt x="361994" y="574675"/>
                </a:cubicBezTo>
                <a:lnTo>
                  <a:pt x="365169" y="584200"/>
                </a:lnTo>
                <a:cubicBezTo>
                  <a:pt x="366227" y="587375"/>
                  <a:pt x="365977" y="591358"/>
                  <a:pt x="368344" y="593725"/>
                </a:cubicBezTo>
                <a:cubicBezTo>
                  <a:pt x="371519" y="596900"/>
                  <a:pt x="374994" y="599801"/>
                  <a:pt x="377869" y="603250"/>
                </a:cubicBezTo>
                <a:cubicBezTo>
                  <a:pt x="380312" y="606181"/>
                  <a:pt x="381239" y="610391"/>
                  <a:pt x="384219" y="612775"/>
                </a:cubicBezTo>
                <a:cubicBezTo>
                  <a:pt x="386832" y="614866"/>
                  <a:pt x="390431" y="615477"/>
                  <a:pt x="393744" y="615950"/>
                </a:cubicBezTo>
                <a:cubicBezTo>
                  <a:pt x="405316" y="617603"/>
                  <a:pt x="417027" y="618067"/>
                  <a:pt x="428669" y="619125"/>
                </a:cubicBezTo>
                <a:cubicBezTo>
                  <a:pt x="439927" y="618187"/>
                  <a:pt x="476794" y="621300"/>
                  <a:pt x="485819" y="603250"/>
                </a:cubicBezTo>
                <a:lnTo>
                  <a:pt x="488994" y="584200"/>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0" name="Freeform 69"/>
          <p:cNvSpPr/>
          <p:nvPr/>
        </p:nvSpPr>
        <p:spPr>
          <a:xfrm>
            <a:off x="3833495" y="5464175"/>
            <a:ext cx="520700" cy="574949"/>
          </a:xfrm>
          <a:custGeom>
            <a:avLst/>
            <a:gdLst>
              <a:gd name="connsiteX0" fmla="*/ 511175 w 520700"/>
              <a:gd name="connsiteY0" fmla="*/ 403225 h 574949"/>
              <a:gd name="connsiteX1" fmla="*/ 492125 w 520700"/>
              <a:gd name="connsiteY1" fmla="*/ 393700 h 574949"/>
              <a:gd name="connsiteX2" fmla="*/ 473075 w 520700"/>
              <a:gd name="connsiteY2" fmla="*/ 387350 h 574949"/>
              <a:gd name="connsiteX3" fmla="*/ 434975 w 520700"/>
              <a:gd name="connsiteY3" fmla="*/ 361950 h 574949"/>
              <a:gd name="connsiteX4" fmla="*/ 412750 w 520700"/>
              <a:gd name="connsiteY4" fmla="*/ 346075 h 574949"/>
              <a:gd name="connsiteX5" fmla="*/ 393700 w 520700"/>
              <a:gd name="connsiteY5" fmla="*/ 327025 h 574949"/>
              <a:gd name="connsiteX6" fmla="*/ 381000 w 520700"/>
              <a:gd name="connsiteY6" fmla="*/ 307975 h 574949"/>
              <a:gd name="connsiteX7" fmla="*/ 377825 w 520700"/>
              <a:gd name="connsiteY7" fmla="*/ 298450 h 574949"/>
              <a:gd name="connsiteX8" fmla="*/ 374650 w 520700"/>
              <a:gd name="connsiteY8" fmla="*/ 285750 h 574949"/>
              <a:gd name="connsiteX9" fmla="*/ 368300 w 520700"/>
              <a:gd name="connsiteY9" fmla="*/ 276225 h 574949"/>
              <a:gd name="connsiteX10" fmla="*/ 368300 w 520700"/>
              <a:gd name="connsiteY10" fmla="*/ 177800 h 574949"/>
              <a:gd name="connsiteX11" fmla="*/ 374650 w 520700"/>
              <a:gd name="connsiteY11" fmla="*/ 158750 h 574949"/>
              <a:gd name="connsiteX12" fmla="*/ 381000 w 520700"/>
              <a:gd name="connsiteY12" fmla="*/ 149225 h 574949"/>
              <a:gd name="connsiteX13" fmla="*/ 390525 w 520700"/>
              <a:gd name="connsiteY13" fmla="*/ 130175 h 574949"/>
              <a:gd name="connsiteX14" fmla="*/ 387350 w 520700"/>
              <a:gd name="connsiteY14" fmla="*/ 104775 h 574949"/>
              <a:gd name="connsiteX15" fmla="*/ 381000 w 520700"/>
              <a:gd name="connsiteY15" fmla="*/ 95250 h 574949"/>
              <a:gd name="connsiteX16" fmla="*/ 352425 w 520700"/>
              <a:gd name="connsiteY16" fmla="*/ 66675 h 574949"/>
              <a:gd name="connsiteX17" fmla="*/ 342900 w 520700"/>
              <a:gd name="connsiteY17" fmla="*/ 57150 h 574949"/>
              <a:gd name="connsiteX18" fmla="*/ 333375 w 520700"/>
              <a:gd name="connsiteY18" fmla="*/ 47625 h 574949"/>
              <a:gd name="connsiteX19" fmla="*/ 301625 w 520700"/>
              <a:gd name="connsiteY19" fmla="*/ 28575 h 574949"/>
              <a:gd name="connsiteX20" fmla="*/ 292100 w 520700"/>
              <a:gd name="connsiteY20" fmla="*/ 22225 h 574949"/>
              <a:gd name="connsiteX21" fmla="*/ 273050 w 520700"/>
              <a:gd name="connsiteY21" fmla="*/ 15875 h 574949"/>
              <a:gd name="connsiteX22" fmla="*/ 263525 w 520700"/>
              <a:gd name="connsiteY22" fmla="*/ 12700 h 574949"/>
              <a:gd name="connsiteX23" fmla="*/ 254000 w 520700"/>
              <a:gd name="connsiteY23" fmla="*/ 9525 h 574949"/>
              <a:gd name="connsiteX24" fmla="*/ 241300 w 520700"/>
              <a:gd name="connsiteY24" fmla="*/ 6350 h 574949"/>
              <a:gd name="connsiteX25" fmla="*/ 231775 w 520700"/>
              <a:gd name="connsiteY25" fmla="*/ 3175 h 574949"/>
              <a:gd name="connsiteX26" fmla="*/ 206375 w 520700"/>
              <a:gd name="connsiteY26" fmla="*/ 0 h 574949"/>
              <a:gd name="connsiteX27" fmla="*/ 82550 w 520700"/>
              <a:gd name="connsiteY27" fmla="*/ 6350 h 574949"/>
              <a:gd name="connsiteX28" fmla="*/ 73025 w 520700"/>
              <a:gd name="connsiteY28" fmla="*/ 9525 h 574949"/>
              <a:gd name="connsiteX29" fmla="*/ 53975 w 520700"/>
              <a:gd name="connsiteY29" fmla="*/ 25400 h 574949"/>
              <a:gd name="connsiteX30" fmla="*/ 47625 w 520700"/>
              <a:gd name="connsiteY30" fmla="*/ 34925 h 574949"/>
              <a:gd name="connsiteX31" fmla="*/ 41275 w 520700"/>
              <a:gd name="connsiteY31" fmla="*/ 53975 h 574949"/>
              <a:gd name="connsiteX32" fmla="*/ 38100 w 520700"/>
              <a:gd name="connsiteY32" fmla="*/ 63500 h 574949"/>
              <a:gd name="connsiteX33" fmla="*/ 34925 w 520700"/>
              <a:gd name="connsiteY33" fmla="*/ 85725 h 574949"/>
              <a:gd name="connsiteX34" fmla="*/ 38100 w 520700"/>
              <a:gd name="connsiteY34" fmla="*/ 98425 h 574949"/>
              <a:gd name="connsiteX35" fmla="*/ 31750 w 520700"/>
              <a:gd name="connsiteY35" fmla="*/ 117475 h 574949"/>
              <a:gd name="connsiteX36" fmla="*/ 28575 w 520700"/>
              <a:gd name="connsiteY36" fmla="*/ 139700 h 574949"/>
              <a:gd name="connsiteX37" fmla="*/ 25400 w 520700"/>
              <a:gd name="connsiteY37" fmla="*/ 155575 h 574949"/>
              <a:gd name="connsiteX38" fmla="*/ 28575 w 520700"/>
              <a:gd name="connsiteY38" fmla="*/ 165100 h 574949"/>
              <a:gd name="connsiteX39" fmla="*/ 25400 w 520700"/>
              <a:gd name="connsiteY39" fmla="*/ 174625 h 574949"/>
              <a:gd name="connsiteX40" fmla="*/ 12700 w 520700"/>
              <a:gd name="connsiteY40" fmla="*/ 193675 h 574949"/>
              <a:gd name="connsiteX41" fmla="*/ 6350 w 520700"/>
              <a:gd name="connsiteY41" fmla="*/ 212725 h 574949"/>
              <a:gd name="connsiteX42" fmla="*/ 3175 w 520700"/>
              <a:gd name="connsiteY42" fmla="*/ 266700 h 574949"/>
              <a:gd name="connsiteX43" fmla="*/ 0 w 520700"/>
              <a:gd name="connsiteY43" fmla="*/ 285750 h 574949"/>
              <a:gd name="connsiteX44" fmla="*/ 3175 w 520700"/>
              <a:gd name="connsiteY44" fmla="*/ 333375 h 574949"/>
              <a:gd name="connsiteX45" fmla="*/ 6350 w 520700"/>
              <a:gd name="connsiteY45" fmla="*/ 342900 h 574949"/>
              <a:gd name="connsiteX46" fmla="*/ 9525 w 520700"/>
              <a:gd name="connsiteY46" fmla="*/ 358775 h 574949"/>
              <a:gd name="connsiteX47" fmla="*/ 12700 w 520700"/>
              <a:gd name="connsiteY47" fmla="*/ 384175 h 574949"/>
              <a:gd name="connsiteX48" fmla="*/ 15875 w 520700"/>
              <a:gd name="connsiteY48" fmla="*/ 400050 h 574949"/>
              <a:gd name="connsiteX49" fmla="*/ 22225 w 520700"/>
              <a:gd name="connsiteY49" fmla="*/ 447675 h 574949"/>
              <a:gd name="connsiteX50" fmla="*/ 28575 w 520700"/>
              <a:gd name="connsiteY50" fmla="*/ 469900 h 574949"/>
              <a:gd name="connsiteX51" fmla="*/ 31750 w 520700"/>
              <a:gd name="connsiteY51" fmla="*/ 488950 h 574949"/>
              <a:gd name="connsiteX52" fmla="*/ 41275 w 520700"/>
              <a:gd name="connsiteY52" fmla="*/ 498475 h 574949"/>
              <a:gd name="connsiteX53" fmla="*/ 50800 w 520700"/>
              <a:gd name="connsiteY53" fmla="*/ 520700 h 574949"/>
              <a:gd name="connsiteX54" fmla="*/ 63500 w 520700"/>
              <a:gd name="connsiteY54" fmla="*/ 539750 h 574949"/>
              <a:gd name="connsiteX55" fmla="*/ 69850 w 520700"/>
              <a:gd name="connsiteY55" fmla="*/ 549275 h 574949"/>
              <a:gd name="connsiteX56" fmla="*/ 85725 w 520700"/>
              <a:gd name="connsiteY56" fmla="*/ 568325 h 574949"/>
              <a:gd name="connsiteX57" fmla="*/ 152400 w 520700"/>
              <a:gd name="connsiteY57" fmla="*/ 571500 h 574949"/>
              <a:gd name="connsiteX58" fmla="*/ 219075 w 520700"/>
              <a:gd name="connsiteY58" fmla="*/ 571500 h 574949"/>
              <a:gd name="connsiteX59" fmla="*/ 225425 w 520700"/>
              <a:gd name="connsiteY59" fmla="*/ 561975 h 574949"/>
              <a:gd name="connsiteX60" fmla="*/ 228600 w 520700"/>
              <a:gd name="connsiteY60" fmla="*/ 546100 h 574949"/>
              <a:gd name="connsiteX61" fmla="*/ 215900 w 520700"/>
              <a:gd name="connsiteY61" fmla="*/ 517525 h 574949"/>
              <a:gd name="connsiteX62" fmla="*/ 206375 w 520700"/>
              <a:gd name="connsiteY62" fmla="*/ 498475 h 574949"/>
              <a:gd name="connsiteX63" fmla="*/ 196850 w 520700"/>
              <a:gd name="connsiteY63" fmla="*/ 492125 h 574949"/>
              <a:gd name="connsiteX64" fmla="*/ 184150 w 520700"/>
              <a:gd name="connsiteY64" fmla="*/ 473075 h 574949"/>
              <a:gd name="connsiteX65" fmla="*/ 174625 w 520700"/>
              <a:gd name="connsiteY65" fmla="*/ 454025 h 574949"/>
              <a:gd name="connsiteX66" fmla="*/ 177800 w 520700"/>
              <a:gd name="connsiteY66" fmla="*/ 441325 h 574949"/>
              <a:gd name="connsiteX67" fmla="*/ 206375 w 520700"/>
              <a:gd name="connsiteY67" fmla="*/ 441325 h 574949"/>
              <a:gd name="connsiteX68" fmla="*/ 225425 w 520700"/>
              <a:gd name="connsiteY68" fmla="*/ 450850 h 574949"/>
              <a:gd name="connsiteX69" fmla="*/ 257175 w 520700"/>
              <a:gd name="connsiteY69" fmla="*/ 447675 h 574949"/>
              <a:gd name="connsiteX70" fmla="*/ 276225 w 520700"/>
              <a:gd name="connsiteY70" fmla="*/ 434975 h 574949"/>
              <a:gd name="connsiteX71" fmla="*/ 323850 w 520700"/>
              <a:gd name="connsiteY71" fmla="*/ 441325 h 574949"/>
              <a:gd name="connsiteX72" fmla="*/ 352425 w 520700"/>
              <a:gd name="connsiteY72" fmla="*/ 457200 h 574949"/>
              <a:gd name="connsiteX73" fmla="*/ 365125 w 520700"/>
              <a:gd name="connsiteY73" fmla="*/ 460375 h 574949"/>
              <a:gd name="connsiteX74" fmla="*/ 374650 w 520700"/>
              <a:gd name="connsiteY74" fmla="*/ 463550 h 574949"/>
              <a:gd name="connsiteX75" fmla="*/ 403225 w 520700"/>
              <a:gd name="connsiteY75" fmla="*/ 469900 h 574949"/>
              <a:gd name="connsiteX76" fmla="*/ 447675 w 520700"/>
              <a:gd name="connsiteY76" fmla="*/ 466725 h 574949"/>
              <a:gd name="connsiteX77" fmla="*/ 466725 w 520700"/>
              <a:gd name="connsiteY77" fmla="*/ 460375 h 574949"/>
              <a:gd name="connsiteX78" fmla="*/ 498475 w 520700"/>
              <a:gd name="connsiteY78" fmla="*/ 457200 h 574949"/>
              <a:gd name="connsiteX79" fmla="*/ 508000 w 520700"/>
              <a:gd name="connsiteY79" fmla="*/ 454025 h 574949"/>
              <a:gd name="connsiteX80" fmla="*/ 520700 w 520700"/>
              <a:gd name="connsiteY80" fmla="*/ 431800 h 574949"/>
              <a:gd name="connsiteX81" fmla="*/ 511175 w 520700"/>
              <a:gd name="connsiteY81" fmla="*/ 403225 h 57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20700" h="574949">
                <a:moveTo>
                  <a:pt x="511175" y="403225"/>
                </a:moveTo>
                <a:cubicBezTo>
                  <a:pt x="504825" y="400050"/>
                  <a:pt x="498678" y="396431"/>
                  <a:pt x="492125" y="393700"/>
                </a:cubicBezTo>
                <a:cubicBezTo>
                  <a:pt x="485946" y="391126"/>
                  <a:pt x="478644" y="391063"/>
                  <a:pt x="473075" y="387350"/>
                </a:cubicBezTo>
                <a:lnTo>
                  <a:pt x="434975" y="361950"/>
                </a:lnTo>
                <a:cubicBezTo>
                  <a:pt x="428350" y="357533"/>
                  <a:pt x="418376" y="351138"/>
                  <a:pt x="412750" y="346075"/>
                </a:cubicBezTo>
                <a:cubicBezTo>
                  <a:pt x="406075" y="340068"/>
                  <a:pt x="398681" y="334497"/>
                  <a:pt x="393700" y="327025"/>
                </a:cubicBezTo>
                <a:cubicBezTo>
                  <a:pt x="389467" y="320675"/>
                  <a:pt x="383413" y="315215"/>
                  <a:pt x="381000" y="307975"/>
                </a:cubicBezTo>
                <a:cubicBezTo>
                  <a:pt x="379942" y="304800"/>
                  <a:pt x="378744" y="301668"/>
                  <a:pt x="377825" y="298450"/>
                </a:cubicBezTo>
                <a:cubicBezTo>
                  <a:pt x="376626" y="294254"/>
                  <a:pt x="376369" y="289761"/>
                  <a:pt x="374650" y="285750"/>
                </a:cubicBezTo>
                <a:cubicBezTo>
                  <a:pt x="373147" y="282243"/>
                  <a:pt x="370417" y="279400"/>
                  <a:pt x="368300" y="276225"/>
                </a:cubicBezTo>
                <a:cubicBezTo>
                  <a:pt x="360373" y="236591"/>
                  <a:pt x="361607" y="249190"/>
                  <a:pt x="368300" y="177800"/>
                </a:cubicBezTo>
                <a:cubicBezTo>
                  <a:pt x="368925" y="171136"/>
                  <a:pt x="370937" y="164319"/>
                  <a:pt x="374650" y="158750"/>
                </a:cubicBezTo>
                <a:cubicBezTo>
                  <a:pt x="376767" y="155575"/>
                  <a:pt x="379293" y="152638"/>
                  <a:pt x="381000" y="149225"/>
                </a:cubicBezTo>
                <a:cubicBezTo>
                  <a:pt x="394145" y="122935"/>
                  <a:pt x="372327" y="157472"/>
                  <a:pt x="390525" y="130175"/>
                </a:cubicBezTo>
                <a:cubicBezTo>
                  <a:pt x="389467" y="121708"/>
                  <a:pt x="389595" y="113007"/>
                  <a:pt x="387350" y="104775"/>
                </a:cubicBezTo>
                <a:cubicBezTo>
                  <a:pt x="386346" y="101094"/>
                  <a:pt x="383535" y="98102"/>
                  <a:pt x="381000" y="95250"/>
                </a:cubicBezTo>
                <a:lnTo>
                  <a:pt x="352425" y="66675"/>
                </a:lnTo>
                <a:lnTo>
                  <a:pt x="342900" y="57150"/>
                </a:lnTo>
                <a:cubicBezTo>
                  <a:pt x="339725" y="53975"/>
                  <a:pt x="337111" y="50116"/>
                  <a:pt x="333375" y="47625"/>
                </a:cubicBezTo>
                <a:cubicBezTo>
                  <a:pt x="286773" y="16557"/>
                  <a:pt x="335796" y="48101"/>
                  <a:pt x="301625" y="28575"/>
                </a:cubicBezTo>
                <a:cubicBezTo>
                  <a:pt x="298312" y="26682"/>
                  <a:pt x="295587" y="23775"/>
                  <a:pt x="292100" y="22225"/>
                </a:cubicBezTo>
                <a:cubicBezTo>
                  <a:pt x="285983" y="19507"/>
                  <a:pt x="279400" y="17992"/>
                  <a:pt x="273050" y="15875"/>
                </a:cubicBezTo>
                <a:lnTo>
                  <a:pt x="263525" y="12700"/>
                </a:lnTo>
                <a:cubicBezTo>
                  <a:pt x="260350" y="11642"/>
                  <a:pt x="257247" y="10337"/>
                  <a:pt x="254000" y="9525"/>
                </a:cubicBezTo>
                <a:cubicBezTo>
                  <a:pt x="249767" y="8467"/>
                  <a:pt x="245496" y="7549"/>
                  <a:pt x="241300" y="6350"/>
                </a:cubicBezTo>
                <a:cubicBezTo>
                  <a:pt x="238082" y="5431"/>
                  <a:pt x="235068" y="3774"/>
                  <a:pt x="231775" y="3175"/>
                </a:cubicBezTo>
                <a:cubicBezTo>
                  <a:pt x="223380" y="1649"/>
                  <a:pt x="214842" y="1058"/>
                  <a:pt x="206375" y="0"/>
                </a:cubicBezTo>
                <a:cubicBezTo>
                  <a:pt x="179247" y="822"/>
                  <a:pt x="120574" y="-2100"/>
                  <a:pt x="82550" y="6350"/>
                </a:cubicBezTo>
                <a:cubicBezTo>
                  <a:pt x="79283" y="7076"/>
                  <a:pt x="76018" y="8028"/>
                  <a:pt x="73025" y="9525"/>
                </a:cubicBezTo>
                <a:cubicBezTo>
                  <a:pt x="65889" y="13093"/>
                  <a:pt x="58991" y="19381"/>
                  <a:pt x="53975" y="25400"/>
                </a:cubicBezTo>
                <a:cubicBezTo>
                  <a:pt x="51532" y="28331"/>
                  <a:pt x="49175" y="31438"/>
                  <a:pt x="47625" y="34925"/>
                </a:cubicBezTo>
                <a:cubicBezTo>
                  <a:pt x="44907" y="41042"/>
                  <a:pt x="43392" y="47625"/>
                  <a:pt x="41275" y="53975"/>
                </a:cubicBezTo>
                <a:lnTo>
                  <a:pt x="38100" y="63500"/>
                </a:lnTo>
                <a:cubicBezTo>
                  <a:pt x="37042" y="70908"/>
                  <a:pt x="34925" y="78241"/>
                  <a:pt x="34925" y="85725"/>
                </a:cubicBezTo>
                <a:cubicBezTo>
                  <a:pt x="34925" y="90089"/>
                  <a:pt x="38534" y="94083"/>
                  <a:pt x="38100" y="98425"/>
                </a:cubicBezTo>
                <a:cubicBezTo>
                  <a:pt x="37434" y="105085"/>
                  <a:pt x="31750" y="117475"/>
                  <a:pt x="31750" y="117475"/>
                </a:cubicBezTo>
                <a:cubicBezTo>
                  <a:pt x="30692" y="124883"/>
                  <a:pt x="29805" y="132318"/>
                  <a:pt x="28575" y="139700"/>
                </a:cubicBezTo>
                <a:cubicBezTo>
                  <a:pt x="27688" y="145023"/>
                  <a:pt x="25400" y="150179"/>
                  <a:pt x="25400" y="155575"/>
                </a:cubicBezTo>
                <a:cubicBezTo>
                  <a:pt x="25400" y="158922"/>
                  <a:pt x="27517" y="161925"/>
                  <a:pt x="28575" y="165100"/>
                </a:cubicBezTo>
                <a:cubicBezTo>
                  <a:pt x="27517" y="168275"/>
                  <a:pt x="27025" y="171699"/>
                  <a:pt x="25400" y="174625"/>
                </a:cubicBezTo>
                <a:cubicBezTo>
                  <a:pt x="21694" y="181296"/>
                  <a:pt x="15113" y="186435"/>
                  <a:pt x="12700" y="193675"/>
                </a:cubicBezTo>
                <a:lnTo>
                  <a:pt x="6350" y="212725"/>
                </a:lnTo>
                <a:cubicBezTo>
                  <a:pt x="5292" y="230717"/>
                  <a:pt x="4736" y="248745"/>
                  <a:pt x="3175" y="266700"/>
                </a:cubicBezTo>
                <a:cubicBezTo>
                  <a:pt x="2617" y="273113"/>
                  <a:pt x="0" y="279312"/>
                  <a:pt x="0" y="285750"/>
                </a:cubicBezTo>
                <a:cubicBezTo>
                  <a:pt x="0" y="301660"/>
                  <a:pt x="1418" y="317562"/>
                  <a:pt x="3175" y="333375"/>
                </a:cubicBezTo>
                <a:cubicBezTo>
                  <a:pt x="3545" y="336701"/>
                  <a:pt x="5538" y="339653"/>
                  <a:pt x="6350" y="342900"/>
                </a:cubicBezTo>
                <a:cubicBezTo>
                  <a:pt x="7659" y="348135"/>
                  <a:pt x="8704" y="353441"/>
                  <a:pt x="9525" y="358775"/>
                </a:cubicBezTo>
                <a:cubicBezTo>
                  <a:pt x="10822" y="367208"/>
                  <a:pt x="11403" y="375742"/>
                  <a:pt x="12700" y="384175"/>
                </a:cubicBezTo>
                <a:cubicBezTo>
                  <a:pt x="13521" y="389509"/>
                  <a:pt x="15054" y="394716"/>
                  <a:pt x="15875" y="400050"/>
                </a:cubicBezTo>
                <a:cubicBezTo>
                  <a:pt x="18639" y="418017"/>
                  <a:pt x="19018" y="430035"/>
                  <a:pt x="22225" y="447675"/>
                </a:cubicBezTo>
                <a:cubicBezTo>
                  <a:pt x="29140" y="485707"/>
                  <a:pt x="21774" y="439297"/>
                  <a:pt x="28575" y="469900"/>
                </a:cubicBezTo>
                <a:cubicBezTo>
                  <a:pt x="29972" y="476184"/>
                  <a:pt x="29135" y="483067"/>
                  <a:pt x="31750" y="488950"/>
                </a:cubicBezTo>
                <a:cubicBezTo>
                  <a:pt x="33574" y="493053"/>
                  <a:pt x="38665" y="494821"/>
                  <a:pt x="41275" y="498475"/>
                </a:cubicBezTo>
                <a:cubicBezTo>
                  <a:pt x="57172" y="520731"/>
                  <a:pt x="40436" y="502045"/>
                  <a:pt x="50800" y="520700"/>
                </a:cubicBezTo>
                <a:cubicBezTo>
                  <a:pt x="54506" y="527371"/>
                  <a:pt x="59267" y="533400"/>
                  <a:pt x="63500" y="539750"/>
                </a:cubicBezTo>
                <a:lnTo>
                  <a:pt x="69850" y="549275"/>
                </a:lnTo>
                <a:cubicBezTo>
                  <a:pt x="72198" y="552797"/>
                  <a:pt x="81141" y="567561"/>
                  <a:pt x="85725" y="568325"/>
                </a:cubicBezTo>
                <a:cubicBezTo>
                  <a:pt x="107672" y="571983"/>
                  <a:pt x="130175" y="570442"/>
                  <a:pt x="152400" y="571500"/>
                </a:cubicBezTo>
                <a:cubicBezTo>
                  <a:pt x="173760" y="573636"/>
                  <a:pt x="197761" y="578058"/>
                  <a:pt x="219075" y="571500"/>
                </a:cubicBezTo>
                <a:cubicBezTo>
                  <a:pt x="222722" y="570378"/>
                  <a:pt x="223308" y="565150"/>
                  <a:pt x="225425" y="561975"/>
                </a:cubicBezTo>
                <a:cubicBezTo>
                  <a:pt x="226483" y="556683"/>
                  <a:pt x="229089" y="551474"/>
                  <a:pt x="228600" y="546100"/>
                </a:cubicBezTo>
                <a:cubicBezTo>
                  <a:pt x="226780" y="526077"/>
                  <a:pt x="222693" y="531110"/>
                  <a:pt x="215900" y="517525"/>
                </a:cubicBezTo>
                <a:cubicBezTo>
                  <a:pt x="210735" y="507196"/>
                  <a:pt x="215474" y="507574"/>
                  <a:pt x="206375" y="498475"/>
                </a:cubicBezTo>
                <a:cubicBezTo>
                  <a:pt x="203677" y="495777"/>
                  <a:pt x="200025" y="494242"/>
                  <a:pt x="196850" y="492125"/>
                </a:cubicBezTo>
                <a:cubicBezTo>
                  <a:pt x="192617" y="485775"/>
                  <a:pt x="186563" y="480315"/>
                  <a:pt x="184150" y="473075"/>
                </a:cubicBezTo>
                <a:cubicBezTo>
                  <a:pt x="179768" y="459930"/>
                  <a:pt x="182831" y="466335"/>
                  <a:pt x="174625" y="454025"/>
                </a:cubicBezTo>
                <a:cubicBezTo>
                  <a:pt x="175683" y="449792"/>
                  <a:pt x="175379" y="444956"/>
                  <a:pt x="177800" y="441325"/>
                </a:cubicBezTo>
                <a:cubicBezTo>
                  <a:pt x="186033" y="428975"/>
                  <a:pt x="195740" y="437780"/>
                  <a:pt x="206375" y="441325"/>
                </a:cubicBezTo>
                <a:cubicBezTo>
                  <a:pt x="219520" y="445707"/>
                  <a:pt x="213115" y="442644"/>
                  <a:pt x="225425" y="450850"/>
                </a:cubicBezTo>
                <a:cubicBezTo>
                  <a:pt x="236008" y="449792"/>
                  <a:pt x="247023" y="450847"/>
                  <a:pt x="257175" y="447675"/>
                </a:cubicBezTo>
                <a:cubicBezTo>
                  <a:pt x="264459" y="445399"/>
                  <a:pt x="276225" y="434975"/>
                  <a:pt x="276225" y="434975"/>
                </a:cubicBezTo>
                <a:cubicBezTo>
                  <a:pt x="278927" y="435200"/>
                  <a:pt x="312407" y="434968"/>
                  <a:pt x="323850" y="441325"/>
                </a:cubicBezTo>
                <a:cubicBezTo>
                  <a:pt x="347929" y="454702"/>
                  <a:pt x="334676" y="452129"/>
                  <a:pt x="352425" y="457200"/>
                </a:cubicBezTo>
                <a:cubicBezTo>
                  <a:pt x="356621" y="458399"/>
                  <a:pt x="360929" y="459176"/>
                  <a:pt x="365125" y="460375"/>
                </a:cubicBezTo>
                <a:cubicBezTo>
                  <a:pt x="368343" y="461294"/>
                  <a:pt x="371383" y="462824"/>
                  <a:pt x="374650" y="463550"/>
                </a:cubicBezTo>
                <a:cubicBezTo>
                  <a:pt x="408177" y="471000"/>
                  <a:pt x="381783" y="462753"/>
                  <a:pt x="403225" y="469900"/>
                </a:cubicBezTo>
                <a:cubicBezTo>
                  <a:pt x="418042" y="468842"/>
                  <a:pt x="432985" y="468929"/>
                  <a:pt x="447675" y="466725"/>
                </a:cubicBezTo>
                <a:cubicBezTo>
                  <a:pt x="454294" y="465732"/>
                  <a:pt x="460065" y="461041"/>
                  <a:pt x="466725" y="460375"/>
                </a:cubicBezTo>
                <a:lnTo>
                  <a:pt x="498475" y="457200"/>
                </a:lnTo>
                <a:cubicBezTo>
                  <a:pt x="501650" y="456142"/>
                  <a:pt x="505215" y="455881"/>
                  <a:pt x="508000" y="454025"/>
                </a:cubicBezTo>
                <a:cubicBezTo>
                  <a:pt x="516223" y="448543"/>
                  <a:pt x="520700" y="441928"/>
                  <a:pt x="520700" y="431800"/>
                </a:cubicBezTo>
                <a:lnTo>
                  <a:pt x="511175" y="40322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889849861"/>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p:cNvSpPr/>
          <p:nvPr/>
        </p:nvSpPr>
        <p:spPr>
          <a:xfrm>
            <a:off x="3771436" y="4121561"/>
            <a:ext cx="591262" cy="621691"/>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Google Shape;173;p21">
            <a:extLst>
              <a:ext uri="{FF2B5EF4-FFF2-40B4-BE49-F238E27FC236}">
                <a16:creationId xmlns:a16="http://schemas.microsoft.com/office/drawing/2014/main" id="{C462E52D-FCF7-DD44-B481-DDCC6AA0E148}"/>
              </a:ext>
            </a:extLst>
          </p:cNvPr>
          <p:cNvPicPr preferRelativeResize="0"/>
          <p:nvPr/>
        </p:nvPicPr>
        <p:blipFill>
          <a:blip r:embed="rId4">
            <a:alphaModFix/>
          </a:blip>
          <a:stretch>
            <a:fillRect/>
          </a:stretch>
        </p:blipFill>
        <p:spPr>
          <a:xfrm>
            <a:off x="258466" y="1868643"/>
            <a:ext cx="2310166" cy="1564504"/>
          </a:xfrm>
          <a:prstGeom prst="rect">
            <a:avLst/>
          </a:prstGeom>
          <a:noFill/>
          <a:ln>
            <a:noFill/>
          </a:ln>
        </p:spPr>
      </p:pic>
      <p:sp>
        <p:nvSpPr>
          <p:cNvPr id="33" name="TextBox 32">
            <a:extLst>
              <a:ext uri="{FF2B5EF4-FFF2-40B4-BE49-F238E27FC236}">
                <a16:creationId xmlns:a16="http://schemas.microsoft.com/office/drawing/2014/main" id="{80F70278-9153-E743-847A-7FB451AB3EE4}"/>
              </a:ext>
            </a:extLst>
          </p:cNvPr>
          <p:cNvSpPr txBox="1"/>
          <p:nvPr/>
        </p:nvSpPr>
        <p:spPr>
          <a:xfrm>
            <a:off x="353752" y="6419849"/>
            <a:ext cx="2601994" cy="246221"/>
          </a:xfrm>
          <a:prstGeom prst="rect">
            <a:avLst/>
          </a:prstGeom>
          <a:noFill/>
        </p:spPr>
        <p:txBody>
          <a:bodyPr wrap="none" rtlCol="0">
            <a:spAutoFit/>
          </a:bodyPr>
          <a:lstStyle/>
          <a:p>
            <a:r>
              <a:rPr lang="en-US" sz="1000" dirty="0">
                <a:latin typeface="+mj-lt"/>
                <a:ea typeface="Helvetica Neue" panose="02000503000000020004" pitchFamily="2" charset="0"/>
                <a:cs typeface="Helvetica Neue" panose="02000503000000020004" pitchFamily="2" charset="0"/>
              </a:rPr>
              <a:t>Images: </a:t>
            </a:r>
            <a:r>
              <a:rPr lang="da" sz="1000" dirty="0">
                <a:latin typeface="+mj-lt"/>
                <a:ea typeface="Helvetica Neue" panose="02000503000000020004" pitchFamily="2" charset="0"/>
                <a:cs typeface="Helvetica Neue" panose="02000503000000020004" pitchFamily="2" charset="0"/>
              </a:rPr>
              <a:t>He et al. "Mask R-CNN." ICCV, 2017</a:t>
            </a:r>
          </a:p>
        </p:txBody>
      </p:sp>
      <p:sp>
        <p:nvSpPr>
          <p:cNvPr id="34" name="TextBox 33">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
        <p:nvSpPr>
          <p:cNvPr id="7" name="TextBox 6"/>
          <p:cNvSpPr txBox="1"/>
          <p:nvPr/>
        </p:nvSpPr>
        <p:spPr>
          <a:xfrm>
            <a:off x="897775" y="939338"/>
            <a:ext cx="1789272" cy="461665"/>
          </a:xfrm>
          <a:prstGeom prst="rect">
            <a:avLst/>
          </a:prstGeom>
          <a:noFill/>
        </p:spPr>
        <p:txBody>
          <a:bodyPr wrap="none" rtlCol="0">
            <a:spAutoFit/>
          </a:bodyPr>
          <a:lstStyle/>
          <a:p>
            <a:r>
              <a:rPr lang="fr-CA" dirty="0" smtClean="0"/>
              <a:t>Idée de base:</a:t>
            </a:r>
            <a:endParaRPr lang="en-CA" dirty="0"/>
          </a:p>
        </p:txBody>
      </p:sp>
      <p:grpSp>
        <p:nvGrpSpPr>
          <p:cNvPr id="38" name="Group 37">
            <a:extLst>
              <a:ext uri="{FF2B5EF4-FFF2-40B4-BE49-F238E27FC236}">
                <a16:creationId xmlns:a16="http://schemas.microsoft.com/office/drawing/2014/main" id="{635159CD-6459-1546-9F65-8A2FE1DA4117}"/>
              </a:ext>
            </a:extLst>
          </p:cNvPr>
          <p:cNvGrpSpPr/>
          <p:nvPr/>
        </p:nvGrpSpPr>
        <p:grpSpPr>
          <a:xfrm>
            <a:off x="3078622" y="1793671"/>
            <a:ext cx="2310166" cy="1648805"/>
            <a:chOff x="1328568" y="1898423"/>
            <a:chExt cx="3098424" cy="2299361"/>
          </a:xfrm>
        </p:grpSpPr>
        <p:pic>
          <p:nvPicPr>
            <p:cNvPr id="39" name="Google Shape;173;p21">
              <a:extLst>
                <a:ext uri="{FF2B5EF4-FFF2-40B4-BE49-F238E27FC236}">
                  <a16:creationId xmlns:a16="http://schemas.microsoft.com/office/drawing/2014/main" id="{C462E52D-FCF7-DD44-B481-DDCC6AA0E148}"/>
                </a:ext>
              </a:extLst>
            </p:cNvPr>
            <p:cNvPicPr preferRelativeResize="0"/>
            <p:nvPr/>
          </p:nvPicPr>
          <p:blipFill>
            <a:blip r:embed="rId4">
              <a:alphaModFix/>
            </a:blip>
            <a:stretch>
              <a:fillRect/>
            </a:stretch>
          </p:blipFill>
          <p:spPr>
            <a:xfrm>
              <a:off x="1328568" y="2015986"/>
              <a:ext cx="3098424" cy="2181798"/>
            </a:xfrm>
            <a:prstGeom prst="rect">
              <a:avLst/>
            </a:prstGeom>
            <a:noFill/>
            <a:ln>
              <a:noFill/>
            </a:ln>
          </p:spPr>
        </p:pic>
        <p:sp>
          <p:nvSpPr>
            <p:cNvPr id="40" name="Rectangle 39">
              <a:extLst>
                <a:ext uri="{FF2B5EF4-FFF2-40B4-BE49-F238E27FC236}">
                  <a16:creationId xmlns:a16="http://schemas.microsoft.com/office/drawing/2014/main" id="{89DB5F4D-1CBC-9144-B992-4A934D2F8479}"/>
                </a:ext>
              </a:extLst>
            </p:cNvPr>
            <p:cNvSpPr/>
            <p:nvPr/>
          </p:nvSpPr>
          <p:spPr>
            <a:xfrm>
              <a:off x="1833306" y="2410188"/>
              <a:ext cx="1088043" cy="1233448"/>
            </a:xfrm>
            <a:prstGeom prst="rect">
              <a:avLst/>
            </a:prstGeom>
            <a:noFill/>
            <a:ln w="3492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1" name="Rectangle 40">
              <a:extLst>
                <a:ext uri="{FF2B5EF4-FFF2-40B4-BE49-F238E27FC236}">
                  <a16:creationId xmlns:a16="http://schemas.microsoft.com/office/drawing/2014/main" id="{BDB06E49-38BA-D943-A205-1C910DE5E5D2}"/>
                </a:ext>
              </a:extLst>
            </p:cNvPr>
            <p:cNvSpPr/>
            <p:nvPr/>
          </p:nvSpPr>
          <p:spPr>
            <a:xfrm>
              <a:off x="2567878" y="2889503"/>
              <a:ext cx="1283803" cy="1216112"/>
            </a:xfrm>
            <a:prstGeom prst="rect">
              <a:avLst/>
            </a:prstGeom>
            <a:noFill/>
            <a:ln w="34925">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2" name="TextBox 41">
              <a:extLst>
                <a:ext uri="{FF2B5EF4-FFF2-40B4-BE49-F238E27FC236}">
                  <a16:creationId xmlns:a16="http://schemas.microsoft.com/office/drawing/2014/main" id="{B051ECCB-5F31-D348-A65F-52433CBD0ACD}"/>
                </a:ext>
              </a:extLst>
            </p:cNvPr>
            <p:cNvSpPr txBox="1"/>
            <p:nvPr/>
          </p:nvSpPr>
          <p:spPr>
            <a:xfrm>
              <a:off x="1725871" y="2002976"/>
              <a:ext cx="662691" cy="290855"/>
            </a:xfrm>
            <a:prstGeom prst="rect">
              <a:avLst/>
            </a:prstGeom>
            <a:noFill/>
          </p:spPr>
          <p:txBody>
            <a:bodyPr wrap="none" rtlCol="0">
              <a:spAutoFit/>
            </a:bodyPr>
            <a:lstStyle/>
            <a:p>
              <a:r>
                <a:rPr lang="en-US" sz="1600" b="1" dirty="0" smtClean="0">
                  <a:solidFill>
                    <a:srgbClr val="FF0000"/>
                  </a:solidFill>
                  <a:latin typeface="+mj-lt"/>
                  <a:ea typeface="Helvetica Neue" panose="02000503000000020004" pitchFamily="2" charset="0"/>
                  <a:cs typeface="Helvetica Neue" panose="02000503000000020004" pitchFamily="2" charset="0"/>
                </a:rPr>
                <a:t>Chat </a:t>
              </a:r>
              <a:r>
                <a:rPr lang="en-US" sz="1600" b="1" dirty="0">
                  <a:solidFill>
                    <a:srgbClr val="FF0000"/>
                  </a:solidFill>
                  <a:latin typeface="+mj-lt"/>
                  <a:ea typeface="Helvetica Neue" panose="02000503000000020004" pitchFamily="2" charset="0"/>
                  <a:cs typeface="Helvetica Neue" panose="02000503000000020004" pitchFamily="2" charset="0"/>
                </a:rPr>
                <a:t>1</a:t>
              </a:r>
            </a:p>
          </p:txBody>
        </p:sp>
        <p:sp>
          <p:nvSpPr>
            <p:cNvPr id="43" name="TextBox 42">
              <a:extLst>
                <a:ext uri="{FF2B5EF4-FFF2-40B4-BE49-F238E27FC236}">
                  <a16:creationId xmlns:a16="http://schemas.microsoft.com/office/drawing/2014/main" id="{F6F5C6A2-2AD5-7546-B11A-A6981C3E2DE6}"/>
                </a:ext>
              </a:extLst>
            </p:cNvPr>
            <p:cNvSpPr txBox="1"/>
            <p:nvPr/>
          </p:nvSpPr>
          <p:spPr>
            <a:xfrm>
              <a:off x="1625543" y="3746983"/>
              <a:ext cx="608982" cy="290855"/>
            </a:xfrm>
            <a:prstGeom prst="rect">
              <a:avLst/>
            </a:prstGeom>
            <a:noFill/>
          </p:spPr>
          <p:txBody>
            <a:bodyPr wrap="none" rtlCol="0">
              <a:spAutoFit/>
            </a:bodyPr>
            <a:lstStyle/>
            <a:p>
              <a:r>
                <a:rPr lang="en-US" sz="1600" b="1" dirty="0" err="1" smtClean="0">
                  <a:solidFill>
                    <a:srgbClr val="34AD62"/>
                  </a:solidFill>
                  <a:latin typeface="+mj-lt"/>
                  <a:ea typeface="Helvetica Neue" panose="02000503000000020004" pitchFamily="2" charset="0"/>
                  <a:cs typeface="Helvetica Neue" panose="02000503000000020004" pitchFamily="2" charset="0"/>
                </a:rPr>
                <a:t>Chien</a:t>
              </a:r>
              <a:endParaRPr lang="en-US" sz="1600" b="1" dirty="0">
                <a:solidFill>
                  <a:srgbClr val="34AD62"/>
                </a:solidFill>
                <a:latin typeface="+mj-lt"/>
                <a:ea typeface="Helvetica Neue" panose="02000503000000020004" pitchFamily="2" charset="0"/>
                <a:cs typeface="Helvetica Neue" panose="02000503000000020004" pitchFamily="2" charset="0"/>
              </a:endParaRPr>
            </a:p>
          </p:txBody>
        </p:sp>
        <p:sp>
          <p:nvSpPr>
            <p:cNvPr id="44" name="Rectangle 43">
              <a:extLst>
                <a:ext uri="{FF2B5EF4-FFF2-40B4-BE49-F238E27FC236}">
                  <a16:creationId xmlns:a16="http://schemas.microsoft.com/office/drawing/2014/main" id="{2886A551-0AF6-B448-A8F8-59E646447BDE}"/>
                </a:ext>
              </a:extLst>
            </p:cNvPr>
            <p:cNvSpPr/>
            <p:nvPr/>
          </p:nvSpPr>
          <p:spPr>
            <a:xfrm>
              <a:off x="3045965" y="2281447"/>
              <a:ext cx="918762" cy="1216112"/>
            </a:xfrm>
            <a:prstGeom prst="rect">
              <a:avLst/>
            </a:prstGeom>
            <a:noFill/>
            <a:ln w="34925">
              <a:solidFill>
                <a:srgbClr val="FF93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45" name="TextBox 44">
              <a:extLst>
                <a:ext uri="{FF2B5EF4-FFF2-40B4-BE49-F238E27FC236}">
                  <a16:creationId xmlns:a16="http://schemas.microsoft.com/office/drawing/2014/main" id="{79D4C321-A504-2149-80AF-BF9480F1AAB5}"/>
                </a:ext>
              </a:extLst>
            </p:cNvPr>
            <p:cNvSpPr txBox="1"/>
            <p:nvPr/>
          </p:nvSpPr>
          <p:spPr>
            <a:xfrm>
              <a:off x="3362356" y="1898423"/>
              <a:ext cx="662691" cy="290855"/>
            </a:xfrm>
            <a:prstGeom prst="rect">
              <a:avLst/>
            </a:prstGeom>
            <a:noFill/>
          </p:spPr>
          <p:txBody>
            <a:bodyPr wrap="none" rtlCol="0">
              <a:spAutoFit/>
            </a:bodyPr>
            <a:lstStyle/>
            <a:p>
              <a:r>
                <a:rPr lang="en-US" sz="1600" b="1" dirty="0" smtClean="0">
                  <a:solidFill>
                    <a:srgbClr val="FF9300"/>
                  </a:solidFill>
                  <a:latin typeface="+mj-lt"/>
                  <a:ea typeface="Helvetica Neue" panose="02000503000000020004" pitchFamily="2" charset="0"/>
                  <a:cs typeface="Helvetica Neue" panose="02000503000000020004" pitchFamily="2" charset="0"/>
                </a:rPr>
                <a:t>Chat </a:t>
              </a:r>
              <a:r>
                <a:rPr lang="en-US" sz="1600" b="1" dirty="0">
                  <a:solidFill>
                    <a:srgbClr val="FF9300"/>
                  </a:solidFill>
                  <a:latin typeface="+mj-lt"/>
                  <a:ea typeface="Helvetica Neue" panose="02000503000000020004" pitchFamily="2" charset="0"/>
                  <a:cs typeface="Helvetica Neue" panose="02000503000000020004" pitchFamily="2" charset="0"/>
                </a:rPr>
                <a:t>2</a:t>
              </a:r>
            </a:p>
          </p:txBody>
        </p:sp>
      </p:grpSp>
      <p:cxnSp>
        <p:nvCxnSpPr>
          <p:cNvPr id="9" name="Straight Arrow Connector 8"/>
          <p:cNvCxnSpPr>
            <a:stCxn id="13" idx="3"/>
            <a:endCxn id="39" idx="1"/>
          </p:cNvCxnSpPr>
          <p:nvPr/>
        </p:nvCxnSpPr>
        <p:spPr>
          <a:xfrm>
            <a:off x="2568632" y="2650895"/>
            <a:ext cx="509990" cy="932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0" name="TextBox 9"/>
          <p:cNvSpPr txBox="1"/>
          <p:nvPr/>
        </p:nvSpPr>
        <p:spPr>
          <a:xfrm>
            <a:off x="3479728" y="1481612"/>
            <a:ext cx="1556836" cy="369332"/>
          </a:xfrm>
          <a:prstGeom prst="rect">
            <a:avLst/>
          </a:prstGeom>
          <a:noFill/>
        </p:spPr>
        <p:txBody>
          <a:bodyPr wrap="none" rtlCol="0">
            <a:spAutoFit/>
          </a:bodyPr>
          <a:lstStyle/>
          <a:p>
            <a:r>
              <a:rPr lang="fr-CA" sz="1800" dirty="0" smtClean="0"/>
              <a:t>1. Localisation</a:t>
            </a:r>
            <a:endParaRPr lang="en-CA" sz="1800" dirty="0"/>
          </a:p>
        </p:txBody>
      </p:sp>
      <p:sp>
        <p:nvSpPr>
          <p:cNvPr id="46" name="TextBox 45"/>
          <p:cNvSpPr txBox="1"/>
          <p:nvPr/>
        </p:nvSpPr>
        <p:spPr>
          <a:xfrm>
            <a:off x="6354583" y="1263332"/>
            <a:ext cx="1774845" cy="646331"/>
          </a:xfrm>
          <a:prstGeom prst="rect">
            <a:avLst/>
          </a:prstGeom>
          <a:noFill/>
        </p:spPr>
        <p:txBody>
          <a:bodyPr wrap="none" rtlCol="0">
            <a:spAutoFit/>
          </a:bodyPr>
          <a:lstStyle/>
          <a:p>
            <a:r>
              <a:rPr lang="fr-CA" sz="1800" dirty="0" smtClean="0"/>
              <a:t>2. Rogner (</a:t>
            </a:r>
            <a:r>
              <a:rPr lang="fr-CA" sz="1800" i="1" dirty="0" err="1" smtClean="0"/>
              <a:t>crop</a:t>
            </a:r>
            <a:r>
              <a:rPr lang="fr-CA" sz="1800" dirty="0" smtClean="0"/>
              <a:t>)</a:t>
            </a:r>
          </a:p>
          <a:p>
            <a:r>
              <a:rPr lang="fr-CA" sz="1800" dirty="0"/>
              <a:t> </a:t>
            </a:r>
            <a:r>
              <a:rPr lang="fr-CA" sz="1800" dirty="0" smtClean="0"/>
              <a:t>   chaque région </a:t>
            </a:r>
            <a:endParaRPr lang="en-CA" sz="1800" dirty="0"/>
          </a:p>
        </p:txBody>
      </p:sp>
      <p:graphicFrame>
        <p:nvGraphicFramePr>
          <p:cNvPr id="47" name="Object 46"/>
          <p:cNvGraphicFramePr>
            <a:graphicFrameLocks noChangeAspect="1"/>
          </p:cNvGraphicFramePr>
          <p:nvPr/>
        </p:nvGraphicFramePr>
        <p:xfrm>
          <a:off x="6016106" y="2160643"/>
          <a:ext cx="750454" cy="1093649"/>
        </p:xfrm>
        <a:graphic>
          <a:graphicData uri="http://schemas.openxmlformats.org/presentationml/2006/ole">
            <mc:AlternateContent xmlns:mc="http://schemas.openxmlformats.org/markup-compatibility/2006">
              <mc:Choice xmlns:v="urn:schemas-microsoft-com:vml" Requires="v">
                <p:oleObj spid="_x0000_s66769" r:id="rId5" imgW="2082240" imgH="3034800" progId="">
                  <p:embed/>
                </p:oleObj>
              </mc:Choice>
              <mc:Fallback>
                <p:oleObj r:id="rId5" imgW="2082240" imgH="3034800" progId="">
                  <p:embed/>
                  <p:pic>
                    <p:nvPicPr>
                      <p:cNvPr id="47" name="Object 46"/>
                      <p:cNvPicPr/>
                      <p:nvPr/>
                    </p:nvPicPr>
                    <p:blipFill>
                      <a:blip r:embed="rId6"/>
                      <a:stretch>
                        <a:fillRect/>
                      </a:stretch>
                    </p:blipFill>
                    <p:spPr>
                      <a:xfrm>
                        <a:off x="6016106" y="2160643"/>
                        <a:ext cx="750454" cy="1093649"/>
                      </a:xfrm>
                      <a:prstGeom prst="rect">
                        <a:avLst/>
                      </a:prstGeom>
                    </p:spPr>
                  </p:pic>
                </p:oleObj>
              </mc:Fallback>
            </mc:AlternateContent>
          </a:graphicData>
        </a:graphic>
      </p:graphicFrame>
      <p:graphicFrame>
        <p:nvGraphicFramePr>
          <p:cNvPr id="48" name="Object 47"/>
          <p:cNvGraphicFramePr>
            <a:graphicFrameLocks noChangeAspect="1"/>
          </p:cNvGraphicFramePr>
          <p:nvPr/>
        </p:nvGraphicFramePr>
        <p:xfrm>
          <a:off x="6802616" y="2168100"/>
          <a:ext cx="591262" cy="720854"/>
        </p:xfrm>
        <a:graphic>
          <a:graphicData uri="http://schemas.openxmlformats.org/presentationml/2006/ole">
            <mc:AlternateContent xmlns:mc="http://schemas.openxmlformats.org/markup-compatibility/2006">
              <mc:Choice xmlns:v="urn:schemas-microsoft-com:vml" Requires="v">
                <p:oleObj spid="_x0000_s66770" r:id="rId7" imgW="1853640" imgH="2260080" progId="">
                  <p:embed/>
                </p:oleObj>
              </mc:Choice>
              <mc:Fallback>
                <p:oleObj r:id="rId7" imgW="1853640" imgH="2260080" progId="">
                  <p:embed/>
                  <p:pic>
                    <p:nvPicPr>
                      <p:cNvPr id="48" name="Object 47"/>
                      <p:cNvPicPr/>
                      <p:nvPr/>
                    </p:nvPicPr>
                    <p:blipFill>
                      <a:blip r:embed="rId8"/>
                      <a:stretch>
                        <a:fillRect/>
                      </a:stretch>
                    </p:blipFill>
                    <p:spPr>
                      <a:xfrm>
                        <a:off x="6802616" y="2168100"/>
                        <a:ext cx="591262" cy="720854"/>
                      </a:xfrm>
                      <a:prstGeom prst="rect">
                        <a:avLst/>
                      </a:prstGeom>
                    </p:spPr>
                  </p:pic>
                </p:oleObj>
              </mc:Fallback>
            </mc:AlternateContent>
          </a:graphicData>
        </a:graphic>
      </p:graphicFrame>
      <p:graphicFrame>
        <p:nvGraphicFramePr>
          <p:cNvPr id="49" name="Object 48"/>
          <p:cNvGraphicFramePr>
            <a:graphicFrameLocks noChangeAspect="1"/>
          </p:cNvGraphicFramePr>
          <p:nvPr/>
        </p:nvGraphicFramePr>
        <p:xfrm>
          <a:off x="7433742" y="2160644"/>
          <a:ext cx="860037" cy="884470"/>
        </p:xfrm>
        <a:graphic>
          <a:graphicData uri="http://schemas.openxmlformats.org/presentationml/2006/ole">
            <mc:AlternateContent xmlns:mc="http://schemas.openxmlformats.org/markup-compatibility/2006">
              <mc:Choice xmlns:v="urn:schemas-microsoft-com:vml" Requires="v">
                <p:oleObj spid="_x0000_s66771" r:id="rId9" imgW="2234880" imgH="2298240" progId="">
                  <p:embed/>
                </p:oleObj>
              </mc:Choice>
              <mc:Fallback>
                <p:oleObj r:id="rId9" imgW="2234880" imgH="2298240" progId="">
                  <p:embed/>
                  <p:pic>
                    <p:nvPicPr>
                      <p:cNvPr id="49" name="Object 48"/>
                      <p:cNvPicPr/>
                      <p:nvPr/>
                    </p:nvPicPr>
                    <p:blipFill>
                      <a:blip r:embed="rId10"/>
                      <a:stretch>
                        <a:fillRect/>
                      </a:stretch>
                    </p:blipFill>
                    <p:spPr>
                      <a:xfrm>
                        <a:off x="7433742" y="2160644"/>
                        <a:ext cx="860037" cy="884470"/>
                      </a:xfrm>
                      <a:prstGeom prst="rect">
                        <a:avLst/>
                      </a:prstGeom>
                    </p:spPr>
                  </p:pic>
                </p:oleObj>
              </mc:Fallback>
            </mc:AlternateContent>
          </a:graphicData>
        </a:graphic>
      </p:graphicFrame>
      <p:cxnSp>
        <p:nvCxnSpPr>
          <p:cNvPr id="50" name="Straight Arrow Connector 49"/>
          <p:cNvCxnSpPr/>
          <p:nvPr/>
        </p:nvCxnSpPr>
        <p:spPr>
          <a:xfrm>
            <a:off x="5388788" y="2627878"/>
            <a:ext cx="509990" cy="932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51" name="TextBox 50"/>
          <p:cNvSpPr txBox="1"/>
          <p:nvPr/>
        </p:nvSpPr>
        <p:spPr>
          <a:xfrm>
            <a:off x="377006" y="3700730"/>
            <a:ext cx="1691489" cy="369332"/>
          </a:xfrm>
          <a:prstGeom prst="rect">
            <a:avLst/>
          </a:prstGeom>
          <a:noFill/>
        </p:spPr>
        <p:txBody>
          <a:bodyPr wrap="none" rtlCol="0">
            <a:spAutoFit/>
          </a:bodyPr>
          <a:lstStyle/>
          <a:p>
            <a:r>
              <a:rPr lang="fr-CA" sz="1800" dirty="0"/>
              <a:t>3</a:t>
            </a:r>
            <a:r>
              <a:rPr lang="fr-CA" sz="1800" dirty="0" smtClean="0"/>
              <a:t>. </a:t>
            </a:r>
            <a:r>
              <a:rPr lang="fr-CA" sz="1800" dirty="0" err="1"/>
              <a:t>R</a:t>
            </a:r>
            <a:r>
              <a:rPr lang="fr-CA" sz="1800" dirty="0" err="1" smtClean="0"/>
              <a:t>edimension</a:t>
            </a:r>
            <a:r>
              <a:rPr lang="fr-CA" sz="1800" dirty="0" smtClean="0"/>
              <a:t> </a:t>
            </a:r>
            <a:endParaRPr lang="en-CA" sz="1800" dirty="0"/>
          </a:p>
        </p:txBody>
      </p:sp>
      <p:graphicFrame>
        <p:nvGraphicFramePr>
          <p:cNvPr id="52" name="Object 51"/>
          <p:cNvGraphicFramePr>
            <a:graphicFrameLocks noChangeAspect="1"/>
          </p:cNvGraphicFramePr>
          <p:nvPr/>
        </p:nvGraphicFramePr>
        <p:xfrm>
          <a:off x="1236740" y="4122863"/>
          <a:ext cx="591262" cy="620389"/>
        </p:xfrm>
        <a:graphic>
          <a:graphicData uri="http://schemas.openxmlformats.org/presentationml/2006/ole">
            <mc:AlternateContent xmlns:mc="http://schemas.openxmlformats.org/markup-compatibility/2006">
              <mc:Choice xmlns:v="urn:schemas-microsoft-com:vml" Requires="v">
                <p:oleObj spid="_x0000_s66772" r:id="rId11" imgW="2082240" imgH="3034800" progId="">
                  <p:embed/>
                </p:oleObj>
              </mc:Choice>
              <mc:Fallback>
                <p:oleObj r:id="rId11" imgW="2082240" imgH="3034800" progId="">
                  <p:embed/>
                  <p:pic>
                    <p:nvPicPr>
                      <p:cNvPr id="52" name="Object 51"/>
                      <p:cNvPicPr/>
                      <p:nvPr/>
                    </p:nvPicPr>
                    <p:blipFill>
                      <a:blip r:embed="rId6"/>
                      <a:stretch>
                        <a:fillRect/>
                      </a:stretch>
                    </p:blipFill>
                    <p:spPr>
                      <a:xfrm>
                        <a:off x="1236740" y="4122863"/>
                        <a:ext cx="591262" cy="620389"/>
                      </a:xfrm>
                      <a:prstGeom prst="rect">
                        <a:avLst/>
                      </a:prstGeom>
                    </p:spPr>
                  </p:pic>
                </p:oleObj>
              </mc:Fallback>
            </mc:AlternateContent>
          </a:graphicData>
        </a:graphic>
      </p:graphicFrame>
      <p:graphicFrame>
        <p:nvGraphicFramePr>
          <p:cNvPr id="53" name="Object 52"/>
          <p:cNvGraphicFramePr>
            <a:graphicFrameLocks noChangeAspect="1"/>
          </p:cNvGraphicFramePr>
          <p:nvPr/>
        </p:nvGraphicFramePr>
        <p:xfrm>
          <a:off x="1236740" y="4776052"/>
          <a:ext cx="591262" cy="606188"/>
        </p:xfrm>
        <a:graphic>
          <a:graphicData uri="http://schemas.openxmlformats.org/presentationml/2006/ole">
            <mc:AlternateContent xmlns:mc="http://schemas.openxmlformats.org/markup-compatibility/2006">
              <mc:Choice xmlns:v="urn:schemas-microsoft-com:vml" Requires="v">
                <p:oleObj spid="_x0000_s66773" r:id="rId12" imgW="1853640" imgH="2260080" progId="">
                  <p:embed/>
                </p:oleObj>
              </mc:Choice>
              <mc:Fallback>
                <p:oleObj r:id="rId12" imgW="1853640" imgH="2260080" progId="">
                  <p:embed/>
                  <p:pic>
                    <p:nvPicPr>
                      <p:cNvPr id="53" name="Object 52"/>
                      <p:cNvPicPr/>
                      <p:nvPr/>
                    </p:nvPicPr>
                    <p:blipFill>
                      <a:blip r:embed="rId8"/>
                      <a:stretch>
                        <a:fillRect/>
                      </a:stretch>
                    </p:blipFill>
                    <p:spPr>
                      <a:xfrm>
                        <a:off x="1236740" y="4776052"/>
                        <a:ext cx="591262" cy="606188"/>
                      </a:xfrm>
                      <a:prstGeom prst="rect">
                        <a:avLst/>
                      </a:prstGeom>
                    </p:spPr>
                  </p:pic>
                </p:oleObj>
              </mc:Fallback>
            </mc:AlternateContent>
          </a:graphicData>
        </a:graphic>
      </p:graphicFrame>
      <p:graphicFrame>
        <p:nvGraphicFramePr>
          <p:cNvPr id="54" name="Object 53"/>
          <p:cNvGraphicFramePr>
            <a:graphicFrameLocks noChangeAspect="1"/>
          </p:cNvGraphicFramePr>
          <p:nvPr/>
        </p:nvGraphicFramePr>
        <p:xfrm>
          <a:off x="1236740" y="5431666"/>
          <a:ext cx="603252" cy="620390"/>
        </p:xfrm>
        <a:graphic>
          <a:graphicData uri="http://schemas.openxmlformats.org/presentationml/2006/ole">
            <mc:AlternateContent xmlns:mc="http://schemas.openxmlformats.org/markup-compatibility/2006">
              <mc:Choice xmlns:v="urn:schemas-microsoft-com:vml" Requires="v">
                <p:oleObj spid="_x0000_s66774" r:id="rId13" imgW="2234880" imgH="2298240" progId="">
                  <p:embed/>
                </p:oleObj>
              </mc:Choice>
              <mc:Fallback>
                <p:oleObj r:id="rId13" imgW="2234880" imgH="2298240" progId="">
                  <p:embed/>
                  <p:pic>
                    <p:nvPicPr>
                      <p:cNvPr id="54" name="Object 53"/>
                      <p:cNvPicPr/>
                      <p:nvPr/>
                    </p:nvPicPr>
                    <p:blipFill>
                      <a:blip r:embed="rId10"/>
                      <a:stretch>
                        <a:fillRect/>
                      </a:stretch>
                    </p:blipFill>
                    <p:spPr>
                      <a:xfrm>
                        <a:off x="1236740" y="5431666"/>
                        <a:ext cx="603252" cy="620390"/>
                      </a:xfrm>
                      <a:prstGeom prst="rect">
                        <a:avLst/>
                      </a:prstGeom>
                    </p:spPr>
                  </p:pic>
                </p:oleObj>
              </mc:Fallback>
            </mc:AlternateContent>
          </a:graphicData>
        </a:graphic>
      </p:graphicFrame>
      <p:cxnSp>
        <p:nvCxnSpPr>
          <p:cNvPr id="12" name="Elbow Connector 11"/>
          <p:cNvCxnSpPr>
            <a:stCxn id="49" idx="2"/>
            <a:endCxn id="53" idx="1"/>
          </p:cNvCxnSpPr>
          <p:nvPr/>
        </p:nvCxnSpPr>
        <p:spPr>
          <a:xfrm rot="5400000">
            <a:off x="3533234" y="748620"/>
            <a:ext cx="2034032" cy="6627020"/>
          </a:xfrm>
          <a:prstGeom prst="bentConnector4">
            <a:avLst>
              <a:gd name="adj1" fmla="val 33149"/>
              <a:gd name="adj2" fmla="val 114865"/>
            </a:avLst>
          </a:prstGeom>
          <a:ln>
            <a:tailEnd type="triangle"/>
          </a:ln>
        </p:spPr>
        <p:style>
          <a:lnRef idx="3">
            <a:schemeClr val="accent4"/>
          </a:lnRef>
          <a:fillRef idx="0">
            <a:schemeClr val="accent4"/>
          </a:fillRef>
          <a:effectRef idx="2">
            <a:schemeClr val="accent4"/>
          </a:effectRef>
          <a:fontRef idx="minor">
            <a:schemeClr val="tx1"/>
          </a:fontRef>
        </p:style>
      </p:cxnSp>
      <p:sp>
        <p:nvSpPr>
          <p:cNvPr id="56" name="TextBox 55"/>
          <p:cNvSpPr txBox="1"/>
          <p:nvPr/>
        </p:nvSpPr>
        <p:spPr>
          <a:xfrm>
            <a:off x="3237869" y="3725450"/>
            <a:ext cx="1742785" cy="369332"/>
          </a:xfrm>
          <a:prstGeom prst="rect">
            <a:avLst/>
          </a:prstGeom>
          <a:noFill/>
        </p:spPr>
        <p:txBody>
          <a:bodyPr wrap="none" rtlCol="0">
            <a:spAutoFit/>
          </a:bodyPr>
          <a:lstStyle/>
          <a:p>
            <a:r>
              <a:rPr lang="fr-CA" sz="1800" dirty="0" smtClean="0"/>
              <a:t>4. Segmentation </a:t>
            </a:r>
            <a:endParaRPr lang="en-CA" sz="1800" dirty="0"/>
          </a:p>
        </p:txBody>
      </p:sp>
      <p:graphicFrame>
        <p:nvGraphicFramePr>
          <p:cNvPr id="57" name="Object 56"/>
          <p:cNvGraphicFramePr>
            <a:graphicFrameLocks noChangeAspect="1"/>
          </p:cNvGraphicFramePr>
          <p:nvPr/>
        </p:nvGraphicFramePr>
        <p:xfrm>
          <a:off x="3771436" y="4128662"/>
          <a:ext cx="591262" cy="620389"/>
        </p:xfrm>
        <a:graphic>
          <a:graphicData uri="http://schemas.openxmlformats.org/presentationml/2006/ole">
            <mc:AlternateContent xmlns:mc="http://schemas.openxmlformats.org/markup-compatibility/2006">
              <mc:Choice xmlns:v="urn:schemas-microsoft-com:vml" Requires="v">
                <p:oleObj spid="_x0000_s66775" r:id="rId14" imgW="2082240" imgH="3034800" progId="">
                  <p:embed/>
                </p:oleObj>
              </mc:Choice>
              <mc:Fallback>
                <p:oleObj r:id="rId14" imgW="2082240" imgH="3034800" progId="">
                  <p:embed/>
                  <p:pic>
                    <p:nvPicPr>
                      <p:cNvPr id="57" name="Object 56"/>
                      <p:cNvPicPr/>
                      <p:nvPr/>
                    </p:nvPicPr>
                    <p:blipFill>
                      <a:blip r:embed="rId6"/>
                      <a:stretch>
                        <a:fillRect/>
                      </a:stretch>
                    </p:blipFill>
                    <p:spPr>
                      <a:xfrm>
                        <a:off x="3771436" y="4128662"/>
                        <a:ext cx="591262" cy="620389"/>
                      </a:xfrm>
                      <a:prstGeom prst="rect">
                        <a:avLst/>
                      </a:prstGeom>
                    </p:spPr>
                  </p:pic>
                </p:oleObj>
              </mc:Fallback>
            </mc:AlternateContent>
          </a:graphicData>
        </a:graphic>
      </p:graphicFrame>
      <p:graphicFrame>
        <p:nvGraphicFramePr>
          <p:cNvPr id="58" name="Object 57"/>
          <p:cNvGraphicFramePr>
            <a:graphicFrameLocks noChangeAspect="1"/>
          </p:cNvGraphicFramePr>
          <p:nvPr/>
        </p:nvGraphicFramePr>
        <p:xfrm>
          <a:off x="3771436" y="4781851"/>
          <a:ext cx="591262" cy="606188"/>
        </p:xfrm>
        <a:graphic>
          <a:graphicData uri="http://schemas.openxmlformats.org/presentationml/2006/ole">
            <mc:AlternateContent xmlns:mc="http://schemas.openxmlformats.org/markup-compatibility/2006">
              <mc:Choice xmlns:v="urn:schemas-microsoft-com:vml" Requires="v">
                <p:oleObj spid="_x0000_s66776" r:id="rId15" imgW="1853640" imgH="2260080" progId="">
                  <p:embed/>
                </p:oleObj>
              </mc:Choice>
              <mc:Fallback>
                <p:oleObj r:id="rId15" imgW="1853640" imgH="2260080" progId="">
                  <p:embed/>
                  <p:pic>
                    <p:nvPicPr>
                      <p:cNvPr id="58" name="Object 57"/>
                      <p:cNvPicPr/>
                      <p:nvPr/>
                    </p:nvPicPr>
                    <p:blipFill>
                      <a:blip r:embed="rId8"/>
                      <a:stretch>
                        <a:fillRect/>
                      </a:stretch>
                    </p:blipFill>
                    <p:spPr>
                      <a:xfrm>
                        <a:off x="3771436" y="4781851"/>
                        <a:ext cx="591262" cy="606188"/>
                      </a:xfrm>
                      <a:prstGeom prst="rect">
                        <a:avLst/>
                      </a:prstGeom>
                    </p:spPr>
                  </p:pic>
                </p:oleObj>
              </mc:Fallback>
            </mc:AlternateContent>
          </a:graphicData>
        </a:graphic>
      </p:graphicFrame>
      <p:graphicFrame>
        <p:nvGraphicFramePr>
          <p:cNvPr id="59" name="Object 58"/>
          <p:cNvGraphicFramePr>
            <a:graphicFrameLocks noChangeAspect="1"/>
          </p:cNvGraphicFramePr>
          <p:nvPr/>
        </p:nvGraphicFramePr>
        <p:xfrm>
          <a:off x="3771436" y="5437465"/>
          <a:ext cx="603252" cy="620390"/>
        </p:xfrm>
        <a:graphic>
          <a:graphicData uri="http://schemas.openxmlformats.org/presentationml/2006/ole">
            <mc:AlternateContent xmlns:mc="http://schemas.openxmlformats.org/markup-compatibility/2006">
              <mc:Choice xmlns:v="urn:schemas-microsoft-com:vml" Requires="v">
                <p:oleObj spid="_x0000_s66777" r:id="rId16" imgW="2234880" imgH="2298240" progId="">
                  <p:embed/>
                </p:oleObj>
              </mc:Choice>
              <mc:Fallback>
                <p:oleObj r:id="rId16" imgW="2234880" imgH="2298240" progId="">
                  <p:embed/>
                  <p:pic>
                    <p:nvPicPr>
                      <p:cNvPr id="59" name="Object 58"/>
                      <p:cNvPicPr/>
                      <p:nvPr/>
                    </p:nvPicPr>
                    <p:blipFill>
                      <a:blip r:embed="rId10"/>
                      <a:stretch>
                        <a:fillRect/>
                      </a:stretch>
                    </p:blipFill>
                    <p:spPr>
                      <a:xfrm>
                        <a:off x="3771436" y="5437465"/>
                        <a:ext cx="603252" cy="620390"/>
                      </a:xfrm>
                      <a:prstGeom prst="rect">
                        <a:avLst/>
                      </a:prstGeom>
                    </p:spPr>
                  </p:pic>
                </p:oleObj>
              </mc:Fallback>
            </mc:AlternateContent>
          </a:graphicData>
        </a:graphic>
      </p:graphicFrame>
      <p:cxnSp>
        <p:nvCxnSpPr>
          <p:cNvPr id="60" name="Straight Arrow Connector 59"/>
          <p:cNvCxnSpPr>
            <a:stCxn id="53" idx="3"/>
            <a:endCxn id="58" idx="1"/>
          </p:cNvCxnSpPr>
          <p:nvPr/>
        </p:nvCxnSpPr>
        <p:spPr>
          <a:xfrm>
            <a:off x="1828002" y="5079146"/>
            <a:ext cx="1943434" cy="579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68" name="Freeform 67"/>
          <p:cNvSpPr/>
          <p:nvPr/>
        </p:nvSpPr>
        <p:spPr>
          <a:xfrm>
            <a:off x="3779520" y="4826000"/>
            <a:ext cx="577850" cy="549275"/>
          </a:xfrm>
          <a:custGeom>
            <a:avLst/>
            <a:gdLst>
              <a:gd name="connsiteX0" fmla="*/ 488950 w 577850"/>
              <a:gd name="connsiteY0" fmla="*/ 530225 h 549275"/>
              <a:gd name="connsiteX1" fmla="*/ 482600 w 577850"/>
              <a:gd name="connsiteY1" fmla="*/ 501650 h 549275"/>
              <a:gd name="connsiteX2" fmla="*/ 476250 w 577850"/>
              <a:gd name="connsiteY2" fmla="*/ 492125 h 549275"/>
              <a:gd name="connsiteX3" fmla="*/ 473075 w 577850"/>
              <a:gd name="connsiteY3" fmla="*/ 479425 h 549275"/>
              <a:gd name="connsiteX4" fmla="*/ 447675 w 577850"/>
              <a:gd name="connsiteY4" fmla="*/ 450850 h 549275"/>
              <a:gd name="connsiteX5" fmla="*/ 438150 w 577850"/>
              <a:gd name="connsiteY5" fmla="*/ 441325 h 549275"/>
              <a:gd name="connsiteX6" fmla="*/ 434975 w 577850"/>
              <a:gd name="connsiteY6" fmla="*/ 431800 h 549275"/>
              <a:gd name="connsiteX7" fmla="*/ 441325 w 577850"/>
              <a:gd name="connsiteY7" fmla="*/ 406400 h 549275"/>
              <a:gd name="connsiteX8" fmla="*/ 444500 w 577850"/>
              <a:gd name="connsiteY8" fmla="*/ 396875 h 549275"/>
              <a:gd name="connsiteX9" fmla="*/ 450850 w 577850"/>
              <a:gd name="connsiteY9" fmla="*/ 387350 h 549275"/>
              <a:gd name="connsiteX10" fmla="*/ 460375 w 577850"/>
              <a:gd name="connsiteY10" fmla="*/ 368300 h 549275"/>
              <a:gd name="connsiteX11" fmla="*/ 479425 w 577850"/>
              <a:gd name="connsiteY11" fmla="*/ 349250 h 549275"/>
              <a:gd name="connsiteX12" fmla="*/ 492125 w 577850"/>
              <a:gd name="connsiteY12" fmla="*/ 330200 h 549275"/>
              <a:gd name="connsiteX13" fmla="*/ 498475 w 577850"/>
              <a:gd name="connsiteY13" fmla="*/ 320675 h 549275"/>
              <a:gd name="connsiteX14" fmla="*/ 508000 w 577850"/>
              <a:gd name="connsiteY14" fmla="*/ 301625 h 549275"/>
              <a:gd name="connsiteX15" fmla="*/ 511175 w 577850"/>
              <a:gd name="connsiteY15" fmla="*/ 282575 h 549275"/>
              <a:gd name="connsiteX16" fmla="*/ 511175 w 577850"/>
              <a:gd name="connsiteY16" fmla="*/ 225425 h 549275"/>
              <a:gd name="connsiteX17" fmla="*/ 539750 w 577850"/>
              <a:gd name="connsiteY17" fmla="*/ 196850 h 549275"/>
              <a:gd name="connsiteX18" fmla="*/ 549275 w 577850"/>
              <a:gd name="connsiteY18" fmla="*/ 187325 h 549275"/>
              <a:gd name="connsiteX19" fmla="*/ 555625 w 577850"/>
              <a:gd name="connsiteY19" fmla="*/ 177800 h 549275"/>
              <a:gd name="connsiteX20" fmla="*/ 561975 w 577850"/>
              <a:gd name="connsiteY20" fmla="*/ 158750 h 549275"/>
              <a:gd name="connsiteX21" fmla="*/ 552450 w 577850"/>
              <a:gd name="connsiteY21" fmla="*/ 133350 h 549275"/>
              <a:gd name="connsiteX22" fmla="*/ 546100 w 577850"/>
              <a:gd name="connsiteY22" fmla="*/ 114300 h 549275"/>
              <a:gd name="connsiteX23" fmla="*/ 549275 w 577850"/>
              <a:gd name="connsiteY23" fmla="*/ 101600 h 549275"/>
              <a:gd name="connsiteX24" fmla="*/ 552450 w 577850"/>
              <a:gd name="connsiteY24" fmla="*/ 82550 h 549275"/>
              <a:gd name="connsiteX25" fmla="*/ 565150 w 577850"/>
              <a:gd name="connsiteY25" fmla="*/ 63500 h 549275"/>
              <a:gd name="connsiteX26" fmla="*/ 571500 w 577850"/>
              <a:gd name="connsiteY26" fmla="*/ 53975 h 549275"/>
              <a:gd name="connsiteX27" fmla="*/ 577850 w 577850"/>
              <a:gd name="connsiteY27" fmla="*/ 44450 h 549275"/>
              <a:gd name="connsiteX28" fmla="*/ 574675 w 577850"/>
              <a:gd name="connsiteY28" fmla="*/ 15875 h 549275"/>
              <a:gd name="connsiteX29" fmla="*/ 555625 w 577850"/>
              <a:gd name="connsiteY29" fmla="*/ 0 h 549275"/>
              <a:gd name="connsiteX30" fmla="*/ 533400 w 577850"/>
              <a:gd name="connsiteY30" fmla="*/ 3175 h 549275"/>
              <a:gd name="connsiteX31" fmla="*/ 514350 w 577850"/>
              <a:gd name="connsiteY31" fmla="*/ 15875 h 549275"/>
              <a:gd name="connsiteX32" fmla="*/ 504825 w 577850"/>
              <a:gd name="connsiteY32" fmla="*/ 22225 h 549275"/>
              <a:gd name="connsiteX33" fmla="*/ 495300 w 577850"/>
              <a:gd name="connsiteY33" fmla="*/ 28575 h 549275"/>
              <a:gd name="connsiteX34" fmla="*/ 485775 w 577850"/>
              <a:gd name="connsiteY34" fmla="*/ 31750 h 549275"/>
              <a:gd name="connsiteX35" fmla="*/ 393700 w 577850"/>
              <a:gd name="connsiteY35" fmla="*/ 25400 h 549275"/>
              <a:gd name="connsiteX36" fmla="*/ 358775 w 577850"/>
              <a:gd name="connsiteY36" fmla="*/ 19050 h 549275"/>
              <a:gd name="connsiteX37" fmla="*/ 336550 w 577850"/>
              <a:gd name="connsiteY37" fmla="*/ 15875 h 549275"/>
              <a:gd name="connsiteX38" fmla="*/ 279400 w 577850"/>
              <a:gd name="connsiteY38" fmla="*/ 22225 h 549275"/>
              <a:gd name="connsiteX39" fmla="*/ 269875 w 577850"/>
              <a:gd name="connsiteY39" fmla="*/ 25400 h 549275"/>
              <a:gd name="connsiteX40" fmla="*/ 257175 w 577850"/>
              <a:gd name="connsiteY40" fmla="*/ 28575 h 549275"/>
              <a:gd name="connsiteX41" fmla="*/ 158750 w 577850"/>
              <a:gd name="connsiteY41" fmla="*/ 22225 h 549275"/>
              <a:gd name="connsiteX42" fmla="*/ 127000 w 577850"/>
              <a:gd name="connsiteY42" fmla="*/ 15875 h 549275"/>
              <a:gd name="connsiteX43" fmla="*/ 146050 w 577850"/>
              <a:gd name="connsiteY43" fmla="*/ 34925 h 549275"/>
              <a:gd name="connsiteX44" fmla="*/ 152400 w 577850"/>
              <a:gd name="connsiteY44" fmla="*/ 53975 h 549275"/>
              <a:gd name="connsiteX45" fmla="*/ 155575 w 577850"/>
              <a:gd name="connsiteY45" fmla="*/ 63500 h 549275"/>
              <a:gd name="connsiteX46" fmla="*/ 161925 w 577850"/>
              <a:gd name="connsiteY46" fmla="*/ 92075 h 549275"/>
              <a:gd name="connsiteX47" fmla="*/ 171450 w 577850"/>
              <a:gd name="connsiteY47" fmla="*/ 104775 h 549275"/>
              <a:gd name="connsiteX48" fmla="*/ 177800 w 577850"/>
              <a:gd name="connsiteY48" fmla="*/ 133350 h 549275"/>
              <a:gd name="connsiteX49" fmla="*/ 174625 w 577850"/>
              <a:gd name="connsiteY49" fmla="*/ 168275 h 549275"/>
              <a:gd name="connsiteX50" fmla="*/ 165100 w 577850"/>
              <a:gd name="connsiteY50" fmla="*/ 171450 h 549275"/>
              <a:gd name="connsiteX51" fmla="*/ 155575 w 577850"/>
              <a:gd name="connsiteY51" fmla="*/ 177800 h 549275"/>
              <a:gd name="connsiteX52" fmla="*/ 136525 w 577850"/>
              <a:gd name="connsiteY52" fmla="*/ 196850 h 549275"/>
              <a:gd name="connsiteX53" fmla="*/ 117475 w 577850"/>
              <a:gd name="connsiteY53" fmla="*/ 203200 h 549275"/>
              <a:gd name="connsiteX54" fmla="*/ 107950 w 577850"/>
              <a:gd name="connsiteY54" fmla="*/ 206375 h 549275"/>
              <a:gd name="connsiteX55" fmla="*/ 98425 w 577850"/>
              <a:gd name="connsiteY55" fmla="*/ 212725 h 549275"/>
              <a:gd name="connsiteX56" fmla="*/ 88900 w 577850"/>
              <a:gd name="connsiteY56" fmla="*/ 215900 h 549275"/>
              <a:gd name="connsiteX57" fmla="*/ 66675 w 577850"/>
              <a:gd name="connsiteY57" fmla="*/ 222250 h 549275"/>
              <a:gd name="connsiteX58" fmla="*/ 53975 w 577850"/>
              <a:gd name="connsiteY58" fmla="*/ 228600 h 549275"/>
              <a:gd name="connsiteX59" fmla="*/ 34925 w 577850"/>
              <a:gd name="connsiteY59" fmla="*/ 247650 h 549275"/>
              <a:gd name="connsiteX60" fmla="*/ 12700 w 577850"/>
              <a:gd name="connsiteY60" fmla="*/ 276225 h 549275"/>
              <a:gd name="connsiteX61" fmla="*/ 9525 w 577850"/>
              <a:gd name="connsiteY61" fmla="*/ 285750 h 549275"/>
              <a:gd name="connsiteX62" fmla="*/ 0 w 577850"/>
              <a:gd name="connsiteY62" fmla="*/ 311150 h 549275"/>
              <a:gd name="connsiteX63" fmla="*/ 3175 w 577850"/>
              <a:gd name="connsiteY63" fmla="*/ 339725 h 549275"/>
              <a:gd name="connsiteX64" fmla="*/ 6350 w 577850"/>
              <a:gd name="connsiteY64" fmla="*/ 361950 h 549275"/>
              <a:gd name="connsiteX65" fmla="*/ 15875 w 577850"/>
              <a:gd name="connsiteY65" fmla="*/ 358775 h 549275"/>
              <a:gd name="connsiteX66" fmla="*/ 34925 w 577850"/>
              <a:gd name="connsiteY66" fmla="*/ 346075 h 549275"/>
              <a:gd name="connsiteX67" fmla="*/ 60325 w 577850"/>
              <a:gd name="connsiteY67" fmla="*/ 339725 h 549275"/>
              <a:gd name="connsiteX68" fmla="*/ 73025 w 577850"/>
              <a:gd name="connsiteY68" fmla="*/ 336550 h 549275"/>
              <a:gd name="connsiteX69" fmla="*/ 92075 w 577850"/>
              <a:gd name="connsiteY69" fmla="*/ 330200 h 549275"/>
              <a:gd name="connsiteX70" fmla="*/ 114300 w 577850"/>
              <a:gd name="connsiteY70" fmla="*/ 320675 h 549275"/>
              <a:gd name="connsiteX71" fmla="*/ 155575 w 577850"/>
              <a:gd name="connsiteY71" fmla="*/ 323850 h 549275"/>
              <a:gd name="connsiteX72" fmla="*/ 165100 w 577850"/>
              <a:gd name="connsiteY72" fmla="*/ 327025 h 549275"/>
              <a:gd name="connsiteX73" fmla="*/ 177800 w 577850"/>
              <a:gd name="connsiteY73" fmla="*/ 330200 h 549275"/>
              <a:gd name="connsiteX74" fmla="*/ 187325 w 577850"/>
              <a:gd name="connsiteY74" fmla="*/ 333375 h 549275"/>
              <a:gd name="connsiteX75" fmla="*/ 209550 w 577850"/>
              <a:gd name="connsiteY75" fmla="*/ 339725 h 549275"/>
              <a:gd name="connsiteX76" fmla="*/ 219075 w 577850"/>
              <a:gd name="connsiteY76" fmla="*/ 346075 h 549275"/>
              <a:gd name="connsiteX77" fmla="*/ 238125 w 577850"/>
              <a:gd name="connsiteY77" fmla="*/ 352425 h 549275"/>
              <a:gd name="connsiteX78" fmla="*/ 247650 w 577850"/>
              <a:gd name="connsiteY78" fmla="*/ 355600 h 549275"/>
              <a:gd name="connsiteX79" fmla="*/ 257175 w 577850"/>
              <a:gd name="connsiteY79" fmla="*/ 361950 h 549275"/>
              <a:gd name="connsiteX80" fmla="*/ 276225 w 577850"/>
              <a:gd name="connsiteY80" fmla="*/ 368300 h 549275"/>
              <a:gd name="connsiteX81" fmla="*/ 288925 w 577850"/>
              <a:gd name="connsiteY81" fmla="*/ 374650 h 549275"/>
              <a:gd name="connsiteX82" fmla="*/ 298450 w 577850"/>
              <a:gd name="connsiteY82" fmla="*/ 377825 h 549275"/>
              <a:gd name="connsiteX83" fmla="*/ 307975 w 577850"/>
              <a:gd name="connsiteY83" fmla="*/ 384175 h 549275"/>
              <a:gd name="connsiteX84" fmla="*/ 327025 w 577850"/>
              <a:gd name="connsiteY84" fmla="*/ 390525 h 549275"/>
              <a:gd name="connsiteX85" fmla="*/ 346075 w 577850"/>
              <a:gd name="connsiteY85" fmla="*/ 400050 h 549275"/>
              <a:gd name="connsiteX86" fmla="*/ 361950 w 577850"/>
              <a:gd name="connsiteY86" fmla="*/ 419100 h 549275"/>
              <a:gd name="connsiteX87" fmla="*/ 358775 w 577850"/>
              <a:gd name="connsiteY87" fmla="*/ 428625 h 549275"/>
              <a:gd name="connsiteX88" fmla="*/ 330200 w 577850"/>
              <a:gd name="connsiteY88" fmla="*/ 457200 h 549275"/>
              <a:gd name="connsiteX89" fmla="*/ 320675 w 577850"/>
              <a:gd name="connsiteY89" fmla="*/ 466725 h 549275"/>
              <a:gd name="connsiteX90" fmla="*/ 317500 w 577850"/>
              <a:gd name="connsiteY90" fmla="*/ 476250 h 549275"/>
              <a:gd name="connsiteX91" fmla="*/ 320675 w 577850"/>
              <a:gd name="connsiteY91" fmla="*/ 485775 h 549275"/>
              <a:gd name="connsiteX92" fmla="*/ 327025 w 577850"/>
              <a:gd name="connsiteY92" fmla="*/ 508000 h 549275"/>
              <a:gd name="connsiteX93" fmla="*/ 333375 w 577850"/>
              <a:gd name="connsiteY93" fmla="*/ 517525 h 549275"/>
              <a:gd name="connsiteX94" fmla="*/ 371475 w 577850"/>
              <a:gd name="connsiteY94" fmla="*/ 520700 h 549275"/>
              <a:gd name="connsiteX95" fmla="*/ 374650 w 577850"/>
              <a:gd name="connsiteY95" fmla="*/ 530225 h 549275"/>
              <a:gd name="connsiteX96" fmla="*/ 393700 w 577850"/>
              <a:gd name="connsiteY96" fmla="*/ 549275 h 549275"/>
              <a:gd name="connsiteX97" fmla="*/ 469900 w 577850"/>
              <a:gd name="connsiteY97" fmla="*/ 542925 h 549275"/>
              <a:gd name="connsiteX98" fmla="*/ 479425 w 577850"/>
              <a:gd name="connsiteY98" fmla="*/ 539750 h 549275"/>
              <a:gd name="connsiteX99" fmla="*/ 488950 w 577850"/>
              <a:gd name="connsiteY99" fmla="*/ 530225 h 54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577850" h="549275">
                <a:moveTo>
                  <a:pt x="488950" y="530225"/>
                </a:moveTo>
                <a:cubicBezTo>
                  <a:pt x="489479" y="523875"/>
                  <a:pt x="484281" y="505573"/>
                  <a:pt x="482600" y="501650"/>
                </a:cubicBezTo>
                <a:cubicBezTo>
                  <a:pt x="481097" y="498143"/>
                  <a:pt x="478367" y="495300"/>
                  <a:pt x="476250" y="492125"/>
                </a:cubicBezTo>
                <a:cubicBezTo>
                  <a:pt x="475192" y="487892"/>
                  <a:pt x="474794" y="483436"/>
                  <a:pt x="473075" y="479425"/>
                </a:cubicBezTo>
                <a:cubicBezTo>
                  <a:pt x="468826" y="469510"/>
                  <a:pt x="452756" y="455931"/>
                  <a:pt x="447675" y="450850"/>
                </a:cubicBezTo>
                <a:lnTo>
                  <a:pt x="438150" y="441325"/>
                </a:lnTo>
                <a:cubicBezTo>
                  <a:pt x="437092" y="438150"/>
                  <a:pt x="434672" y="435133"/>
                  <a:pt x="434975" y="431800"/>
                </a:cubicBezTo>
                <a:cubicBezTo>
                  <a:pt x="435765" y="423109"/>
                  <a:pt x="438565" y="414679"/>
                  <a:pt x="441325" y="406400"/>
                </a:cubicBezTo>
                <a:cubicBezTo>
                  <a:pt x="442383" y="403225"/>
                  <a:pt x="443003" y="399868"/>
                  <a:pt x="444500" y="396875"/>
                </a:cubicBezTo>
                <a:cubicBezTo>
                  <a:pt x="446207" y="393462"/>
                  <a:pt x="449143" y="390763"/>
                  <a:pt x="450850" y="387350"/>
                </a:cubicBezTo>
                <a:cubicBezTo>
                  <a:pt x="457155" y="374741"/>
                  <a:pt x="449976" y="379999"/>
                  <a:pt x="460375" y="368300"/>
                </a:cubicBezTo>
                <a:cubicBezTo>
                  <a:pt x="466341" y="361588"/>
                  <a:pt x="474444" y="356722"/>
                  <a:pt x="479425" y="349250"/>
                </a:cubicBezTo>
                <a:lnTo>
                  <a:pt x="492125" y="330200"/>
                </a:lnTo>
                <a:cubicBezTo>
                  <a:pt x="494242" y="327025"/>
                  <a:pt x="497268" y="324295"/>
                  <a:pt x="498475" y="320675"/>
                </a:cubicBezTo>
                <a:cubicBezTo>
                  <a:pt x="502857" y="307530"/>
                  <a:pt x="499794" y="313935"/>
                  <a:pt x="508000" y="301625"/>
                </a:cubicBezTo>
                <a:cubicBezTo>
                  <a:pt x="509058" y="295275"/>
                  <a:pt x="511175" y="289013"/>
                  <a:pt x="511175" y="282575"/>
                </a:cubicBezTo>
                <a:cubicBezTo>
                  <a:pt x="511175" y="271829"/>
                  <a:pt x="503881" y="238972"/>
                  <a:pt x="511175" y="225425"/>
                </a:cubicBezTo>
                <a:lnTo>
                  <a:pt x="539750" y="196850"/>
                </a:lnTo>
                <a:cubicBezTo>
                  <a:pt x="542925" y="193675"/>
                  <a:pt x="546784" y="191061"/>
                  <a:pt x="549275" y="187325"/>
                </a:cubicBezTo>
                <a:cubicBezTo>
                  <a:pt x="551392" y="184150"/>
                  <a:pt x="554075" y="181287"/>
                  <a:pt x="555625" y="177800"/>
                </a:cubicBezTo>
                <a:cubicBezTo>
                  <a:pt x="558343" y="171683"/>
                  <a:pt x="561975" y="158750"/>
                  <a:pt x="561975" y="158750"/>
                </a:cubicBezTo>
                <a:cubicBezTo>
                  <a:pt x="554448" y="121115"/>
                  <a:pt x="564342" y="160106"/>
                  <a:pt x="552450" y="133350"/>
                </a:cubicBezTo>
                <a:cubicBezTo>
                  <a:pt x="549732" y="127233"/>
                  <a:pt x="546100" y="114300"/>
                  <a:pt x="546100" y="114300"/>
                </a:cubicBezTo>
                <a:cubicBezTo>
                  <a:pt x="547158" y="110067"/>
                  <a:pt x="548419" y="105879"/>
                  <a:pt x="549275" y="101600"/>
                </a:cubicBezTo>
                <a:cubicBezTo>
                  <a:pt x="550538" y="95287"/>
                  <a:pt x="549974" y="88492"/>
                  <a:pt x="552450" y="82550"/>
                </a:cubicBezTo>
                <a:cubicBezTo>
                  <a:pt x="555385" y="75505"/>
                  <a:pt x="560917" y="69850"/>
                  <a:pt x="565150" y="63500"/>
                </a:cubicBezTo>
                <a:lnTo>
                  <a:pt x="571500" y="53975"/>
                </a:lnTo>
                <a:lnTo>
                  <a:pt x="577850" y="44450"/>
                </a:lnTo>
                <a:cubicBezTo>
                  <a:pt x="576792" y="34925"/>
                  <a:pt x="577706" y="24967"/>
                  <a:pt x="574675" y="15875"/>
                </a:cubicBezTo>
                <a:cubicBezTo>
                  <a:pt x="572929" y="10636"/>
                  <a:pt x="559982" y="2905"/>
                  <a:pt x="555625" y="0"/>
                </a:cubicBezTo>
                <a:cubicBezTo>
                  <a:pt x="548217" y="1058"/>
                  <a:pt x="540385" y="489"/>
                  <a:pt x="533400" y="3175"/>
                </a:cubicBezTo>
                <a:cubicBezTo>
                  <a:pt x="526277" y="5915"/>
                  <a:pt x="520700" y="11642"/>
                  <a:pt x="514350" y="15875"/>
                </a:cubicBezTo>
                <a:lnTo>
                  <a:pt x="504825" y="22225"/>
                </a:lnTo>
                <a:cubicBezTo>
                  <a:pt x="501650" y="24342"/>
                  <a:pt x="498920" y="27368"/>
                  <a:pt x="495300" y="28575"/>
                </a:cubicBezTo>
                <a:lnTo>
                  <a:pt x="485775" y="31750"/>
                </a:lnTo>
                <a:cubicBezTo>
                  <a:pt x="455083" y="29633"/>
                  <a:pt x="422886" y="35129"/>
                  <a:pt x="393700" y="25400"/>
                </a:cubicBezTo>
                <a:cubicBezTo>
                  <a:pt x="375611" y="19370"/>
                  <a:pt x="388693" y="23039"/>
                  <a:pt x="358775" y="19050"/>
                </a:cubicBezTo>
                <a:lnTo>
                  <a:pt x="336550" y="15875"/>
                </a:lnTo>
                <a:cubicBezTo>
                  <a:pt x="317073" y="17498"/>
                  <a:pt x="298372" y="18009"/>
                  <a:pt x="279400" y="22225"/>
                </a:cubicBezTo>
                <a:cubicBezTo>
                  <a:pt x="276133" y="22951"/>
                  <a:pt x="273093" y="24481"/>
                  <a:pt x="269875" y="25400"/>
                </a:cubicBezTo>
                <a:cubicBezTo>
                  <a:pt x="265679" y="26599"/>
                  <a:pt x="261408" y="27517"/>
                  <a:pt x="257175" y="28575"/>
                </a:cubicBezTo>
                <a:cubicBezTo>
                  <a:pt x="234932" y="27516"/>
                  <a:pt x="186322" y="26361"/>
                  <a:pt x="158750" y="22225"/>
                </a:cubicBezTo>
                <a:cubicBezTo>
                  <a:pt x="148076" y="20624"/>
                  <a:pt x="127000" y="15875"/>
                  <a:pt x="127000" y="15875"/>
                </a:cubicBezTo>
                <a:cubicBezTo>
                  <a:pt x="133350" y="22225"/>
                  <a:pt x="143210" y="26406"/>
                  <a:pt x="146050" y="34925"/>
                </a:cubicBezTo>
                <a:lnTo>
                  <a:pt x="152400" y="53975"/>
                </a:lnTo>
                <a:cubicBezTo>
                  <a:pt x="153458" y="57150"/>
                  <a:pt x="155025" y="60199"/>
                  <a:pt x="155575" y="63500"/>
                </a:cubicBezTo>
                <a:cubicBezTo>
                  <a:pt x="156352" y="68163"/>
                  <a:pt x="158247" y="85638"/>
                  <a:pt x="161925" y="92075"/>
                </a:cubicBezTo>
                <a:cubicBezTo>
                  <a:pt x="164550" y="96669"/>
                  <a:pt x="168275" y="100542"/>
                  <a:pt x="171450" y="104775"/>
                </a:cubicBezTo>
                <a:cubicBezTo>
                  <a:pt x="172675" y="109673"/>
                  <a:pt x="177800" y="129319"/>
                  <a:pt x="177800" y="133350"/>
                </a:cubicBezTo>
                <a:cubicBezTo>
                  <a:pt x="177800" y="145040"/>
                  <a:pt x="178322" y="157185"/>
                  <a:pt x="174625" y="168275"/>
                </a:cubicBezTo>
                <a:cubicBezTo>
                  <a:pt x="173567" y="171450"/>
                  <a:pt x="168093" y="169953"/>
                  <a:pt x="165100" y="171450"/>
                </a:cubicBezTo>
                <a:cubicBezTo>
                  <a:pt x="161687" y="173157"/>
                  <a:pt x="158427" y="175265"/>
                  <a:pt x="155575" y="177800"/>
                </a:cubicBezTo>
                <a:cubicBezTo>
                  <a:pt x="148863" y="183766"/>
                  <a:pt x="145044" y="194010"/>
                  <a:pt x="136525" y="196850"/>
                </a:cubicBezTo>
                <a:lnTo>
                  <a:pt x="117475" y="203200"/>
                </a:lnTo>
                <a:cubicBezTo>
                  <a:pt x="114300" y="204258"/>
                  <a:pt x="110735" y="204519"/>
                  <a:pt x="107950" y="206375"/>
                </a:cubicBezTo>
                <a:cubicBezTo>
                  <a:pt x="104775" y="208492"/>
                  <a:pt x="101838" y="211018"/>
                  <a:pt x="98425" y="212725"/>
                </a:cubicBezTo>
                <a:cubicBezTo>
                  <a:pt x="95432" y="214222"/>
                  <a:pt x="92118" y="214981"/>
                  <a:pt x="88900" y="215900"/>
                </a:cubicBezTo>
                <a:cubicBezTo>
                  <a:pt x="80844" y="218202"/>
                  <a:pt x="74288" y="218987"/>
                  <a:pt x="66675" y="222250"/>
                </a:cubicBezTo>
                <a:cubicBezTo>
                  <a:pt x="62325" y="224114"/>
                  <a:pt x="57671" y="225643"/>
                  <a:pt x="53975" y="228600"/>
                </a:cubicBezTo>
                <a:cubicBezTo>
                  <a:pt x="46963" y="234210"/>
                  <a:pt x="41275" y="241300"/>
                  <a:pt x="34925" y="247650"/>
                </a:cubicBezTo>
                <a:cubicBezTo>
                  <a:pt x="26707" y="255868"/>
                  <a:pt x="16498" y="264832"/>
                  <a:pt x="12700" y="276225"/>
                </a:cubicBezTo>
                <a:cubicBezTo>
                  <a:pt x="11642" y="279400"/>
                  <a:pt x="10843" y="282674"/>
                  <a:pt x="9525" y="285750"/>
                </a:cubicBezTo>
                <a:cubicBezTo>
                  <a:pt x="-437" y="308994"/>
                  <a:pt x="5854" y="287735"/>
                  <a:pt x="0" y="311150"/>
                </a:cubicBezTo>
                <a:cubicBezTo>
                  <a:pt x="1058" y="320675"/>
                  <a:pt x="1986" y="330215"/>
                  <a:pt x="3175" y="339725"/>
                </a:cubicBezTo>
                <a:cubicBezTo>
                  <a:pt x="4103" y="347151"/>
                  <a:pt x="2199" y="355723"/>
                  <a:pt x="6350" y="361950"/>
                </a:cubicBezTo>
                <a:cubicBezTo>
                  <a:pt x="8206" y="364735"/>
                  <a:pt x="12949" y="360400"/>
                  <a:pt x="15875" y="358775"/>
                </a:cubicBezTo>
                <a:cubicBezTo>
                  <a:pt x="22546" y="355069"/>
                  <a:pt x="27441" y="347572"/>
                  <a:pt x="34925" y="346075"/>
                </a:cubicBezTo>
                <a:cubicBezTo>
                  <a:pt x="67200" y="339620"/>
                  <a:pt x="37545" y="346234"/>
                  <a:pt x="60325" y="339725"/>
                </a:cubicBezTo>
                <a:cubicBezTo>
                  <a:pt x="64521" y="338526"/>
                  <a:pt x="68845" y="337804"/>
                  <a:pt x="73025" y="336550"/>
                </a:cubicBezTo>
                <a:cubicBezTo>
                  <a:pt x="79436" y="334627"/>
                  <a:pt x="86506" y="333913"/>
                  <a:pt x="92075" y="330200"/>
                </a:cubicBezTo>
                <a:cubicBezTo>
                  <a:pt x="105231" y="321429"/>
                  <a:pt x="97898" y="324775"/>
                  <a:pt x="114300" y="320675"/>
                </a:cubicBezTo>
                <a:cubicBezTo>
                  <a:pt x="128058" y="321733"/>
                  <a:pt x="141883" y="322138"/>
                  <a:pt x="155575" y="323850"/>
                </a:cubicBezTo>
                <a:cubicBezTo>
                  <a:pt x="158896" y="324265"/>
                  <a:pt x="161882" y="326106"/>
                  <a:pt x="165100" y="327025"/>
                </a:cubicBezTo>
                <a:cubicBezTo>
                  <a:pt x="169296" y="328224"/>
                  <a:pt x="173604" y="329001"/>
                  <a:pt x="177800" y="330200"/>
                </a:cubicBezTo>
                <a:cubicBezTo>
                  <a:pt x="181018" y="331119"/>
                  <a:pt x="184107" y="332456"/>
                  <a:pt x="187325" y="333375"/>
                </a:cubicBezTo>
                <a:cubicBezTo>
                  <a:pt x="192072" y="334731"/>
                  <a:pt x="204475" y="337187"/>
                  <a:pt x="209550" y="339725"/>
                </a:cubicBezTo>
                <a:cubicBezTo>
                  <a:pt x="212963" y="341432"/>
                  <a:pt x="215588" y="344525"/>
                  <a:pt x="219075" y="346075"/>
                </a:cubicBezTo>
                <a:cubicBezTo>
                  <a:pt x="225192" y="348793"/>
                  <a:pt x="231775" y="350308"/>
                  <a:pt x="238125" y="352425"/>
                </a:cubicBezTo>
                <a:cubicBezTo>
                  <a:pt x="241300" y="353483"/>
                  <a:pt x="244865" y="353744"/>
                  <a:pt x="247650" y="355600"/>
                </a:cubicBezTo>
                <a:cubicBezTo>
                  <a:pt x="250825" y="357717"/>
                  <a:pt x="253688" y="360400"/>
                  <a:pt x="257175" y="361950"/>
                </a:cubicBezTo>
                <a:cubicBezTo>
                  <a:pt x="263292" y="364668"/>
                  <a:pt x="270238" y="365307"/>
                  <a:pt x="276225" y="368300"/>
                </a:cubicBezTo>
                <a:cubicBezTo>
                  <a:pt x="280458" y="370417"/>
                  <a:pt x="284575" y="372786"/>
                  <a:pt x="288925" y="374650"/>
                </a:cubicBezTo>
                <a:cubicBezTo>
                  <a:pt x="292001" y="375968"/>
                  <a:pt x="295457" y="376328"/>
                  <a:pt x="298450" y="377825"/>
                </a:cubicBezTo>
                <a:cubicBezTo>
                  <a:pt x="301863" y="379532"/>
                  <a:pt x="304488" y="382625"/>
                  <a:pt x="307975" y="384175"/>
                </a:cubicBezTo>
                <a:cubicBezTo>
                  <a:pt x="314092" y="386893"/>
                  <a:pt x="321456" y="386812"/>
                  <a:pt x="327025" y="390525"/>
                </a:cubicBezTo>
                <a:cubicBezTo>
                  <a:pt x="339335" y="398731"/>
                  <a:pt x="332930" y="395668"/>
                  <a:pt x="346075" y="400050"/>
                </a:cubicBezTo>
                <a:cubicBezTo>
                  <a:pt x="348936" y="402911"/>
                  <a:pt x="361066" y="413796"/>
                  <a:pt x="361950" y="419100"/>
                </a:cubicBezTo>
                <a:cubicBezTo>
                  <a:pt x="362500" y="422401"/>
                  <a:pt x="360830" y="425983"/>
                  <a:pt x="358775" y="428625"/>
                </a:cubicBezTo>
                <a:lnTo>
                  <a:pt x="330200" y="457200"/>
                </a:lnTo>
                <a:lnTo>
                  <a:pt x="320675" y="466725"/>
                </a:lnTo>
                <a:cubicBezTo>
                  <a:pt x="319617" y="469900"/>
                  <a:pt x="317500" y="472903"/>
                  <a:pt x="317500" y="476250"/>
                </a:cubicBezTo>
                <a:cubicBezTo>
                  <a:pt x="317500" y="479597"/>
                  <a:pt x="319756" y="482557"/>
                  <a:pt x="320675" y="485775"/>
                </a:cubicBezTo>
                <a:cubicBezTo>
                  <a:pt x="322031" y="490522"/>
                  <a:pt x="324487" y="502925"/>
                  <a:pt x="327025" y="508000"/>
                </a:cubicBezTo>
                <a:cubicBezTo>
                  <a:pt x="328732" y="511413"/>
                  <a:pt x="329706" y="516477"/>
                  <a:pt x="333375" y="517525"/>
                </a:cubicBezTo>
                <a:cubicBezTo>
                  <a:pt x="345629" y="521026"/>
                  <a:pt x="358775" y="519642"/>
                  <a:pt x="371475" y="520700"/>
                </a:cubicBezTo>
                <a:cubicBezTo>
                  <a:pt x="372533" y="523875"/>
                  <a:pt x="372595" y="527583"/>
                  <a:pt x="374650" y="530225"/>
                </a:cubicBezTo>
                <a:cubicBezTo>
                  <a:pt x="380163" y="537314"/>
                  <a:pt x="393700" y="549275"/>
                  <a:pt x="393700" y="549275"/>
                </a:cubicBezTo>
                <a:cubicBezTo>
                  <a:pt x="419866" y="547821"/>
                  <a:pt x="444653" y="548535"/>
                  <a:pt x="469900" y="542925"/>
                </a:cubicBezTo>
                <a:cubicBezTo>
                  <a:pt x="473167" y="542199"/>
                  <a:pt x="476158" y="540476"/>
                  <a:pt x="479425" y="539750"/>
                </a:cubicBezTo>
                <a:cubicBezTo>
                  <a:pt x="501418" y="534863"/>
                  <a:pt x="488421" y="536575"/>
                  <a:pt x="488950" y="530225"/>
                </a:cubicBez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Freeform 68"/>
          <p:cNvSpPr/>
          <p:nvPr/>
        </p:nvSpPr>
        <p:spPr>
          <a:xfrm>
            <a:off x="3782651" y="4137025"/>
            <a:ext cx="542969" cy="619125"/>
          </a:xfrm>
          <a:custGeom>
            <a:avLst/>
            <a:gdLst>
              <a:gd name="connsiteX0" fmla="*/ 488994 w 542969"/>
              <a:gd name="connsiteY0" fmla="*/ 584200 h 619125"/>
              <a:gd name="connsiteX1" fmla="*/ 466769 w 542969"/>
              <a:gd name="connsiteY1" fmla="*/ 552450 h 619125"/>
              <a:gd name="connsiteX2" fmla="*/ 463594 w 542969"/>
              <a:gd name="connsiteY2" fmla="*/ 542925 h 619125"/>
              <a:gd name="connsiteX3" fmla="*/ 460419 w 542969"/>
              <a:gd name="connsiteY3" fmla="*/ 533400 h 619125"/>
              <a:gd name="connsiteX4" fmla="*/ 454069 w 542969"/>
              <a:gd name="connsiteY4" fmla="*/ 492125 h 619125"/>
              <a:gd name="connsiteX5" fmla="*/ 450894 w 542969"/>
              <a:gd name="connsiteY5" fmla="*/ 482600 h 619125"/>
              <a:gd name="connsiteX6" fmla="*/ 447719 w 542969"/>
              <a:gd name="connsiteY6" fmla="*/ 469900 h 619125"/>
              <a:gd name="connsiteX7" fmla="*/ 441369 w 542969"/>
              <a:gd name="connsiteY7" fmla="*/ 428625 h 619125"/>
              <a:gd name="connsiteX8" fmla="*/ 435019 w 542969"/>
              <a:gd name="connsiteY8" fmla="*/ 403225 h 619125"/>
              <a:gd name="connsiteX9" fmla="*/ 438194 w 542969"/>
              <a:gd name="connsiteY9" fmla="*/ 311150 h 619125"/>
              <a:gd name="connsiteX10" fmla="*/ 441369 w 542969"/>
              <a:gd name="connsiteY10" fmla="*/ 301625 h 619125"/>
              <a:gd name="connsiteX11" fmla="*/ 457244 w 542969"/>
              <a:gd name="connsiteY11" fmla="*/ 279400 h 619125"/>
              <a:gd name="connsiteX12" fmla="*/ 466769 w 542969"/>
              <a:gd name="connsiteY12" fmla="*/ 273050 h 619125"/>
              <a:gd name="connsiteX13" fmla="*/ 476294 w 542969"/>
              <a:gd name="connsiteY13" fmla="*/ 263525 h 619125"/>
              <a:gd name="connsiteX14" fmla="*/ 485819 w 542969"/>
              <a:gd name="connsiteY14" fmla="*/ 257175 h 619125"/>
              <a:gd name="connsiteX15" fmla="*/ 504869 w 542969"/>
              <a:gd name="connsiteY15" fmla="*/ 238125 h 619125"/>
              <a:gd name="connsiteX16" fmla="*/ 514394 w 542969"/>
              <a:gd name="connsiteY16" fmla="*/ 228600 h 619125"/>
              <a:gd name="connsiteX17" fmla="*/ 520744 w 542969"/>
              <a:gd name="connsiteY17" fmla="*/ 215900 h 619125"/>
              <a:gd name="connsiteX18" fmla="*/ 533444 w 542969"/>
              <a:gd name="connsiteY18" fmla="*/ 171450 h 619125"/>
              <a:gd name="connsiteX19" fmla="*/ 536619 w 542969"/>
              <a:gd name="connsiteY19" fmla="*/ 158750 h 619125"/>
              <a:gd name="connsiteX20" fmla="*/ 542969 w 542969"/>
              <a:gd name="connsiteY20" fmla="*/ 139700 h 619125"/>
              <a:gd name="connsiteX21" fmla="*/ 539794 w 542969"/>
              <a:gd name="connsiteY21" fmla="*/ 95250 h 619125"/>
              <a:gd name="connsiteX22" fmla="*/ 533444 w 542969"/>
              <a:gd name="connsiteY22" fmla="*/ 85725 h 619125"/>
              <a:gd name="connsiteX23" fmla="*/ 517569 w 542969"/>
              <a:gd name="connsiteY23" fmla="*/ 57150 h 619125"/>
              <a:gd name="connsiteX24" fmla="*/ 498519 w 542969"/>
              <a:gd name="connsiteY24" fmla="*/ 38100 h 619125"/>
              <a:gd name="connsiteX25" fmla="*/ 476294 w 542969"/>
              <a:gd name="connsiteY25" fmla="*/ 31750 h 619125"/>
              <a:gd name="connsiteX26" fmla="*/ 466769 w 542969"/>
              <a:gd name="connsiteY26" fmla="*/ 25400 h 619125"/>
              <a:gd name="connsiteX27" fmla="*/ 447719 w 542969"/>
              <a:gd name="connsiteY27" fmla="*/ 19050 h 619125"/>
              <a:gd name="connsiteX28" fmla="*/ 438194 w 542969"/>
              <a:gd name="connsiteY28" fmla="*/ 12700 h 619125"/>
              <a:gd name="connsiteX29" fmla="*/ 409619 w 542969"/>
              <a:gd name="connsiteY29" fmla="*/ 3175 h 619125"/>
              <a:gd name="connsiteX30" fmla="*/ 400094 w 542969"/>
              <a:gd name="connsiteY30" fmla="*/ 0 h 619125"/>
              <a:gd name="connsiteX31" fmla="*/ 346119 w 542969"/>
              <a:gd name="connsiteY31" fmla="*/ 3175 h 619125"/>
              <a:gd name="connsiteX32" fmla="*/ 317544 w 542969"/>
              <a:gd name="connsiteY32" fmla="*/ 25400 h 619125"/>
              <a:gd name="connsiteX33" fmla="*/ 295319 w 542969"/>
              <a:gd name="connsiteY33" fmla="*/ 41275 h 619125"/>
              <a:gd name="connsiteX34" fmla="*/ 247694 w 542969"/>
              <a:gd name="connsiteY34" fmla="*/ 38100 h 619125"/>
              <a:gd name="connsiteX35" fmla="*/ 238169 w 542969"/>
              <a:gd name="connsiteY35" fmla="*/ 34925 h 619125"/>
              <a:gd name="connsiteX36" fmla="*/ 104819 w 542969"/>
              <a:gd name="connsiteY36" fmla="*/ 31750 h 619125"/>
              <a:gd name="connsiteX37" fmla="*/ 6394 w 542969"/>
              <a:gd name="connsiteY37" fmla="*/ 28575 h 619125"/>
              <a:gd name="connsiteX38" fmla="*/ 44 w 542969"/>
              <a:gd name="connsiteY38" fmla="*/ 38100 h 619125"/>
              <a:gd name="connsiteX39" fmla="*/ 9569 w 542969"/>
              <a:gd name="connsiteY39" fmla="*/ 57150 h 619125"/>
              <a:gd name="connsiteX40" fmla="*/ 28619 w 542969"/>
              <a:gd name="connsiteY40" fmla="*/ 69850 h 619125"/>
              <a:gd name="connsiteX41" fmla="*/ 44494 w 542969"/>
              <a:gd name="connsiteY41" fmla="*/ 101600 h 619125"/>
              <a:gd name="connsiteX42" fmla="*/ 50844 w 542969"/>
              <a:gd name="connsiteY42" fmla="*/ 155575 h 619125"/>
              <a:gd name="connsiteX43" fmla="*/ 57194 w 542969"/>
              <a:gd name="connsiteY43" fmla="*/ 165100 h 619125"/>
              <a:gd name="connsiteX44" fmla="*/ 60369 w 542969"/>
              <a:gd name="connsiteY44" fmla="*/ 174625 h 619125"/>
              <a:gd name="connsiteX45" fmla="*/ 66719 w 542969"/>
              <a:gd name="connsiteY45" fmla="*/ 184150 h 619125"/>
              <a:gd name="connsiteX46" fmla="*/ 69894 w 542969"/>
              <a:gd name="connsiteY46" fmla="*/ 193675 h 619125"/>
              <a:gd name="connsiteX47" fmla="*/ 82594 w 542969"/>
              <a:gd name="connsiteY47" fmla="*/ 212725 h 619125"/>
              <a:gd name="connsiteX48" fmla="*/ 98469 w 542969"/>
              <a:gd name="connsiteY48" fmla="*/ 231775 h 619125"/>
              <a:gd name="connsiteX49" fmla="*/ 107994 w 542969"/>
              <a:gd name="connsiteY49" fmla="*/ 238125 h 619125"/>
              <a:gd name="connsiteX50" fmla="*/ 114344 w 542969"/>
              <a:gd name="connsiteY50" fmla="*/ 276225 h 619125"/>
              <a:gd name="connsiteX51" fmla="*/ 117519 w 542969"/>
              <a:gd name="connsiteY51" fmla="*/ 285750 h 619125"/>
              <a:gd name="connsiteX52" fmla="*/ 123869 w 542969"/>
              <a:gd name="connsiteY52" fmla="*/ 298450 h 619125"/>
              <a:gd name="connsiteX53" fmla="*/ 130219 w 542969"/>
              <a:gd name="connsiteY53" fmla="*/ 317500 h 619125"/>
              <a:gd name="connsiteX54" fmla="*/ 136569 w 542969"/>
              <a:gd name="connsiteY54" fmla="*/ 327025 h 619125"/>
              <a:gd name="connsiteX55" fmla="*/ 146094 w 542969"/>
              <a:gd name="connsiteY55" fmla="*/ 355600 h 619125"/>
              <a:gd name="connsiteX56" fmla="*/ 149269 w 542969"/>
              <a:gd name="connsiteY56" fmla="*/ 365125 h 619125"/>
              <a:gd name="connsiteX57" fmla="*/ 155619 w 542969"/>
              <a:gd name="connsiteY57" fmla="*/ 377825 h 619125"/>
              <a:gd name="connsiteX58" fmla="*/ 158794 w 542969"/>
              <a:gd name="connsiteY58" fmla="*/ 387350 h 619125"/>
              <a:gd name="connsiteX59" fmla="*/ 165144 w 542969"/>
              <a:gd name="connsiteY59" fmla="*/ 396875 h 619125"/>
              <a:gd name="connsiteX60" fmla="*/ 168319 w 542969"/>
              <a:gd name="connsiteY60" fmla="*/ 406400 h 619125"/>
              <a:gd name="connsiteX61" fmla="*/ 187369 w 542969"/>
              <a:gd name="connsiteY61" fmla="*/ 444500 h 619125"/>
              <a:gd name="connsiteX62" fmla="*/ 193719 w 542969"/>
              <a:gd name="connsiteY62" fmla="*/ 463550 h 619125"/>
              <a:gd name="connsiteX63" fmla="*/ 196894 w 542969"/>
              <a:gd name="connsiteY63" fmla="*/ 473075 h 619125"/>
              <a:gd name="connsiteX64" fmla="*/ 196894 w 542969"/>
              <a:gd name="connsiteY64" fmla="*/ 523875 h 619125"/>
              <a:gd name="connsiteX65" fmla="*/ 215944 w 542969"/>
              <a:gd name="connsiteY65" fmla="*/ 536575 h 619125"/>
              <a:gd name="connsiteX66" fmla="*/ 234994 w 542969"/>
              <a:gd name="connsiteY66" fmla="*/ 546100 h 619125"/>
              <a:gd name="connsiteX67" fmla="*/ 257219 w 542969"/>
              <a:gd name="connsiteY67" fmla="*/ 542925 h 619125"/>
              <a:gd name="connsiteX68" fmla="*/ 266744 w 542969"/>
              <a:gd name="connsiteY68" fmla="*/ 536575 h 619125"/>
              <a:gd name="connsiteX69" fmla="*/ 276269 w 542969"/>
              <a:gd name="connsiteY69" fmla="*/ 533400 h 619125"/>
              <a:gd name="connsiteX70" fmla="*/ 288969 w 542969"/>
              <a:gd name="connsiteY70" fmla="*/ 523875 h 619125"/>
              <a:gd name="connsiteX71" fmla="*/ 292144 w 542969"/>
              <a:gd name="connsiteY71" fmla="*/ 485775 h 619125"/>
              <a:gd name="connsiteX72" fmla="*/ 273094 w 542969"/>
              <a:gd name="connsiteY72" fmla="*/ 466725 h 619125"/>
              <a:gd name="connsiteX73" fmla="*/ 263569 w 542969"/>
              <a:gd name="connsiteY73" fmla="*/ 457200 h 619125"/>
              <a:gd name="connsiteX74" fmla="*/ 260394 w 542969"/>
              <a:gd name="connsiteY74" fmla="*/ 406400 h 619125"/>
              <a:gd name="connsiteX75" fmla="*/ 269919 w 542969"/>
              <a:gd name="connsiteY75" fmla="*/ 396875 h 619125"/>
              <a:gd name="connsiteX76" fmla="*/ 288969 w 542969"/>
              <a:gd name="connsiteY76" fmla="*/ 393700 h 619125"/>
              <a:gd name="connsiteX77" fmla="*/ 311194 w 542969"/>
              <a:gd name="connsiteY77" fmla="*/ 400050 h 619125"/>
              <a:gd name="connsiteX78" fmla="*/ 320719 w 542969"/>
              <a:gd name="connsiteY78" fmla="*/ 403225 h 619125"/>
              <a:gd name="connsiteX79" fmla="*/ 342944 w 542969"/>
              <a:gd name="connsiteY79" fmla="*/ 406400 h 619125"/>
              <a:gd name="connsiteX80" fmla="*/ 358819 w 542969"/>
              <a:gd name="connsiteY80" fmla="*/ 409575 h 619125"/>
              <a:gd name="connsiteX81" fmla="*/ 377869 w 542969"/>
              <a:gd name="connsiteY81" fmla="*/ 425450 h 619125"/>
              <a:gd name="connsiteX82" fmla="*/ 374694 w 542969"/>
              <a:gd name="connsiteY82" fmla="*/ 447675 h 619125"/>
              <a:gd name="connsiteX83" fmla="*/ 361994 w 542969"/>
              <a:gd name="connsiteY83" fmla="*/ 479425 h 619125"/>
              <a:gd name="connsiteX84" fmla="*/ 358819 w 542969"/>
              <a:gd name="connsiteY84" fmla="*/ 492125 h 619125"/>
              <a:gd name="connsiteX85" fmla="*/ 352469 w 542969"/>
              <a:gd name="connsiteY85" fmla="*/ 520700 h 619125"/>
              <a:gd name="connsiteX86" fmla="*/ 361994 w 542969"/>
              <a:gd name="connsiteY86" fmla="*/ 574675 h 619125"/>
              <a:gd name="connsiteX87" fmla="*/ 365169 w 542969"/>
              <a:gd name="connsiteY87" fmla="*/ 584200 h 619125"/>
              <a:gd name="connsiteX88" fmla="*/ 368344 w 542969"/>
              <a:gd name="connsiteY88" fmla="*/ 593725 h 619125"/>
              <a:gd name="connsiteX89" fmla="*/ 377869 w 542969"/>
              <a:gd name="connsiteY89" fmla="*/ 603250 h 619125"/>
              <a:gd name="connsiteX90" fmla="*/ 384219 w 542969"/>
              <a:gd name="connsiteY90" fmla="*/ 612775 h 619125"/>
              <a:gd name="connsiteX91" fmla="*/ 393744 w 542969"/>
              <a:gd name="connsiteY91" fmla="*/ 615950 h 619125"/>
              <a:gd name="connsiteX92" fmla="*/ 428669 w 542969"/>
              <a:gd name="connsiteY92" fmla="*/ 619125 h 619125"/>
              <a:gd name="connsiteX93" fmla="*/ 485819 w 542969"/>
              <a:gd name="connsiteY93" fmla="*/ 603250 h 619125"/>
              <a:gd name="connsiteX94" fmla="*/ 488994 w 542969"/>
              <a:gd name="connsiteY94" fmla="*/ 58420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542969" h="619125">
                <a:moveTo>
                  <a:pt x="488994" y="584200"/>
                </a:moveTo>
                <a:cubicBezTo>
                  <a:pt x="467892" y="567319"/>
                  <a:pt x="475262" y="577929"/>
                  <a:pt x="466769" y="552450"/>
                </a:cubicBezTo>
                <a:lnTo>
                  <a:pt x="463594" y="542925"/>
                </a:lnTo>
                <a:lnTo>
                  <a:pt x="460419" y="533400"/>
                </a:lnTo>
                <a:cubicBezTo>
                  <a:pt x="458491" y="517977"/>
                  <a:pt x="457705" y="506670"/>
                  <a:pt x="454069" y="492125"/>
                </a:cubicBezTo>
                <a:cubicBezTo>
                  <a:pt x="453257" y="488878"/>
                  <a:pt x="451813" y="485818"/>
                  <a:pt x="450894" y="482600"/>
                </a:cubicBezTo>
                <a:cubicBezTo>
                  <a:pt x="449695" y="478404"/>
                  <a:pt x="448777" y="474133"/>
                  <a:pt x="447719" y="469900"/>
                </a:cubicBezTo>
                <a:cubicBezTo>
                  <a:pt x="442024" y="412947"/>
                  <a:pt x="448596" y="455123"/>
                  <a:pt x="441369" y="428625"/>
                </a:cubicBezTo>
                <a:cubicBezTo>
                  <a:pt x="439073" y="420205"/>
                  <a:pt x="435019" y="403225"/>
                  <a:pt x="435019" y="403225"/>
                </a:cubicBezTo>
                <a:cubicBezTo>
                  <a:pt x="436077" y="372533"/>
                  <a:pt x="436278" y="341800"/>
                  <a:pt x="438194" y="311150"/>
                </a:cubicBezTo>
                <a:cubicBezTo>
                  <a:pt x="438403" y="307810"/>
                  <a:pt x="440051" y="304701"/>
                  <a:pt x="441369" y="301625"/>
                </a:cubicBezTo>
                <a:cubicBezTo>
                  <a:pt x="446362" y="289974"/>
                  <a:pt x="447564" y="287466"/>
                  <a:pt x="457244" y="279400"/>
                </a:cubicBezTo>
                <a:cubicBezTo>
                  <a:pt x="460175" y="276957"/>
                  <a:pt x="463838" y="275493"/>
                  <a:pt x="466769" y="273050"/>
                </a:cubicBezTo>
                <a:cubicBezTo>
                  <a:pt x="470218" y="270175"/>
                  <a:pt x="472845" y="266400"/>
                  <a:pt x="476294" y="263525"/>
                </a:cubicBezTo>
                <a:cubicBezTo>
                  <a:pt x="479225" y="261082"/>
                  <a:pt x="482967" y="259710"/>
                  <a:pt x="485819" y="257175"/>
                </a:cubicBezTo>
                <a:cubicBezTo>
                  <a:pt x="492531" y="251209"/>
                  <a:pt x="498519" y="244475"/>
                  <a:pt x="504869" y="238125"/>
                </a:cubicBezTo>
                <a:cubicBezTo>
                  <a:pt x="508044" y="234950"/>
                  <a:pt x="512386" y="232616"/>
                  <a:pt x="514394" y="228600"/>
                </a:cubicBezTo>
                <a:cubicBezTo>
                  <a:pt x="516511" y="224367"/>
                  <a:pt x="518986" y="220294"/>
                  <a:pt x="520744" y="215900"/>
                </a:cubicBezTo>
                <a:cubicBezTo>
                  <a:pt x="526817" y="200717"/>
                  <a:pt x="529430" y="187507"/>
                  <a:pt x="533444" y="171450"/>
                </a:cubicBezTo>
                <a:cubicBezTo>
                  <a:pt x="534502" y="167217"/>
                  <a:pt x="535239" y="162890"/>
                  <a:pt x="536619" y="158750"/>
                </a:cubicBezTo>
                <a:lnTo>
                  <a:pt x="542969" y="139700"/>
                </a:lnTo>
                <a:cubicBezTo>
                  <a:pt x="541911" y="124883"/>
                  <a:pt x="542375" y="109878"/>
                  <a:pt x="539794" y="95250"/>
                </a:cubicBezTo>
                <a:cubicBezTo>
                  <a:pt x="539131" y="91492"/>
                  <a:pt x="535151" y="89138"/>
                  <a:pt x="533444" y="85725"/>
                </a:cubicBezTo>
                <a:cubicBezTo>
                  <a:pt x="525459" y="69755"/>
                  <a:pt x="537591" y="77172"/>
                  <a:pt x="517569" y="57150"/>
                </a:cubicBezTo>
                <a:cubicBezTo>
                  <a:pt x="511219" y="50800"/>
                  <a:pt x="507231" y="40278"/>
                  <a:pt x="498519" y="38100"/>
                </a:cubicBezTo>
                <a:cubicBezTo>
                  <a:pt x="494450" y="37083"/>
                  <a:pt x="480849" y="34027"/>
                  <a:pt x="476294" y="31750"/>
                </a:cubicBezTo>
                <a:cubicBezTo>
                  <a:pt x="472881" y="30043"/>
                  <a:pt x="470256" y="26950"/>
                  <a:pt x="466769" y="25400"/>
                </a:cubicBezTo>
                <a:cubicBezTo>
                  <a:pt x="460652" y="22682"/>
                  <a:pt x="453288" y="22763"/>
                  <a:pt x="447719" y="19050"/>
                </a:cubicBezTo>
                <a:cubicBezTo>
                  <a:pt x="444544" y="16933"/>
                  <a:pt x="441681" y="14250"/>
                  <a:pt x="438194" y="12700"/>
                </a:cubicBezTo>
                <a:lnTo>
                  <a:pt x="409619" y="3175"/>
                </a:lnTo>
                <a:lnTo>
                  <a:pt x="400094" y="0"/>
                </a:lnTo>
                <a:cubicBezTo>
                  <a:pt x="382102" y="1058"/>
                  <a:pt x="363730" y="-654"/>
                  <a:pt x="346119" y="3175"/>
                </a:cubicBezTo>
                <a:cubicBezTo>
                  <a:pt x="333672" y="5881"/>
                  <a:pt x="326383" y="17824"/>
                  <a:pt x="317544" y="25400"/>
                </a:cubicBezTo>
                <a:cubicBezTo>
                  <a:pt x="310652" y="31307"/>
                  <a:pt x="302857" y="36249"/>
                  <a:pt x="295319" y="41275"/>
                </a:cubicBezTo>
                <a:cubicBezTo>
                  <a:pt x="279444" y="40217"/>
                  <a:pt x="263507" y="39857"/>
                  <a:pt x="247694" y="38100"/>
                </a:cubicBezTo>
                <a:cubicBezTo>
                  <a:pt x="244368" y="37730"/>
                  <a:pt x="241512" y="35074"/>
                  <a:pt x="238169" y="34925"/>
                </a:cubicBezTo>
                <a:cubicBezTo>
                  <a:pt x="193750" y="32951"/>
                  <a:pt x="149269" y="32808"/>
                  <a:pt x="104819" y="31750"/>
                </a:cubicBezTo>
                <a:cubicBezTo>
                  <a:pt x="38232" y="23427"/>
                  <a:pt x="71046" y="24265"/>
                  <a:pt x="6394" y="28575"/>
                </a:cubicBezTo>
                <a:cubicBezTo>
                  <a:pt x="4277" y="31750"/>
                  <a:pt x="671" y="34336"/>
                  <a:pt x="44" y="38100"/>
                </a:cubicBezTo>
                <a:cubicBezTo>
                  <a:pt x="-656" y="42300"/>
                  <a:pt x="7157" y="55039"/>
                  <a:pt x="9569" y="57150"/>
                </a:cubicBezTo>
                <a:cubicBezTo>
                  <a:pt x="15312" y="62176"/>
                  <a:pt x="28619" y="69850"/>
                  <a:pt x="28619" y="69850"/>
                </a:cubicBezTo>
                <a:cubicBezTo>
                  <a:pt x="43740" y="92531"/>
                  <a:pt x="39468" y="81496"/>
                  <a:pt x="44494" y="101600"/>
                </a:cubicBezTo>
                <a:cubicBezTo>
                  <a:pt x="44767" y="104877"/>
                  <a:pt x="46588" y="144226"/>
                  <a:pt x="50844" y="155575"/>
                </a:cubicBezTo>
                <a:cubicBezTo>
                  <a:pt x="52184" y="159148"/>
                  <a:pt x="55487" y="161687"/>
                  <a:pt x="57194" y="165100"/>
                </a:cubicBezTo>
                <a:cubicBezTo>
                  <a:pt x="58691" y="168093"/>
                  <a:pt x="58872" y="171632"/>
                  <a:pt x="60369" y="174625"/>
                </a:cubicBezTo>
                <a:cubicBezTo>
                  <a:pt x="62076" y="178038"/>
                  <a:pt x="65012" y="180737"/>
                  <a:pt x="66719" y="184150"/>
                </a:cubicBezTo>
                <a:cubicBezTo>
                  <a:pt x="68216" y="187143"/>
                  <a:pt x="68269" y="190749"/>
                  <a:pt x="69894" y="193675"/>
                </a:cubicBezTo>
                <a:cubicBezTo>
                  <a:pt x="73600" y="200346"/>
                  <a:pt x="78361" y="206375"/>
                  <a:pt x="82594" y="212725"/>
                </a:cubicBezTo>
                <a:cubicBezTo>
                  <a:pt x="88838" y="222091"/>
                  <a:pt x="89302" y="224135"/>
                  <a:pt x="98469" y="231775"/>
                </a:cubicBezTo>
                <a:cubicBezTo>
                  <a:pt x="101400" y="234218"/>
                  <a:pt x="104819" y="236008"/>
                  <a:pt x="107994" y="238125"/>
                </a:cubicBezTo>
                <a:cubicBezTo>
                  <a:pt x="110571" y="258739"/>
                  <a:pt x="109682" y="259909"/>
                  <a:pt x="114344" y="276225"/>
                </a:cubicBezTo>
                <a:cubicBezTo>
                  <a:pt x="115263" y="279443"/>
                  <a:pt x="116201" y="282674"/>
                  <a:pt x="117519" y="285750"/>
                </a:cubicBezTo>
                <a:cubicBezTo>
                  <a:pt x="119383" y="290100"/>
                  <a:pt x="122111" y="294056"/>
                  <a:pt x="123869" y="298450"/>
                </a:cubicBezTo>
                <a:cubicBezTo>
                  <a:pt x="126355" y="304665"/>
                  <a:pt x="126506" y="311931"/>
                  <a:pt x="130219" y="317500"/>
                </a:cubicBezTo>
                <a:cubicBezTo>
                  <a:pt x="132336" y="320675"/>
                  <a:pt x="135019" y="323538"/>
                  <a:pt x="136569" y="327025"/>
                </a:cubicBezTo>
                <a:lnTo>
                  <a:pt x="146094" y="355600"/>
                </a:lnTo>
                <a:cubicBezTo>
                  <a:pt x="147152" y="358775"/>
                  <a:pt x="147772" y="362132"/>
                  <a:pt x="149269" y="365125"/>
                </a:cubicBezTo>
                <a:cubicBezTo>
                  <a:pt x="151386" y="369358"/>
                  <a:pt x="153755" y="373475"/>
                  <a:pt x="155619" y="377825"/>
                </a:cubicBezTo>
                <a:cubicBezTo>
                  <a:pt x="156937" y="380901"/>
                  <a:pt x="157297" y="384357"/>
                  <a:pt x="158794" y="387350"/>
                </a:cubicBezTo>
                <a:cubicBezTo>
                  <a:pt x="160501" y="390763"/>
                  <a:pt x="163437" y="393462"/>
                  <a:pt x="165144" y="396875"/>
                </a:cubicBezTo>
                <a:cubicBezTo>
                  <a:pt x="166641" y="399868"/>
                  <a:pt x="166694" y="403474"/>
                  <a:pt x="168319" y="406400"/>
                </a:cubicBezTo>
                <a:cubicBezTo>
                  <a:pt x="188835" y="443329"/>
                  <a:pt x="175007" y="407414"/>
                  <a:pt x="187369" y="444500"/>
                </a:cubicBezTo>
                <a:lnTo>
                  <a:pt x="193719" y="463550"/>
                </a:lnTo>
                <a:lnTo>
                  <a:pt x="196894" y="473075"/>
                </a:lnTo>
                <a:cubicBezTo>
                  <a:pt x="195163" y="488656"/>
                  <a:pt x="190591" y="508117"/>
                  <a:pt x="196894" y="523875"/>
                </a:cubicBezTo>
                <a:cubicBezTo>
                  <a:pt x="201408" y="535160"/>
                  <a:pt x="207658" y="532432"/>
                  <a:pt x="215944" y="536575"/>
                </a:cubicBezTo>
                <a:cubicBezTo>
                  <a:pt x="240563" y="548885"/>
                  <a:pt x="211053" y="538120"/>
                  <a:pt x="234994" y="546100"/>
                </a:cubicBezTo>
                <a:cubicBezTo>
                  <a:pt x="242402" y="545042"/>
                  <a:pt x="250051" y="545075"/>
                  <a:pt x="257219" y="542925"/>
                </a:cubicBezTo>
                <a:cubicBezTo>
                  <a:pt x="260874" y="541829"/>
                  <a:pt x="263331" y="538282"/>
                  <a:pt x="266744" y="536575"/>
                </a:cubicBezTo>
                <a:cubicBezTo>
                  <a:pt x="269737" y="535078"/>
                  <a:pt x="273094" y="534458"/>
                  <a:pt x="276269" y="533400"/>
                </a:cubicBezTo>
                <a:cubicBezTo>
                  <a:pt x="280502" y="530225"/>
                  <a:pt x="285227" y="527617"/>
                  <a:pt x="288969" y="523875"/>
                </a:cubicBezTo>
                <a:cubicBezTo>
                  <a:pt x="299367" y="513477"/>
                  <a:pt x="298926" y="500307"/>
                  <a:pt x="292144" y="485775"/>
                </a:cubicBezTo>
                <a:cubicBezTo>
                  <a:pt x="288346" y="477637"/>
                  <a:pt x="279444" y="473075"/>
                  <a:pt x="273094" y="466725"/>
                </a:cubicBezTo>
                <a:lnTo>
                  <a:pt x="263569" y="457200"/>
                </a:lnTo>
                <a:cubicBezTo>
                  <a:pt x="256466" y="435891"/>
                  <a:pt x="252405" y="432365"/>
                  <a:pt x="260394" y="406400"/>
                </a:cubicBezTo>
                <a:cubicBezTo>
                  <a:pt x="261714" y="402108"/>
                  <a:pt x="265816" y="398699"/>
                  <a:pt x="269919" y="396875"/>
                </a:cubicBezTo>
                <a:cubicBezTo>
                  <a:pt x="275802" y="394260"/>
                  <a:pt x="282619" y="394758"/>
                  <a:pt x="288969" y="393700"/>
                </a:cubicBezTo>
                <a:cubicBezTo>
                  <a:pt x="311807" y="401313"/>
                  <a:pt x="283287" y="392077"/>
                  <a:pt x="311194" y="400050"/>
                </a:cubicBezTo>
                <a:cubicBezTo>
                  <a:pt x="314412" y="400969"/>
                  <a:pt x="317437" y="402569"/>
                  <a:pt x="320719" y="403225"/>
                </a:cubicBezTo>
                <a:cubicBezTo>
                  <a:pt x="328057" y="404693"/>
                  <a:pt x="335562" y="405170"/>
                  <a:pt x="342944" y="406400"/>
                </a:cubicBezTo>
                <a:cubicBezTo>
                  <a:pt x="348267" y="407287"/>
                  <a:pt x="353527" y="408517"/>
                  <a:pt x="358819" y="409575"/>
                </a:cubicBezTo>
                <a:cubicBezTo>
                  <a:pt x="362491" y="412023"/>
                  <a:pt x="376929" y="420749"/>
                  <a:pt x="377869" y="425450"/>
                </a:cubicBezTo>
                <a:cubicBezTo>
                  <a:pt x="379337" y="432788"/>
                  <a:pt x="376377" y="440383"/>
                  <a:pt x="374694" y="447675"/>
                </a:cubicBezTo>
                <a:cubicBezTo>
                  <a:pt x="367839" y="477379"/>
                  <a:pt x="370636" y="456380"/>
                  <a:pt x="361994" y="479425"/>
                </a:cubicBezTo>
                <a:cubicBezTo>
                  <a:pt x="360462" y="483511"/>
                  <a:pt x="360018" y="487929"/>
                  <a:pt x="358819" y="492125"/>
                </a:cubicBezTo>
                <a:cubicBezTo>
                  <a:pt x="352566" y="514010"/>
                  <a:pt x="358199" y="486321"/>
                  <a:pt x="352469" y="520700"/>
                </a:cubicBezTo>
                <a:cubicBezTo>
                  <a:pt x="356250" y="562291"/>
                  <a:pt x="351947" y="544535"/>
                  <a:pt x="361994" y="574675"/>
                </a:cubicBezTo>
                <a:lnTo>
                  <a:pt x="365169" y="584200"/>
                </a:lnTo>
                <a:cubicBezTo>
                  <a:pt x="366227" y="587375"/>
                  <a:pt x="365977" y="591358"/>
                  <a:pt x="368344" y="593725"/>
                </a:cubicBezTo>
                <a:cubicBezTo>
                  <a:pt x="371519" y="596900"/>
                  <a:pt x="374994" y="599801"/>
                  <a:pt x="377869" y="603250"/>
                </a:cubicBezTo>
                <a:cubicBezTo>
                  <a:pt x="380312" y="606181"/>
                  <a:pt x="381239" y="610391"/>
                  <a:pt x="384219" y="612775"/>
                </a:cubicBezTo>
                <a:cubicBezTo>
                  <a:pt x="386832" y="614866"/>
                  <a:pt x="390431" y="615477"/>
                  <a:pt x="393744" y="615950"/>
                </a:cubicBezTo>
                <a:cubicBezTo>
                  <a:pt x="405316" y="617603"/>
                  <a:pt x="417027" y="618067"/>
                  <a:pt x="428669" y="619125"/>
                </a:cubicBezTo>
                <a:cubicBezTo>
                  <a:pt x="439927" y="618187"/>
                  <a:pt x="476794" y="621300"/>
                  <a:pt x="485819" y="603250"/>
                </a:cubicBezTo>
                <a:lnTo>
                  <a:pt x="488994" y="584200"/>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0" name="Freeform 69"/>
          <p:cNvSpPr/>
          <p:nvPr/>
        </p:nvSpPr>
        <p:spPr>
          <a:xfrm>
            <a:off x="3833495" y="5464175"/>
            <a:ext cx="520700" cy="574949"/>
          </a:xfrm>
          <a:custGeom>
            <a:avLst/>
            <a:gdLst>
              <a:gd name="connsiteX0" fmla="*/ 511175 w 520700"/>
              <a:gd name="connsiteY0" fmla="*/ 403225 h 574949"/>
              <a:gd name="connsiteX1" fmla="*/ 492125 w 520700"/>
              <a:gd name="connsiteY1" fmla="*/ 393700 h 574949"/>
              <a:gd name="connsiteX2" fmla="*/ 473075 w 520700"/>
              <a:gd name="connsiteY2" fmla="*/ 387350 h 574949"/>
              <a:gd name="connsiteX3" fmla="*/ 434975 w 520700"/>
              <a:gd name="connsiteY3" fmla="*/ 361950 h 574949"/>
              <a:gd name="connsiteX4" fmla="*/ 412750 w 520700"/>
              <a:gd name="connsiteY4" fmla="*/ 346075 h 574949"/>
              <a:gd name="connsiteX5" fmla="*/ 393700 w 520700"/>
              <a:gd name="connsiteY5" fmla="*/ 327025 h 574949"/>
              <a:gd name="connsiteX6" fmla="*/ 381000 w 520700"/>
              <a:gd name="connsiteY6" fmla="*/ 307975 h 574949"/>
              <a:gd name="connsiteX7" fmla="*/ 377825 w 520700"/>
              <a:gd name="connsiteY7" fmla="*/ 298450 h 574949"/>
              <a:gd name="connsiteX8" fmla="*/ 374650 w 520700"/>
              <a:gd name="connsiteY8" fmla="*/ 285750 h 574949"/>
              <a:gd name="connsiteX9" fmla="*/ 368300 w 520700"/>
              <a:gd name="connsiteY9" fmla="*/ 276225 h 574949"/>
              <a:gd name="connsiteX10" fmla="*/ 368300 w 520700"/>
              <a:gd name="connsiteY10" fmla="*/ 177800 h 574949"/>
              <a:gd name="connsiteX11" fmla="*/ 374650 w 520700"/>
              <a:gd name="connsiteY11" fmla="*/ 158750 h 574949"/>
              <a:gd name="connsiteX12" fmla="*/ 381000 w 520700"/>
              <a:gd name="connsiteY12" fmla="*/ 149225 h 574949"/>
              <a:gd name="connsiteX13" fmla="*/ 390525 w 520700"/>
              <a:gd name="connsiteY13" fmla="*/ 130175 h 574949"/>
              <a:gd name="connsiteX14" fmla="*/ 387350 w 520700"/>
              <a:gd name="connsiteY14" fmla="*/ 104775 h 574949"/>
              <a:gd name="connsiteX15" fmla="*/ 381000 w 520700"/>
              <a:gd name="connsiteY15" fmla="*/ 95250 h 574949"/>
              <a:gd name="connsiteX16" fmla="*/ 352425 w 520700"/>
              <a:gd name="connsiteY16" fmla="*/ 66675 h 574949"/>
              <a:gd name="connsiteX17" fmla="*/ 342900 w 520700"/>
              <a:gd name="connsiteY17" fmla="*/ 57150 h 574949"/>
              <a:gd name="connsiteX18" fmla="*/ 333375 w 520700"/>
              <a:gd name="connsiteY18" fmla="*/ 47625 h 574949"/>
              <a:gd name="connsiteX19" fmla="*/ 301625 w 520700"/>
              <a:gd name="connsiteY19" fmla="*/ 28575 h 574949"/>
              <a:gd name="connsiteX20" fmla="*/ 292100 w 520700"/>
              <a:gd name="connsiteY20" fmla="*/ 22225 h 574949"/>
              <a:gd name="connsiteX21" fmla="*/ 273050 w 520700"/>
              <a:gd name="connsiteY21" fmla="*/ 15875 h 574949"/>
              <a:gd name="connsiteX22" fmla="*/ 263525 w 520700"/>
              <a:gd name="connsiteY22" fmla="*/ 12700 h 574949"/>
              <a:gd name="connsiteX23" fmla="*/ 254000 w 520700"/>
              <a:gd name="connsiteY23" fmla="*/ 9525 h 574949"/>
              <a:gd name="connsiteX24" fmla="*/ 241300 w 520700"/>
              <a:gd name="connsiteY24" fmla="*/ 6350 h 574949"/>
              <a:gd name="connsiteX25" fmla="*/ 231775 w 520700"/>
              <a:gd name="connsiteY25" fmla="*/ 3175 h 574949"/>
              <a:gd name="connsiteX26" fmla="*/ 206375 w 520700"/>
              <a:gd name="connsiteY26" fmla="*/ 0 h 574949"/>
              <a:gd name="connsiteX27" fmla="*/ 82550 w 520700"/>
              <a:gd name="connsiteY27" fmla="*/ 6350 h 574949"/>
              <a:gd name="connsiteX28" fmla="*/ 73025 w 520700"/>
              <a:gd name="connsiteY28" fmla="*/ 9525 h 574949"/>
              <a:gd name="connsiteX29" fmla="*/ 53975 w 520700"/>
              <a:gd name="connsiteY29" fmla="*/ 25400 h 574949"/>
              <a:gd name="connsiteX30" fmla="*/ 47625 w 520700"/>
              <a:gd name="connsiteY30" fmla="*/ 34925 h 574949"/>
              <a:gd name="connsiteX31" fmla="*/ 41275 w 520700"/>
              <a:gd name="connsiteY31" fmla="*/ 53975 h 574949"/>
              <a:gd name="connsiteX32" fmla="*/ 38100 w 520700"/>
              <a:gd name="connsiteY32" fmla="*/ 63500 h 574949"/>
              <a:gd name="connsiteX33" fmla="*/ 34925 w 520700"/>
              <a:gd name="connsiteY33" fmla="*/ 85725 h 574949"/>
              <a:gd name="connsiteX34" fmla="*/ 38100 w 520700"/>
              <a:gd name="connsiteY34" fmla="*/ 98425 h 574949"/>
              <a:gd name="connsiteX35" fmla="*/ 31750 w 520700"/>
              <a:gd name="connsiteY35" fmla="*/ 117475 h 574949"/>
              <a:gd name="connsiteX36" fmla="*/ 28575 w 520700"/>
              <a:gd name="connsiteY36" fmla="*/ 139700 h 574949"/>
              <a:gd name="connsiteX37" fmla="*/ 25400 w 520700"/>
              <a:gd name="connsiteY37" fmla="*/ 155575 h 574949"/>
              <a:gd name="connsiteX38" fmla="*/ 28575 w 520700"/>
              <a:gd name="connsiteY38" fmla="*/ 165100 h 574949"/>
              <a:gd name="connsiteX39" fmla="*/ 25400 w 520700"/>
              <a:gd name="connsiteY39" fmla="*/ 174625 h 574949"/>
              <a:gd name="connsiteX40" fmla="*/ 12700 w 520700"/>
              <a:gd name="connsiteY40" fmla="*/ 193675 h 574949"/>
              <a:gd name="connsiteX41" fmla="*/ 6350 w 520700"/>
              <a:gd name="connsiteY41" fmla="*/ 212725 h 574949"/>
              <a:gd name="connsiteX42" fmla="*/ 3175 w 520700"/>
              <a:gd name="connsiteY42" fmla="*/ 266700 h 574949"/>
              <a:gd name="connsiteX43" fmla="*/ 0 w 520700"/>
              <a:gd name="connsiteY43" fmla="*/ 285750 h 574949"/>
              <a:gd name="connsiteX44" fmla="*/ 3175 w 520700"/>
              <a:gd name="connsiteY44" fmla="*/ 333375 h 574949"/>
              <a:gd name="connsiteX45" fmla="*/ 6350 w 520700"/>
              <a:gd name="connsiteY45" fmla="*/ 342900 h 574949"/>
              <a:gd name="connsiteX46" fmla="*/ 9525 w 520700"/>
              <a:gd name="connsiteY46" fmla="*/ 358775 h 574949"/>
              <a:gd name="connsiteX47" fmla="*/ 12700 w 520700"/>
              <a:gd name="connsiteY47" fmla="*/ 384175 h 574949"/>
              <a:gd name="connsiteX48" fmla="*/ 15875 w 520700"/>
              <a:gd name="connsiteY48" fmla="*/ 400050 h 574949"/>
              <a:gd name="connsiteX49" fmla="*/ 22225 w 520700"/>
              <a:gd name="connsiteY49" fmla="*/ 447675 h 574949"/>
              <a:gd name="connsiteX50" fmla="*/ 28575 w 520700"/>
              <a:gd name="connsiteY50" fmla="*/ 469900 h 574949"/>
              <a:gd name="connsiteX51" fmla="*/ 31750 w 520700"/>
              <a:gd name="connsiteY51" fmla="*/ 488950 h 574949"/>
              <a:gd name="connsiteX52" fmla="*/ 41275 w 520700"/>
              <a:gd name="connsiteY52" fmla="*/ 498475 h 574949"/>
              <a:gd name="connsiteX53" fmla="*/ 50800 w 520700"/>
              <a:gd name="connsiteY53" fmla="*/ 520700 h 574949"/>
              <a:gd name="connsiteX54" fmla="*/ 63500 w 520700"/>
              <a:gd name="connsiteY54" fmla="*/ 539750 h 574949"/>
              <a:gd name="connsiteX55" fmla="*/ 69850 w 520700"/>
              <a:gd name="connsiteY55" fmla="*/ 549275 h 574949"/>
              <a:gd name="connsiteX56" fmla="*/ 85725 w 520700"/>
              <a:gd name="connsiteY56" fmla="*/ 568325 h 574949"/>
              <a:gd name="connsiteX57" fmla="*/ 152400 w 520700"/>
              <a:gd name="connsiteY57" fmla="*/ 571500 h 574949"/>
              <a:gd name="connsiteX58" fmla="*/ 219075 w 520700"/>
              <a:gd name="connsiteY58" fmla="*/ 571500 h 574949"/>
              <a:gd name="connsiteX59" fmla="*/ 225425 w 520700"/>
              <a:gd name="connsiteY59" fmla="*/ 561975 h 574949"/>
              <a:gd name="connsiteX60" fmla="*/ 228600 w 520700"/>
              <a:gd name="connsiteY60" fmla="*/ 546100 h 574949"/>
              <a:gd name="connsiteX61" fmla="*/ 215900 w 520700"/>
              <a:gd name="connsiteY61" fmla="*/ 517525 h 574949"/>
              <a:gd name="connsiteX62" fmla="*/ 206375 w 520700"/>
              <a:gd name="connsiteY62" fmla="*/ 498475 h 574949"/>
              <a:gd name="connsiteX63" fmla="*/ 196850 w 520700"/>
              <a:gd name="connsiteY63" fmla="*/ 492125 h 574949"/>
              <a:gd name="connsiteX64" fmla="*/ 184150 w 520700"/>
              <a:gd name="connsiteY64" fmla="*/ 473075 h 574949"/>
              <a:gd name="connsiteX65" fmla="*/ 174625 w 520700"/>
              <a:gd name="connsiteY65" fmla="*/ 454025 h 574949"/>
              <a:gd name="connsiteX66" fmla="*/ 177800 w 520700"/>
              <a:gd name="connsiteY66" fmla="*/ 441325 h 574949"/>
              <a:gd name="connsiteX67" fmla="*/ 206375 w 520700"/>
              <a:gd name="connsiteY67" fmla="*/ 441325 h 574949"/>
              <a:gd name="connsiteX68" fmla="*/ 225425 w 520700"/>
              <a:gd name="connsiteY68" fmla="*/ 450850 h 574949"/>
              <a:gd name="connsiteX69" fmla="*/ 257175 w 520700"/>
              <a:gd name="connsiteY69" fmla="*/ 447675 h 574949"/>
              <a:gd name="connsiteX70" fmla="*/ 276225 w 520700"/>
              <a:gd name="connsiteY70" fmla="*/ 434975 h 574949"/>
              <a:gd name="connsiteX71" fmla="*/ 323850 w 520700"/>
              <a:gd name="connsiteY71" fmla="*/ 441325 h 574949"/>
              <a:gd name="connsiteX72" fmla="*/ 352425 w 520700"/>
              <a:gd name="connsiteY72" fmla="*/ 457200 h 574949"/>
              <a:gd name="connsiteX73" fmla="*/ 365125 w 520700"/>
              <a:gd name="connsiteY73" fmla="*/ 460375 h 574949"/>
              <a:gd name="connsiteX74" fmla="*/ 374650 w 520700"/>
              <a:gd name="connsiteY74" fmla="*/ 463550 h 574949"/>
              <a:gd name="connsiteX75" fmla="*/ 403225 w 520700"/>
              <a:gd name="connsiteY75" fmla="*/ 469900 h 574949"/>
              <a:gd name="connsiteX76" fmla="*/ 447675 w 520700"/>
              <a:gd name="connsiteY76" fmla="*/ 466725 h 574949"/>
              <a:gd name="connsiteX77" fmla="*/ 466725 w 520700"/>
              <a:gd name="connsiteY77" fmla="*/ 460375 h 574949"/>
              <a:gd name="connsiteX78" fmla="*/ 498475 w 520700"/>
              <a:gd name="connsiteY78" fmla="*/ 457200 h 574949"/>
              <a:gd name="connsiteX79" fmla="*/ 508000 w 520700"/>
              <a:gd name="connsiteY79" fmla="*/ 454025 h 574949"/>
              <a:gd name="connsiteX80" fmla="*/ 520700 w 520700"/>
              <a:gd name="connsiteY80" fmla="*/ 431800 h 574949"/>
              <a:gd name="connsiteX81" fmla="*/ 511175 w 520700"/>
              <a:gd name="connsiteY81" fmla="*/ 403225 h 57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20700" h="574949">
                <a:moveTo>
                  <a:pt x="511175" y="403225"/>
                </a:moveTo>
                <a:cubicBezTo>
                  <a:pt x="504825" y="400050"/>
                  <a:pt x="498678" y="396431"/>
                  <a:pt x="492125" y="393700"/>
                </a:cubicBezTo>
                <a:cubicBezTo>
                  <a:pt x="485946" y="391126"/>
                  <a:pt x="478644" y="391063"/>
                  <a:pt x="473075" y="387350"/>
                </a:cubicBezTo>
                <a:lnTo>
                  <a:pt x="434975" y="361950"/>
                </a:lnTo>
                <a:cubicBezTo>
                  <a:pt x="428350" y="357533"/>
                  <a:pt x="418376" y="351138"/>
                  <a:pt x="412750" y="346075"/>
                </a:cubicBezTo>
                <a:cubicBezTo>
                  <a:pt x="406075" y="340068"/>
                  <a:pt x="398681" y="334497"/>
                  <a:pt x="393700" y="327025"/>
                </a:cubicBezTo>
                <a:cubicBezTo>
                  <a:pt x="389467" y="320675"/>
                  <a:pt x="383413" y="315215"/>
                  <a:pt x="381000" y="307975"/>
                </a:cubicBezTo>
                <a:cubicBezTo>
                  <a:pt x="379942" y="304800"/>
                  <a:pt x="378744" y="301668"/>
                  <a:pt x="377825" y="298450"/>
                </a:cubicBezTo>
                <a:cubicBezTo>
                  <a:pt x="376626" y="294254"/>
                  <a:pt x="376369" y="289761"/>
                  <a:pt x="374650" y="285750"/>
                </a:cubicBezTo>
                <a:cubicBezTo>
                  <a:pt x="373147" y="282243"/>
                  <a:pt x="370417" y="279400"/>
                  <a:pt x="368300" y="276225"/>
                </a:cubicBezTo>
                <a:cubicBezTo>
                  <a:pt x="360373" y="236591"/>
                  <a:pt x="361607" y="249190"/>
                  <a:pt x="368300" y="177800"/>
                </a:cubicBezTo>
                <a:cubicBezTo>
                  <a:pt x="368925" y="171136"/>
                  <a:pt x="370937" y="164319"/>
                  <a:pt x="374650" y="158750"/>
                </a:cubicBezTo>
                <a:cubicBezTo>
                  <a:pt x="376767" y="155575"/>
                  <a:pt x="379293" y="152638"/>
                  <a:pt x="381000" y="149225"/>
                </a:cubicBezTo>
                <a:cubicBezTo>
                  <a:pt x="394145" y="122935"/>
                  <a:pt x="372327" y="157472"/>
                  <a:pt x="390525" y="130175"/>
                </a:cubicBezTo>
                <a:cubicBezTo>
                  <a:pt x="389467" y="121708"/>
                  <a:pt x="389595" y="113007"/>
                  <a:pt x="387350" y="104775"/>
                </a:cubicBezTo>
                <a:cubicBezTo>
                  <a:pt x="386346" y="101094"/>
                  <a:pt x="383535" y="98102"/>
                  <a:pt x="381000" y="95250"/>
                </a:cubicBezTo>
                <a:lnTo>
                  <a:pt x="352425" y="66675"/>
                </a:lnTo>
                <a:lnTo>
                  <a:pt x="342900" y="57150"/>
                </a:lnTo>
                <a:cubicBezTo>
                  <a:pt x="339725" y="53975"/>
                  <a:pt x="337111" y="50116"/>
                  <a:pt x="333375" y="47625"/>
                </a:cubicBezTo>
                <a:cubicBezTo>
                  <a:pt x="286773" y="16557"/>
                  <a:pt x="335796" y="48101"/>
                  <a:pt x="301625" y="28575"/>
                </a:cubicBezTo>
                <a:cubicBezTo>
                  <a:pt x="298312" y="26682"/>
                  <a:pt x="295587" y="23775"/>
                  <a:pt x="292100" y="22225"/>
                </a:cubicBezTo>
                <a:cubicBezTo>
                  <a:pt x="285983" y="19507"/>
                  <a:pt x="279400" y="17992"/>
                  <a:pt x="273050" y="15875"/>
                </a:cubicBezTo>
                <a:lnTo>
                  <a:pt x="263525" y="12700"/>
                </a:lnTo>
                <a:cubicBezTo>
                  <a:pt x="260350" y="11642"/>
                  <a:pt x="257247" y="10337"/>
                  <a:pt x="254000" y="9525"/>
                </a:cubicBezTo>
                <a:cubicBezTo>
                  <a:pt x="249767" y="8467"/>
                  <a:pt x="245496" y="7549"/>
                  <a:pt x="241300" y="6350"/>
                </a:cubicBezTo>
                <a:cubicBezTo>
                  <a:pt x="238082" y="5431"/>
                  <a:pt x="235068" y="3774"/>
                  <a:pt x="231775" y="3175"/>
                </a:cubicBezTo>
                <a:cubicBezTo>
                  <a:pt x="223380" y="1649"/>
                  <a:pt x="214842" y="1058"/>
                  <a:pt x="206375" y="0"/>
                </a:cubicBezTo>
                <a:cubicBezTo>
                  <a:pt x="179247" y="822"/>
                  <a:pt x="120574" y="-2100"/>
                  <a:pt x="82550" y="6350"/>
                </a:cubicBezTo>
                <a:cubicBezTo>
                  <a:pt x="79283" y="7076"/>
                  <a:pt x="76018" y="8028"/>
                  <a:pt x="73025" y="9525"/>
                </a:cubicBezTo>
                <a:cubicBezTo>
                  <a:pt x="65889" y="13093"/>
                  <a:pt x="58991" y="19381"/>
                  <a:pt x="53975" y="25400"/>
                </a:cubicBezTo>
                <a:cubicBezTo>
                  <a:pt x="51532" y="28331"/>
                  <a:pt x="49175" y="31438"/>
                  <a:pt x="47625" y="34925"/>
                </a:cubicBezTo>
                <a:cubicBezTo>
                  <a:pt x="44907" y="41042"/>
                  <a:pt x="43392" y="47625"/>
                  <a:pt x="41275" y="53975"/>
                </a:cubicBezTo>
                <a:lnTo>
                  <a:pt x="38100" y="63500"/>
                </a:lnTo>
                <a:cubicBezTo>
                  <a:pt x="37042" y="70908"/>
                  <a:pt x="34925" y="78241"/>
                  <a:pt x="34925" y="85725"/>
                </a:cubicBezTo>
                <a:cubicBezTo>
                  <a:pt x="34925" y="90089"/>
                  <a:pt x="38534" y="94083"/>
                  <a:pt x="38100" y="98425"/>
                </a:cubicBezTo>
                <a:cubicBezTo>
                  <a:pt x="37434" y="105085"/>
                  <a:pt x="31750" y="117475"/>
                  <a:pt x="31750" y="117475"/>
                </a:cubicBezTo>
                <a:cubicBezTo>
                  <a:pt x="30692" y="124883"/>
                  <a:pt x="29805" y="132318"/>
                  <a:pt x="28575" y="139700"/>
                </a:cubicBezTo>
                <a:cubicBezTo>
                  <a:pt x="27688" y="145023"/>
                  <a:pt x="25400" y="150179"/>
                  <a:pt x="25400" y="155575"/>
                </a:cubicBezTo>
                <a:cubicBezTo>
                  <a:pt x="25400" y="158922"/>
                  <a:pt x="27517" y="161925"/>
                  <a:pt x="28575" y="165100"/>
                </a:cubicBezTo>
                <a:cubicBezTo>
                  <a:pt x="27517" y="168275"/>
                  <a:pt x="27025" y="171699"/>
                  <a:pt x="25400" y="174625"/>
                </a:cubicBezTo>
                <a:cubicBezTo>
                  <a:pt x="21694" y="181296"/>
                  <a:pt x="15113" y="186435"/>
                  <a:pt x="12700" y="193675"/>
                </a:cubicBezTo>
                <a:lnTo>
                  <a:pt x="6350" y="212725"/>
                </a:lnTo>
                <a:cubicBezTo>
                  <a:pt x="5292" y="230717"/>
                  <a:pt x="4736" y="248745"/>
                  <a:pt x="3175" y="266700"/>
                </a:cubicBezTo>
                <a:cubicBezTo>
                  <a:pt x="2617" y="273113"/>
                  <a:pt x="0" y="279312"/>
                  <a:pt x="0" y="285750"/>
                </a:cubicBezTo>
                <a:cubicBezTo>
                  <a:pt x="0" y="301660"/>
                  <a:pt x="1418" y="317562"/>
                  <a:pt x="3175" y="333375"/>
                </a:cubicBezTo>
                <a:cubicBezTo>
                  <a:pt x="3545" y="336701"/>
                  <a:pt x="5538" y="339653"/>
                  <a:pt x="6350" y="342900"/>
                </a:cubicBezTo>
                <a:cubicBezTo>
                  <a:pt x="7659" y="348135"/>
                  <a:pt x="8704" y="353441"/>
                  <a:pt x="9525" y="358775"/>
                </a:cubicBezTo>
                <a:cubicBezTo>
                  <a:pt x="10822" y="367208"/>
                  <a:pt x="11403" y="375742"/>
                  <a:pt x="12700" y="384175"/>
                </a:cubicBezTo>
                <a:cubicBezTo>
                  <a:pt x="13521" y="389509"/>
                  <a:pt x="15054" y="394716"/>
                  <a:pt x="15875" y="400050"/>
                </a:cubicBezTo>
                <a:cubicBezTo>
                  <a:pt x="18639" y="418017"/>
                  <a:pt x="19018" y="430035"/>
                  <a:pt x="22225" y="447675"/>
                </a:cubicBezTo>
                <a:cubicBezTo>
                  <a:pt x="29140" y="485707"/>
                  <a:pt x="21774" y="439297"/>
                  <a:pt x="28575" y="469900"/>
                </a:cubicBezTo>
                <a:cubicBezTo>
                  <a:pt x="29972" y="476184"/>
                  <a:pt x="29135" y="483067"/>
                  <a:pt x="31750" y="488950"/>
                </a:cubicBezTo>
                <a:cubicBezTo>
                  <a:pt x="33574" y="493053"/>
                  <a:pt x="38665" y="494821"/>
                  <a:pt x="41275" y="498475"/>
                </a:cubicBezTo>
                <a:cubicBezTo>
                  <a:pt x="57172" y="520731"/>
                  <a:pt x="40436" y="502045"/>
                  <a:pt x="50800" y="520700"/>
                </a:cubicBezTo>
                <a:cubicBezTo>
                  <a:pt x="54506" y="527371"/>
                  <a:pt x="59267" y="533400"/>
                  <a:pt x="63500" y="539750"/>
                </a:cubicBezTo>
                <a:lnTo>
                  <a:pt x="69850" y="549275"/>
                </a:lnTo>
                <a:cubicBezTo>
                  <a:pt x="72198" y="552797"/>
                  <a:pt x="81141" y="567561"/>
                  <a:pt x="85725" y="568325"/>
                </a:cubicBezTo>
                <a:cubicBezTo>
                  <a:pt x="107672" y="571983"/>
                  <a:pt x="130175" y="570442"/>
                  <a:pt x="152400" y="571500"/>
                </a:cubicBezTo>
                <a:cubicBezTo>
                  <a:pt x="173760" y="573636"/>
                  <a:pt x="197761" y="578058"/>
                  <a:pt x="219075" y="571500"/>
                </a:cubicBezTo>
                <a:cubicBezTo>
                  <a:pt x="222722" y="570378"/>
                  <a:pt x="223308" y="565150"/>
                  <a:pt x="225425" y="561975"/>
                </a:cubicBezTo>
                <a:cubicBezTo>
                  <a:pt x="226483" y="556683"/>
                  <a:pt x="229089" y="551474"/>
                  <a:pt x="228600" y="546100"/>
                </a:cubicBezTo>
                <a:cubicBezTo>
                  <a:pt x="226780" y="526077"/>
                  <a:pt x="222693" y="531110"/>
                  <a:pt x="215900" y="517525"/>
                </a:cubicBezTo>
                <a:cubicBezTo>
                  <a:pt x="210735" y="507196"/>
                  <a:pt x="215474" y="507574"/>
                  <a:pt x="206375" y="498475"/>
                </a:cubicBezTo>
                <a:cubicBezTo>
                  <a:pt x="203677" y="495777"/>
                  <a:pt x="200025" y="494242"/>
                  <a:pt x="196850" y="492125"/>
                </a:cubicBezTo>
                <a:cubicBezTo>
                  <a:pt x="192617" y="485775"/>
                  <a:pt x="186563" y="480315"/>
                  <a:pt x="184150" y="473075"/>
                </a:cubicBezTo>
                <a:cubicBezTo>
                  <a:pt x="179768" y="459930"/>
                  <a:pt x="182831" y="466335"/>
                  <a:pt x="174625" y="454025"/>
                </a:cubicBezTo>
                <a:cubicBezTo>
                  <a:pt x="175683" y="449792"/>
                  <a:pt x="175379" y="444956"/>
                  <a:pt x="177800" y="441325"/>
                </a:cubicBezTo>
                <a:cubicBezTo>
                  <a:pt x="186033" y="428975"/>
                  <a:pt x="195740" y="437780"/>
                  <a:pt x="206375" y="441325"/>
                </a:cubicBezTo>
                <a:cubicBezTo>
                  <a:pt x="219520" y="445707"/>
                  <a:pt x="213115" y="442644"/>
                  <a:pt x="225425" y="450850"/>
                </a:cubicBezTo>
                <a:cubicBezTo>
                  <a:pt x="236008" y="449792"/>
                  <a:pt x="247023" y="450847"/>
                  <a:pt x="257175" y="447675"/>
                </a:cubicBezTo>
                <a:cubicBezTo>
                  <a:pt x="264459" y="445399"/>
                  <a:pt x="276225" y="434975"/>
                  <a:pt x="276225" y="434975"/>
                </a:cubicBezTo>
                <a:cubicBezTo>
                  <a:pt x="278927" y="435200"/>
                  <a:pt x="312407" y="434968"/>
                  <a:pt x="323850" y="441325"/>
                </a:cubicBezTo>
                <a:cubicBezTo>
                  <a:pt x="347929" y="454702"/>
                  <a:pt x="334676" y="452129"/>
                  <a:pt x="352425" y="457200"/>
                </a:cubicBezTo>
                <a:cubicBezTo>
                  <a:pt x="356621" y="458399"/>
                  <a:pt x="360929" y="459176"/>
                  <a:pt x="365125" y="460375"/>
                </a:cubicBezTo>
                <a:cubicBezTo>
                  <a:pt x="368343" y="461294"/>
                  <a:pt x="371383" y="462824"/>
                  <a:pt x="374650" y="463550"/>
                </a:cubicBezTo>
                <a:cubicBezTo>
                  <a:pt x="408177" y="471000"/>
                  <a:pt x="381783" y="462753"/>
                  <a:pt x="403225" y="469900"/>
                </a:cubicBezTo>
                <a:cubicBezTo>
                  <a:pt x="418042" y="468842"/>
                  <a:pt x="432985" y="468929"/>
                  <a:pt x="447675" y="466725"/>
                </a:cubicBezTo>
                <a:cubicBezTo>
                  <a:pt x="454294" y="465732"/>
                  <a:pt x="460065" y="461041"/>
                  <a:pt x="466725" y="460375"/>
                </a:cubicBezTo>
                <a:lnTo>
                  <a:pt x="498475" y="457200"/>
                </a:lnTo>
                <a:cubicBezTo>
                  <a:pt x="501650" y="456142"/>
                  <a:pt x="505215" y="455881"/>
                  <a:pt x="508000" y="454025"/>
                </a:cubicBezTo>
                <a:cubicBezTo>
                  <a:pt x="516223" y="448543"/>
                  <a:pt x="520700" y="441928"/>
                  <a:pt x="520700" y="431800"/>
                </a:cubicBezTo>
                <a:lnTo>
                  <a:pt x="511175" y="40322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1" name="TextBox 70"/>
          <p:cNvSpPr txBox="1"/>
          <p:nvPr/>
        </p:nvSpPr>
        <p:spPr>
          <a:xfrm>
            <a:off x="6224819" y="3708699"/>
            <a:ext cx="1915909" cy="646331"/>
          </a:xfrm>
          <a:prstGeom prst="rect">
            <a:avLst/>
          </a:prstGeom>
          <a:noFill/>
        </p:spPr>
        <p:txBody>
          <a:bodyPr wrap="none" rtlCol="0">
            <a:spAutoFit/>
          </a:bodyPr>
          <a:lstStyle/>
          <a:p>
            <a:r>
              <a:rPr lang="fr-CA" sz="1800" dirty="0"/>
              <a:t>5</a:t>
            </a:r>
            <a:r>
              <a:rPr lang="fr-CA" sz="1800" dirty="0" smtClean="0"/>
              <a:t>. </a:t>
            </a:r>
            <a:r>
              <a:rPr lang="fr-CA" sz="1800" dirty="0" err="1" smtClean="0"/>
              <a:t>Redimension</a:t>
            </a:r>
            <a:r>
              <a:rPr lang="fr-CA" sz="1800" dirty="0" smtClean="0"/>
              <a:t> et </a:t>
            </a:r>
          </a:p>
          <a:p>
            <a:r>
              <a:rPr lang="fr-CA" sz="1800" dirty="0" smtClean="0"/>
              <a:t>recombinaison </a:t>
            </a:r>
            <a:endParaRPr lang="en-CA" sz="1800" dirty="0"/>
          </a:p>
        </p:txBody>
      </p:sp>
      <p:grpSp>
        <p:nvGrpSpPr>
          <p:cNvPr id="72" name="Group 71">
            <a:extLst>
              <a:ext uri="{FF2B5EF4-FFF2-40B4-BE49-F238E27FC236}">
                <a16:creationId xmlns:a16="http://schemas.microsoft.com/office/drawing/2014/main" id="{FAADD6BC-2B1B-0447-8E1E-CB141CD63D4B}"/>
              </a:ext>
            </a:extLst>
          </p:cNvPr>
          <p:cNvGrpSpPr/>
          <p:nvPr/>
        </p:nvGrpSpPr>
        <p:grpSpPr>
          <a:xfrm>
            <a:off x="6055538" y="4302319"/>
            <a:ext cx="2311165" cy="1582751"/>
            <a:chOff x="3936167" y="695320"/>
            <a:chExt cx="3112805" cy="2197461"/>
          </a:xfrm>
        </p:grpSpPr>
        <p:pic>
          <p:nvPicPr>
            <p:cNvPr id="73" name="Google Shape;173;p21">
              <a:extLst>
                <a:ext uri="{FF2B5EF4-FFF2-40B4-BE49-F238E27FC236}">
                  <a16:creationId xmlns:a16="http://schemas.microsoft.com/office/drawing/2014/main" id="{1E04F40D-86C3-0A46-8A71-44ECB0417AE3}"/>
                </a:ext>
              </a:extLst>
            </p:cNvPr>
            <p:cNvPicPr preferRelativeResize="0"/>
            <p:nvPr/>
          </p:nvPicPr>
          <p:blipFill>
            <a:blip r:embed="rId4">
              <a:alphaModFix/>
            </a:blip>
            <a:stretch>
              <a:fillRect/>
            </a:stretch>
          </p:blipFill>
          <p:spPr>
            <a:xfrm>
              <a:off x="3940217" y="695320"/>
              <a:ext cx="3098424" cy="2181798"/>
            </a:xfrm>
            <a:prstGeom prst="rect">
              <a:avLst/>
            </a:prstGeom>
            <a:noFill/>
            <a:ln>
              <a:noFill/>
            </a:ln>
          </p:spPr>
        </p:pic>
        <p:pic>
          <p:nvPicPr>
            <p:cNvPr id="74" name="Google Shape;173;p21">
              <a:extLst>
                <a:ext uri="{FF2B5EF4-FFF2-40B4-BE49-F238E27FC236}">
                  <a16:creationId xmlns:a16="http://schemas.microsoft.com/office/drawing/2014/main" id="{CC8C950D-1C00-9B41-9780-68AFAA2B7004}"/>
                </a:ext>
              </a:extLst>
            </p:cNvPr>
            <p:cNvPicPr preferRelativeResize="0"/>
            <p:nvPr/>
          </p:nvPicPr>
          <p:blipFill>
            <a:blip r:embed="rId17">
              <a:alphaModFix/>
              <a:duotone>
                <a:prstClr val="black"/>
                <a:srgbClr val="FF9300">
                  <a:tint val="45000"/>
                  <a:satMod val="400000"/>
                </a:srgbClr>
              </a:duotone>
              <a:extLst>
                <a:ext uri="{BEBA8EAE-BF5A-486C-A8C5-ECC9F3942E4B}">
                  <a14:imgProps xmlns:a14="http://schemas.microsoft.com/office/drawing/2010/main">
                    <a14:imgLayer r:embed="rId18">
                      <a14:imgEffect>
                        <a14:backgroundRemoval t="10000" b="90000" l="10000" r="90000">
                          <a14:backgroundMark x1="56042" y1="24260" x2="48438" y2="45414"/>
                          <a14:backgroundMark x1="48438" y1="45414" x2="63542" y2="50740"/>
                          <a14:backgroundMark x1="63542" y1="50740" x2="71667" y2="69379"/>
                          <a14:backgroundMark x1="71667" y1="69379" x2="61146" y2="87130"/>
                          <a14:backgroundMark x1="61146" y1="87130" x2="51563" y2="66864"/>
                          <a14:backgroundMark x1="51563" y1="66864" x2="30208" y2="56509"/>
                          <a14:backgroundMark x1="30208" y1="56509" x2="26146" y2="29882"/>
                          <a14:backgroundMark x1="26146" y1="29882" x2="42188" y2="26775"/>
                          <a14:backgroundMark x1="42188" y1="26775" x2="36250" y2="78107"/>
                          <a14:backgroundMark x1="36250" y1="78107" x2="52604" y2="80917"/>
                          <a14:backgroundMark x1="52604" y1="80917" x2="48646" y2="59320"/>
                          <a14:backgroundMark x1="48646" y1="59320" x2="31771" y2="44379"/>
                          <a14:backgroundMark x1="31771" y1="44379" x2="34271" y2="27811"/>
                        </a14:backgroundRemoval>
                      </a14:imgEffect>
                    </a14:imgLayer>
                  </a14:imgProps>
                </a:ext>
              </a:extLst>
            </a:blip>
            <a:stretch>
              <a:fillRect/>
            </a:stretch>
          </p:blipFill>
          <p:spPr>
            <a:xfrm>
              <a:off x="3936167" y="710983"/>
              <a:ext cx="3098424" cy="2181798"/>
            </a:xfrm>
            <a:prstGeom prst="rect">
              <a:avLst/>
            </a:prstGeom>
            <a:noFill/>
            <a:ln>
              <a:noFill/>
            </a:ln>
          </p:spPr>
        </p:pic>
        <p:pic>
          <p:nvPicPr>
            <p:cNvPr id="75" name="Google Shape;173;p21">
              <a:extLst>
                <a:ext uri="{FF2B5EF4-FFF2-40B4-BE49-F238E27FC236}">
                  <a16:creationId xmlns:a16="http://schemas.microsoft.com/office/drawing/2014/main" id="{6046A3AA-B034-DD41-860B-5BB1E8414031}"/>
                </a:ext>
              </a:extLst>
            </p:cNvPr>
            <p:cNvPicPr preferRelativeResize="0"/>
            <p:nvPr/>
          </p:nvPicPr>
          <p:blipFill>
            <a:blip r:embed="rId19">
              <a:alphaModFix/>
              <a:duotone>
                <a:prstClr val="black"/>
                <a:srgbClr val="34AD62">
                  <a:tint val="45000"/>
                  <a:satMod val="400000"/>
                </a:srgbClr>
              </a:duotone>
              <a:extLst>
                <a:ext uri="{BEBA8EAE-BF5A-486C-A8C5-ECC9F3942E4B}">
                  <a14:imgProps xmlns:a14="http://schemas.microsoft.com/office/drawing/2010/main">
                    <a14:imgLayer r:embed="rId20">
                      <a14:imgEffect>
                        <a14:backgroundRemoval t="9911" b="92308" l="10000" r="90000">
                          <a14:foregroundMark x1="50000" y1="92308" x2="57917" y2="91420"/>
                          <a14:foregroundMark x1="65625" y1="46302" x2="69063" y2="57692"/>
                          <a14:backgroundMark x1="68681" y1="50041" x2="68333" y2="47485"/>
                          <a14:backgroundMark x1="71250" y1="68935" x2="69673" y2="57341"/>
                          <a14:backgroundMark x1="65547" y1="46347" x2="53125" y2="41272"/>
                          <a14:backgroundMark x1="68333" y1="47485" x2="67849" y2="47287"/>
                          <a14:backgroundMark x1="53125" y1="41272" x2="37500" y2="49260"/>
                          <a14:backgroundMark x1="37500" y1="49260" x2="30312" y2="72337"/>
                          <a14:backgroundMark x1="30312" y1="72337" x2="30521" y2="82988"/>
                          <a14:backgroundMark x1="44583" y1="92012" x2="40521" y2="49556"/>
                        </a14:backgroundRemoval>
                      </a14:imgEffect>
                    </a14:imgLayer>
                  </a14:imgProps>
                </a:ext>
              </a:extLst>
            </a:blip>
            <a:stretch>
              <a:fillRect/>
            </a:stretch>
          </p:blipFill>
          <p:spPr>
            <a:xfrm>
              <a:off x="3950548" y="698106"/>
              <a:ext cx="3098424" cy="2181798"/>
            </a:xfrm>
            <a:prstGeom prst="rect">
              <a:avLst/>
            </a:prstGeom>
            <a:noFill/>
            <a:ln>
              <a:noFill/>
            </a:ln>
          </p:spPr>
        </p:pic>
        <p:pic>
          <p:nvPicPr>
            <p:cNvPr id="76" name="Google Shape;173;p21">
              <a:extLst>
                <a:ext uri="{FF2B5EF4-FFF2-40B4-BE49-F238E27FC236}">
                  <a16:creationId xmlns:a16="http://schemas.microsoft.com/office/drawing/2014/main" id="{8232FECB-5BB1-CB4B-B5E2-D2CC1341E1F7}"/>
                </a:ext>
              </a:extLst>
            </p:cNvPr>
            <p:cNvPicPr preferRelativeResize="0"/>
            <p:nvPr/>
          </p:nvPicPr>
          <p:blipFill>
            <a:blip r:embed="rId21">
              <a:alphaModFix/>
              <a:duotone>
                <a:prstClr val="black"/>
                <a:srgbClr val="FF0000">
                  <a:tint val="45000"/>
                  <a:satMod val="400000"/>
                </a:srgbClr>
              </a:duotone>
              <a:extLst>
                <a:ext uri="{BEBA8EAE-BF5A-486C-A8C5-ECC9F3942E4B}">
                  <a14:imgProps xmlns:a14="http://schemas.microsoft.com/office/drawing/2010/main">
                    <a14:imgLayer r:embed="rId22">
                      <a14:imgEffect>
                        <a14:backgroundRemoval t="10000" b="90000" l="10000" r="90000">
                          <a14:foregroundMark x1="26505" y1="55211" x2="32917" y2="77219"/>
                          <a14:foregroundMark x1="32917" y1="77219" x2="32708" y2="77959"/>
                          <a14:foregroundMark x1="41250" y1="77367" x2="42188" y2="87870"/>
                          <a14:foregroundMark x1="47813" y1="31361" x2="55104" y2="34615"/>
                          <a14:backgroundMark x1="70833" y1="16420" x2="69167" y2="41568"/>
                          <a14:backgroundMark x1="69167" y1="41568" x2="52917" y2="83284"/>
                          <a14:backgroundMark x1="52917" y1="83284" x2="53542" y2="99852"/>
                          <a14:backgroundMark x1="56979" y1="21302" x2="67813" y2="38757"/>
                          <a14:backgroundMark x1="67813" y1="38757" x2="56667" y2="54882"/>
                          <a14:backgroundMark x1="56667" y1="54882" x2="51563" y2="76775"/>
                          <a14:backgroundMark x1="51563" y1="76775" x2="51875" y2="87278"/>
                          <a14:backgroundMark x1="49479" y1="44970" x2="47188" y2="66568"/>
                          <a14:backgroundMark x1="47188" y1="66568" x2="51563" y2="88314"/>
                          <a14:backgroundMark x1="51563" y1="88314" x2="51875" y2="88757"/>
                          <a14:backgroundMark x1="44896" y1="51627" x2="47396" y2="77959"/>
                          <a14:backgroundMark x1="35104" y1="66420" x2="35417" y2="67751"/>
                          <a14:backgroundMark x1="18854" y1="33876" x2="20729" y2="43639"/>
                          <a14:backgroundMark x1="19063" y1="35207" x2="22708" y2="48669"/>
                          <a14:backgroundMark x1="19792" y1="36243" x2="21771" y2="44527"/>
                          <a14:backgroundMark x1="20000" y1="37130" x2="23438" y2="51923"/>
                          <a14:backgroundMark x1="23438" y1="48077" x2="24479" y2="54586"/>
                          <a14:backgroundMark x1="23854" y1="52219" x2="25208" y2="56065"/>
                          <a14:backgroundMark x1="36250" y1="68639" x2="36354" y2="72781"/>
                          <a14:backgroundMark x1="36771" y1="69675" x2="36771" y2="75444"/>
                          <a14:backgroundMark x1="35625" y1="67012" x2="37917" y2="78698"/>
                          <a14:backgroundMark x1="36979" y1="69675" x2="37604" y2="76627"/>
                          <a14:backgroundMark x1="35417" y1="67308" x2="38125" y2="70858"/>
                          <a14:backgroundMark x1="34688" y1="66716" x2="37917" y2="71154"/>
                          <a14:backgroundMark x1="44688" y1="73077" x2="47813" y2="82249"/>
                        </a14:backgroundRemoval>
                      </a14:imgEffect>
                    </a14:imgLayer>
                  </a14:imgProps>
                </a:ext>
              </a:extLst>
            </a:blip>
            <a:stretch>
              <a:fillRect/>
            </a:stretch>
          </p:blipFill>
          <p:spPr>
            <a:xfrm>
              <a:off x="3938192" y="699501"/>
              <a:ext cx="3098424" cy="2181798"/>
            </a:xfrm>
            <a:prstGeom prst="rect">
              <a:avLst/>
            </a:prstGeom>
            <a:noFill/>
            <a:ln>
              <a:noFill/>
            </a:ln>
          </p:spPr>
        </p:pic>
      </p:grpSp>
      <p:sp>
        <p:nvSpPr>
          <p:cNvPr id="77" name="TextBox 76">
            <a:extLst>
              <a:ext uri="{FF2B5EF4-FFF2-40B4-BE49-F238E27FC236}">
                <a16:creationId xmlns:a16="http://schemas.microsoft.com/office/drawing/2014/main" id="{964EE348-F367-F049-8A13-4D79FDFC1B97}"/>
              </a:ext>
            </a:extLst>
          </p:cNvPr>
          <p:cNvSpPr txBox="1"/>
          <p:nvPr/>
        </p:nvSpPr>
        <p:spPr>
          <a:xfrm>
            <a:off x="6224819" y="4327908"/>
            <a:ext cx="843961" cy="276999"/>
          </a:xfrm>
          <a:prstGeom prst="rect">
            <a:avLst/>
          </a:prstGeom>
          <a:noFill/>
        </p:spPr>
        <p:txBody>
          <a:bodyPr wrap="square" rtlCol="0">
            <a:spAutoFit/>
          </a:bodyPr>
          <a:lstStyle/>
          <a:p>
            <a:r>
              <a:rPr lang="en-US" sz="1200" b="1" dirty="0" smtClean="0">
                <a:solidFill>
                  <a:srgbClr val="FF0000"/>
                </a:solidFill>
                <a:latin typeface="+mj-lt"/>
                <a:ea typeface="Helvetica Neue" panose="02000503000000020004" pitchFamily="2" charset="0"/>
                <a:cs typeface="Helvetica Neue" panose="02000503000000020004" pitchFamily="2" charset="0"/>
              </a:rPr>
              <a:t>Chat </a:t>
            </a:r>
            <a:r>
              <a:rPr lang="en-US" sz="1200" b="1" dirty="0">
                <a:solidFill>
                  <a:srgbClr val="FF0000"/>
                </a:solidFill>
                <a:latin typeface="+mj-lt"/>
                <a:ea typeface="Helvetica Neue" panose="02000503000000020004" pitchFamily="2" charset="0"/>
                <a:cs typeface="Helvetica Neue" panose="02000503000000020004" pitchFamily="2" charset="0"/>
              </a:rPr>
              <a:t>1</a:t>
            </a:r>
          </a:p>
        </p:txBody>
      </p:sp>
      <p:sp>
        <p:nvSpPr>
          <p:cNvPr id="78" name="TextBox 77">
            <a:extLst>
              <a:ext uri="{FF2B5EF4-FFF2-40B4-BE49-F238E27FC236}">
                <a16:creationId xmlns:a16="http://schemas.microsoft.com/office/drawing/2014/main" id="{C32D7553-798D-C144-8F26-74635247B4B3}"/>
              </a:ext>
            </a:extLst>
          </p:cNvPr>
          <p:cNvSpPr txBox="1"/>
          <p:nvPr/>
        </p:nvSpPr>
        <p:spPr>
          <a:xfrm>
            <a:off x="7552467" y="4357975"/>
            <a:ext cx="843961" cy="276999"/>
          </a:xfrm>
          <a:prstGeom prst="rect">
            <a:avLst/>
          </a:prstGeom>
          <a:noFill/>
        </p:spPr>
        <p:txBody>
          <a:bodyPr wrap="square" rtlCol="0">
            <a:spAutoFit/>
          </a:bodyPr>
          <a:lstStyle/>
          <a:p>
            <a:r>
              <a:rPr lang="en-US" sz="1200" b="1" dirty="0" smtClean="0">
                <a:solidFill>
                  <a:srgbClr val="FF9300"/>
                </a:solidFill>
                <a:latin typeface="+mj-lt"/>
                <a:ea typeface="Helvetica Neue" panose="02000503000000020004" pitchFamily="2" charset="0"/>
                <a:cs typeface="Helvetica Neue" panose="02000503000000020004" pitchFamily="2" charset="0"/>
              </a:rPr>
              <a:t>Chat </a:t>
            </a:r>
            <a:r>
              <a:rPr lang="en-US" sz="1200" b="1" dirty="0">
                <a:solidFill>
                  <a:srgbClr val="FF9300"/>
                </a:solidFill>
                <a:latin typeface="+mj-lt"/>
                <a:ea typeface="Helvetica Neue" panose="02000503000000020004" pitchFamily="2" charset="0"/>
                <a:cs typeface="Helvetica Neue" panose="02000503000000020004" pitchFamily="2" charset="0"/>
              </a:rPr>
              <a:t>2</a:t>
            </a:r>
          </a:p>
        </p:txBody>
      </p:sp>
      <p:sp>
        <p:nvSpPr>
          <p:cNvPr id="79" name="TextBox 78">
            <a:extLst>
              <a:ext uri="{FF2B5EF4-FFF2-40B4-BE49-F238E27FC236}">
                <a16:creationId xmlns:a16="http://schemas.microsoft.com/office/drawing/2014/main" id="{3AFDB717-2136-AC45-9057-5943EB3F5425}"/>
              </a:ext>
            </a:extLst>
          </p:cNvPr>
          <p:cNvSpPr txBox="1"/>
          <p:nvPr/>
        </p:nvSpPr>
        <p:spPr>
          <a:xfrm>
            <a:off x="7436481" y="5631632"/>
            <a:ext cx="775560" cy="276999"/>
          </a:xfrm>
          <a:prstGeom prst="rect">
            <a:avLst/>
          </a:prstGeom>
          <a:noFill/>
        </p:spPr>
        <p:txBody>
          <a:bodyPr wrap="square" rtlCol="0">
            <a:spAutoFit/>
          </a:bodyPr>
          <a:lstStyle/>
          <a:p>
            <a:r>
              <a:rPr lang="en-US" sz="1200" b="1" dirty="0" err="1" smtClean="0">
                <a:solidFill>
                  <a:srgbClr val="34AD62"/>
                </a:solidFill>
                <a:latin typeface="+mj-lt"/>
                <a:ea typeface="Helvetica Neue" panose="02000503000000020004" pitchFamily="2" charset="0"/>
                <a:cs typeface="Helvetica Neue" panose="02000503000000020004" pitchFamily="2" charset="0"/>
              </a:rPr>
              <a:t>Chien</a:t>
            </a:r>
            <a:endParaRPr lang="en-US" sz="1200" b="1" dirty="0">
              <a:solidFill>
                <a:srgbClr val="34AD62"/>
              </a:solidFill>
              <a:latin typeface="+mj-lt"/>
              <a:ea typeface="Helvetica Neue" panose="02000503000000020004" pitchFamily="2" charset="0"/>
              <a:cs typeface="Helvetica Neue" panose="02000503000000020004" pitchFamily="2" charset="0"/>
            </a:endParaRPr>
          </a:p>
        </p:txBody>
      </p:sp>
      <p:cxnSp>
        <p:nvCxnSpPr>
          <p:cNvPr id="80" name="Straight Arrow Connector 79"/>
          <p:cNvCxnSpPr>
            <a:stCxn id="58" idx="3"/>
            <a:endCxn id="76" idx="1"/>
          </p:cNvCxnSpPr>
          <p:nvPr/>
        </p:nvCxnSpPr>
        <p:spPr>
          <a:xfrm>
            <a:off x="4362698" y="5084945"/>
            <a:ext cx="1694344" cy="612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19477852"/>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114</a:t>
            </a:fld>
            <a:endParaRPr lang="fr-CA" dirty="0">
              <a:latin typeface="+mj-lt"/>
            </a:endParaRPr>
          </a:p>
        </p:txBody>
      </p:sp>
      <p:sp>
        <p:nvSpPr>
          <p:cNvPr id="12" name="TextBox 11">
            <a:extLst>
              <a:ext uri="{FF2B5EF4-FFF2-40B4-BE49-F238E27FC236}">
                <a16:creationId xmlns:a16="http://schemas.microsoft.com/office/drawing/2014/main" id="{BE928539-A201-DA47-AB02-B18EA3BB9A29}"/>
              </a:ext>
            </a:extLst>
          </p:cNvPr>
          <p:cNvSpPr txBox="1"/>
          <p:nvPr/>
        </p:nvSpPr>
        <p:spPr>
          <a:xfrm>
            <a:off x="904324" y="2064521"/>
            <a:ext cx="7471917" cy="1754326"/>
          </a:xfrm>
          <a:prstGeom prst="rect">
            <a:avLst/>
          </a:prstGeom>
          <a:noFill/>
        </p:spPr>
        <p:txBody>
          <a:bodyPr wrap="none" rtlCol="0">
            <a:spAutoFit/>
          </a:bodyPr>
          <a:lstStyle/>
          <a:p>
            <a:pPr algn="ctr"/>
            <a:r>
              <a:rPr lang="en-US" sz="3600" dirty="0" smtClean="0">
                <a:latin typeface="+mj-lt"/>
              </a:rPr>
              <a:t>Mask R-CNN </a:t>
            </a:r>
          </a:p>
          <a:p>
            <a:pPr algn="ctr"/>
            <a:r>
              <a:rPr lang="en-US" sz="3600" dirty="0" smtClean="0">
                <a:latin typeface="+mj-lt"/>
              </a:rPr>
              <a:t>= </a:t>
            </a:r>
          </a:p>
          <a:p>
            <a:pPr algn="ctr"/>
            <a:r>
              <a:rPr lang="en-US" sz="3600" dirty="0" smtClean="0">
                <a:latin typeface="+mj-lt"/>
              </a:rPr>
              <a:t>CNN localization + CNN segmentation</a:t>
            </a:r>
            <a:endParaRPr lang="en-US" sz="1600" dirty="0">
              <a:latin typeface="+mj-lt"/>
            </a:endParaRPr>
          </a:p>
        </p:txBody>
      </p:sp>
    </p:spTree>
    <p:extLst>
      <p:ext uri="{BB962C8B-B14F-4D97-AF65-F5344CB8AC3E}">
        <p14:creationId xmlns:p14="http://schemas.microsoft.com/office/powerpoint/2010/main" val="1534739449"/>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115</a:t>
            </a:fld>
            <a:endParaRPr lang="fr-CA" dirty="0">
              <a:latin typeface="+mj-lt"/>
            </a:endParaRPr>
          </a:p>
        </p:txBody>
      </p:sp>
      <p:sp>
        <p:nvSpPr>
          <p:cNvPr id="12" name="TextBox 11">
            <a:extLst>
              <a:ext uri="{FF2B5EF4-FFF2-40B4-BE49-F238E27FC236}">
                <a16:creationId xmlns:a16="http://schemas.microsoft.com/office/drawing/2014/main" id="{BE928539-A201-DA47-AB02-B18EA3BB9A29}"/>
              </a:ext>
            </a:extLst>
          </p:cNvPr>
          <p:cNvSpPr txBox="1"/>
          <p:nvPr/>
        </p:nvSpPr>
        <p:spPr>
          <a:xfrm>
            <a:off x="53547" y="2064521"/>
            <a:ext cx="9106981" cy="1754326"/>
          </a:xfrm>
          <a:prstGeom prst="rect">
            <a:avLst/>
          </a:prstGeom>
          <a:noFill/>
        </p:spPr>
        <p:txBody>
          <a:bodyPr wrap="none" rtlCol="0">
            <a:spAutoFit/>
          </a:bodyPr>
          <a:lstStyle/>
          <a:p>
            <a:pPr algn="ctr"/>
            <a:r>
              <a:rPr lang="en-US" sz="3600" dirty="0" smtClean="0">
                <a:latin typeface="+mj-lt"/>
              </a:rPr>
              <a:t>Mask R-CNN </a:t>
            </a:r>
          </a:p>
          <a:p>
            <a:pPr algn="ctr"/>
            <a:r>
              <a:rPr lang="en-US" sz="3600" dirty="0" smtClean="0">
                <a:latin typeface="+mj-lt"/>
              </a:rPr>
              <a:t>= </a:t>
            </a:r>
          </a:p>
          <a:p>
            <a:pPr algn="ctr"/>
            <a:r>
              <a:rPr lang="en-US" sz="3600" dirty="0" smtClean="0">
                <a:latin typeface="+mj-lt"/>
              </a:rPr>
              <a:t>Faster R-CNN </a:t>
            </a:r>
            <a:r>
              <a:rPr lang="en-US" sz="1800" dirty="0" smtClean="0">
                <a:latin typeface="+mj-lt"/>
              </a:rPr>
              <a:t>(avec backend </a:t>
            </a:r>
            <a:r>
              <a:rPr lang="en-US" sz="1800" dirty="0" err="1" smtClean="0">
                <a:latin typeface="+mj-lt"/>
              </a:rPr>
              <a:t>ResNet</a:t>
            </a:r>
            <a:r>
              <a:rPr lang="en-US" sz="1800" dirty="0">
                <a:latin typeface="+mj-lt"/>
              </a:rPr>
              <a:t>)</a:t>
            </a:r>
            <a:r>
              <a:rPr lang="en-US" sz="3600" dirty="0" smtClean="0">
                <a:latin typeface="+mj-lt"/>
              </a:rPr>
              <a:t> + CNN segmentation</a:t>
            </a:r>
            <a:endParaRPr lang="en-US" sz="1600" dirty="0">
              <a:latin typeface="+mj-lt"/>
            </a:endParaRPr>
          </a:p>
        </p:txBody>
      </p:sp>
      <p:sp>
        <p:nvSpPr>
          <p:cNvPr id="2" name="TextBox 1"/>
          <p:cNvSpPr txBox="1"/>
          <p:nvPr/>
        </p:nvSpPr>
        <p:spPr>
          <a:xfrm>
            <a:off x="533400" y="5114925"/>
            <a:ext cx="8308685" cy="830997"/>
          </a:xfrm>
          <a:prstGeom prst="rect">
            <a:avLst/>
          </a:prstGeom>
          <a:noFill/>
        </p:spPr>
        <p:txBody>
          <a:bodyPr wrap="none" rtlCol="0">
            <a:spAutoFit/>
          </a:bodyPr>
          <a:lstStyle/>
          <a:p>
            <a:pPr algn="ctr"/>
            <a:r>
              <a:rPr lang="fr-CA" dirty="0" smtClean="0">
                <a:solidFill>
                  <a:srgbClr val="FF0000"/>
                </a:solidFill>
              </a:rPr>
              <a:t>(Config de l’article d’origine.  D’autres versions de </a:t>
            </a:r>
            <a:r>
              <a:rPr lang="fr-CA" dirty="0" err="1" smtClean="0">
                <a:solidFill>
                  <a:srgbClr val="FF0000"/>
                </a:solidFill>
              </a:rPr>
              <a:t>Mask</a:t>
            </a:r>
            <a:r>
              <a:rPr lang="fr-CA" dirty="0" smtClean="0">
                <a:solidFill>
                  <a:srgbClr val="FF0000"/>
                </a:solidFill>
              </a:rPr>
              <a:t> R-CNN </a:t>
            </a:r>
          </a:p>
          <a:p>
            <a:pPr algn="ctr"/>
            <a:r>
              <a:rPr lang="fr-CA" dirty="0">
                <a:solidFill>
                  <a:srgbClr val="FF0000"/>
                </a:solidFill>
              </a:rPr>
              <a:t>u</a:t>
            </a:r>
            <a:r>
              <a:rPr lang="fr-CA" dirty="0" smtClean="0">
                <a:solidFill>
                  <a:srgbClr val="FF0000"/>
                </a:solidFill>
              </a:rPr>
              <a:t>tilisent d’autres </a:t>
            </a:r>
            <a:r>
              <a:rPr lang="fr-CA" dirty="0" err="1" smtClean="0">
                <a:solidFill>
                  <a:srgbClr val="FF0000"/>
                </a:solidFill>
              </a:rPr>
              <a:t>backends</a:t>
            </a:r>
            <a:r>
              <a:rPr lang="fr-CA" dirty="0" smtClean="0">
                <a:solidFill>
                  <a:srgbClr val="FF0000"/>
                </a:solidFill>
              </a:rPr>
              <a:t>.)</a:t>
            </a:r>
            <a:endParaRPr lang="en-CA" dirty="0">
              <a:solidFill>
                <a:srgbClr val="FF0000"/>
              </a:solidFill>
            </a:endParaRPr>
          </a:p>
        </p:txBody>
      </p:sp>
    </p:spTree>
    <p:extLst>
      <p:ext uri="{BB962C8B-B14F-4D97-AF65-F5344CB8AC3E}">
        <p14:creationId xmlns:p14="http://schemas.microsoft.com/office/powerpoint/2010/main" val="2673682515"/>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Straight Arrow Connector 23"/>
          <p:cNvCxnSpPr/>
          <p:nvPr/>
        </p:nvCxnSpPr>
        <p:spPr>
          <a:xfrm>
            <a:off x="3653830" y="1761525"/>
            <a:ext cx="1877921" cy="112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2" name="TextBox 11">
            <a:extLst>
              <a:ext uri="{FF2B5EF4-FFF2-40B4-BE49-F238E27FC236}">
                <a16:creationId xmlns:a16="http://schemas.microsoft.com/office/drawing/2014/main" id="{BE928539-A201-DA47-AB02-B18EA3BB9A29}"/>
              </a:ext>
            </a:extLst>
          </p:cNvPr>
          <p:cNvSpPr txBox="1"/>
          <p:nvPr/>
        </p:nvSpPr>
        <p:spPr>
          <a:xfrm>
            <a:off x="361399" y="5425373"/>
            <a:ext cx="2762295" cy="646331"/>
          </a:xfrm>
          <a:prstGeom prst="rect">
            <a:avLst/>
          </a:prstGeom>
          <a:noFill/>
        </p:spPr>
        <p:txBody>
          <a:bodyPr wrap="none" rtlCol="0">
            <a:spAutoFit/>
          </a:bodyPr>
          <a:lstStyle/>
          <a:p>
            <a:r>
              <a:rPr lang="en-US" sz="3600" dirty="0" smtClean="0">
                <a:latin typeface="+mj-lt"/>
              </a:rPr>
              <a:t>Mask R-CNN</a:t>
            </a:r>
            <a:endParaRPr lang="en-US" sz="1600" dirty="0">
              <a:latin typeface="+mj-lt"/>
            </a:endParaRPr>
          </a:p>
        </p:txBody>
      </p:sp>
      <p:pic>
        <p:nvPicPr>
          <p:cNvPr id="11" name="Google Shape;173;p21">
            <a:extLst>
              <a:ext uri="{FF2B5EF4-FFF2-40B4-BE49-F238E27FC236}">
                <a16:creationId xmlns:a16="http://schemas.microsoft.com/office/drawing/2014/main" id="{C462E52D-FCF7-DD44-B481-DDCC6AA0E148}"/>
              </a:ext>
            </a:extLst>
          </p:cNvPr>
          <p:cNvPicPr preferRelativeResize="0"/>
          <p:nvPr/>
        </p:nvPicPr>
        <p:blipFill>
          <a:blip r:embed="rId3">
            <a:alphaModFix/>
          </a:blip>
          <a:stretch>
            <a:fillRect/>
          </a:stretch>
        </p:blipFill>
        <p:spPr>
          <a:xfrm>
            <a:off x="361399" y="505630"/>
            <a:ext cx="2310166" cy="1564504"/>
          </a:xfrm>
          <a:prstGeom prst="rect">
            <a:avLst/>
          </a:prstGeom>
          <a:noFill/>
          <a:ln>
            <a:noFill/>
          </a:ln>
        </p:spPr>
      </p:pic>
      <p:pic>
        <p:nvPicPr>
          <p:cNvPr id="13" name="Google Shape;173;p21">
            <a:extLst>
              <a:ext uri="{FF2B5EF4-FFF2-40B4-BE49-F238E27FC236}">
                <a16:creationId xmlns:a16="http://schemas.microsoft.com/office/drawing/2014/main" id="{C462E52D-FCF7-DD44-B481-DDCC6AA0E148}"/>
              </a:ext>
            </a:extLst>
          </p:cNvPr>
          <p:cNvPicPr preferRelativeResize="0"/>
          <p:nvPr/>
        </p:nvPicPr>
        <p:blipFill>
          <a:blip r:embed="rId3">
            <a:alphaModFix/>
          </a:blip>
          <a:stretch>
            <a:fillRect/>
          </a:stretch>
        </p:blipFill>
        <p:spPr>
          <a:xfrm>
            <a:off x="353752" y="3829452"/>
            <a:ext cx="2310166" cy="1564504"/>
          </a:xfrm>
          <a:prstGeom prst="rect">
            <a:avLst/>
          </a:prstGeom>
          <a:noFill/>
          <a:ln>
            <a:noFill/>
          </a:ln>
        </p:spPr>
      </p:pic>
      <p:sp>
        <p:nvSpPr>
          <p:cNvPr id="16" name="Rectangle 15"/>
          <p:cNvSpPr/>
          <p:nvPr/>
        </p:nvSpPr>
        <p:spPr>
          <a:xfrm>
            <a:off x="2928811" y="505630"/>
            <a:ext cx="771802" cy="1564504"/>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7" name="Straight Arrow Connector 16"/>
          <p:cNvCxnSpPr/>
          <p:nvPr/>
        </p:nvCxnSpPr>
        <p:spPr>
          <a:xfrm flipV="1">
            <a:off x="3692257" y="852556"/>
            <a:ext cx="516935"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 name="Straight Arrow Connector 18"/>
          <p:cNvCxnSpPr>
            <a:stCxn id="11" idx="3"/>
            <a:endCxn id="16" idx="1"/>
          </p:cNvCxnSpPr>
          <p:nvPr/>
        </p:nvCxnSpPr>
        <p:spPr>
          <a:xfrm>
            <a:off x="2671565" y="1287882"/>
            <a:ext cx="257246" cy="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0" name="Rectangle 19"/>
          <p:cNvSpPr/>
          <p:nvPr/>
        </p:nvSpPr>
        <p:spPr>
          <a:xfrm>
            <a:off x="4230189" y="410350"/>
            <a:ext cx="771802" cy="888008"/>
          </a:xfrm>
          <a:prstGeom prst="rect">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solidFill>
                  <a:schemeClr val="tx1"/>
                </a:solidFill>
              </a:rPr>
              <a:t>RPN</a:t>
            </a:r>
            <a:endParaRPr lang="en-CA" sz="1600" dirty="0">
              <a:solidFill>
                <a:schemeClr val="tx1"/>
              </a:solidFill>
            </a:endParaRPr>
          </a:p>
        </p:txBody>
      </p:sp>
      <p:sp>
        <p:nvSpPr>
          <p:cNvPr id="22" name="Rectangle 21"/>
          <p:cNvSpPr/>
          <p:nvPr/>
        </p:nvSpPr>
        <p:spPr>
          <a:xfrm>
            <a:off x="5515265" y="410350"/>
            <a:ext cx="771802" cy="1627239"/>
          </a:xfrm>
          <a:prstGeom prst="rect">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200" dirty="0" err="1" smtClean="0">
                <a:solidFill>
                  <a:schemeClr val="tx1"/>
                </a:solidFill>
              </a:rPr>
              <a:t>Region</a:t>
            </a:r>
            <a:endParaRPr lang="fr-CA" sz="1200" dirty="0" smtClean="0">
              <a:solidFill>
                <a:schemeClr val="tx1"/>
              </a:solidFill>
            </a:endParaRPr>
          </a:p>
          <a:p>
            <a:pPr algn="ctr"/>
            <a:r>
              <a:rPr lang="fr-CA" sz="1200" dirty="0" err="1" smtClean="0">
                <a:solidFill>
                  <a:schemeClr val="tx1"/>
                </a:solidFill>
              </a:rPr>
              <a:t>feature</a:t>
            </a:r>
            <a:endParaRPr lang="fr-CA" sz="1200" dirty="0">
              <a:solidFill>
                <a:schemeClr val="tx1"/>
              </a:solidFill>
            </a:endParaRPr>
          </a:p>
          <a:p>
            <a:pPr algn="ctr"/>
            <a:r>
              <a:rPr lang="fr-CA" sz="1200" dirty="0" err="1" smtClean="0">
                <a:solidFill>
                  <a:schemeClr val="tx1"/>
                </a:solidFill>
              </a:rPr>
              <a:t>pooling</a:t>
            </a:r>
            <a:endParaRPr lang="en-CA" sz="1600" dirty="0">
              <a:solidFill>
                <a:schemeClr val="tx1"/>
              </a:solidFill>
            </a:endParaRPr>
          </a:p>
        </p:txBody>
      </p:sp>
      <p:cxnSp>
        <p:nvCxnSpPr>
          <p:cNvPr id="23" name="Straight Arrow Connector 22"/>
          <p:cNvCxnSpPr/>
          <p:nvPr/>
        </p:nvCxnSpPr>
        <p:spPr>
          <a:xfrm flipV="1">
            <a:off x="4993709" y="817058"/>
            <a:ext cx="516935"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4" name="TextBox 13"/>
          <p:cNvSpPr txBox="1"/>
          <p:nvPr/>
        </p:nvSpPr>
        <p:spPr>
          <a:xfrm>
            <a:off x="2871882" y="1095751"/>
            <a:ext cx="891591" cy="338554"/>
          </a:xfrm>
          <a:prstGeom prst="rect">
            <a:avLst/>
          </a:prstGeom>
          <a:noFill/>
        </p:spPr>
        <p:txBody>
          <a:bodyPr wrap="none" rtlCol="0">
            <a:spAutoFit/>
          </a:bodyPr>
          <a:lstStyle/>
          <a:p>
            <a:r>
              <a:rPr lang="fr-CA" sz="1600" i="1" dirty="0" err="1" smtClean="0"/>
              <a:t>Backend</a:t>
            </a:r>
            <a:endParaRPr lang="en-CA" sz="1800" dirty="0"/>
          </a:p>
        </p:txBody>
      </p:sp>
      <p:sp>
        <p:nvSpPr>
          <p:cNvPr id="27" name="Rectangle 26"/>
          <p:cNvSpPr/>
          <p:nvPr/>
        </p:nvSpPr>
        <p:spPr>
          <a:xfrm>
            <a:off x="6960502" y="410350"/>
            <a:ext cx="897622" cy="442206"/>
          </a:xfrm>
          <a:prstGeom prst="rect">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900" dirty="0" smtClean="0">
                <a:solidFill>
                  <a:schemeClr val="tx1"/>
                </a:solidFill>
              </a:rPr>
              <a:t>Régression</a:t>
            </a:r>
            <a:endParaRPr lang="en-CA" sz="1600" dirty="0">
              <a:solidFill>
                <a:schemeClr val="tx1"/>
              </a:solidFill>
            </a:endParaRPr>
          </a:p>
        </p:txBody>
      </p:sp>
      <p:sp>
        <p:nvSpPr>
          <p:cNvPr id="28" name="Rectangle 27"/>
          <p:cNvSpPr/>
          <p:nvPr/>
        </p:nvSpPr>
        <p:spPr>
          <a:xfrm>
            <a:off x="6960502" y="1590674"/>
            <a:ext cx="897622" cy="473679"/>
          </a:xfrm>
          <a:prstGeom prst="rect">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900" dirty="0" smtClean="0">
                <a:solidFill>
                  <a:schemeClr val="tx1"/>
                </a:solidFill>
              </a:rPr>
              <a:t>classification</a:t>
            </a:r>
            <a:endParaRPr lang="en-CA" sz="1600" dirty="0">
              <a:solidFill>
                <a:schemeClr val="tx1"/>
              </a:solidFill>
            </a:endParaRPr>
          </a:p>
        </p:txBody>
      </p:sp>
      <p:cxnSp>
        <p:nvCxnSpPr>
          <p:cNvPr id="30" name="Elbow Connector 29"/>
          <p:cNvCxnSpPr>
            <a:stCxn id="22" idx="3"/>
            <a:endCxn id="28" idx="1"/>
          </p:cNvCxnSpPr>
          <p:nvPr/>
        </p:nvCxnSpPr>
        <p:spPr>
          <a:xfrm>
            <a:off x="6287067" y="1223970"/>
            <a:ext cx="673435" cy="603544"/>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31" name="Elbow Connector 30"/>
          <p:cNvCxnSpPr>
            <a:stCxn id="22" idx="3"/>
            <a:endCxn id="27" idx="1"/>
          </p:cNvCxnSpPr>
          <p:nvPr/>
        </p:nvCxnSpPr>
        <p:spPr>
          <a:xfrm flipV="1">
            <a:off x="6287067" y="631453"/>
            <a:ext cx="673435" cy="592517"/>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p:cNvCxnSpPr/>
          <p:nvPr/>
        </p:nvCxnSpPr>
        <p:spPr>
          <a:xfrm>
            <a:off x="3653830" y="5085347"/>
            <a:ext cx="1877921" cy="112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38" name="Rectangle 37"/>
          <p:cNvSpPr/>
          <p:nvPr/>
        </p:nvSpPr>
        <p:spPr>
          <a:xfrm>
            <a:off x="2928811" y="3829452"/>
            <a:ext cx="771802" cy="1564504"/>
          </a:xfrm>
          <a:prstGeom prst="rect">
            <a:avLst/>
          </a:prstGeom>
          <a:solidFill>
            <a:schemeClr val="bg1"/>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39" name="Straight Arrow Connector 38"/>
          <p:cNvCxnSpPr/>
          <p:nvPr/>
        </p:nvCxnSpPr>
        <p:spPr>
          <a:xfrm flipV="1">
            <a:off x="3692257" y="4176378"/>
            <a:ext cx="516935"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0" name="Straight Arrow Connector 39"/>
          <p:cNvCxnSpPr>
            <a:endCxn id="38" idx="1"/>
          </p:cNvCxnSpPr>
          <p:nvPr/>
        </p:nvCxnSpPr>
        <p:spPr>
          <a:xfrm>
            <a:off x="2671565" y="4611704"/>
            <a:ext cx="257246" cy="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41" name="Rectangle 40"/>
          <p:cNvSpPr/>
          <p:nvPr/>
        </p:nvSpPr>
        <p:spPr>
          <a:xfrm>
            <a:off x="4230189" y="3734172"/>
            <a:ext cx="771802" cy="888008"/>
          </a:xfrm>
          <a:prstGeom prst="rect">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solidFill>
                  <a:schemeClr val="tx1"/>
                </a:solidFill>
              </a:rPr>
              <a:t>RPN</a:t>
            </a:r>
            <a:endParaRPr lang="en-CA" sz="1600" dirty="0">
              <a:solidFill>
                <a:schemeClr val="tx1"/>
              </a:solidFill>
            </a:endParaRPr>
          </a:p>
        </p:txBody>
      </p:sp>
      <p:sp>
        <p:nvSpPr>
          <p:cNvPr id="42" name="Rectangle 41"/>
          <p:cNvSpPr/>
          <p:nvPr/>
        </p:nvSpPr>
        <p:spPr>
          <a:xfrm>
            <a:off x="5515265" y="3734172"/>
            <a:ext cx="771802" cy="1627239"/>
          </a:xfrm>
          <a:prstGeom prst="rect">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200" dirty="0" err="1" smtClean="0">
                <a:solidFill>
                  <a:schemeClr val="tx1"/>
                </a:solidFill>
              </a:rPr>
              <a:t>Region</a:t>
            </a:r>
            <a:endParaRPr lang="fr-CA" sz="1200" dirty="0" smtClean="0">
              <a:solidFill>
                <a:schemeClr val="tx1"/>
              </a:solidFill>
            </a:endParaRPr>
          </a:p>
          <a:p>
            <a:pPr algn="ctr"/>
            <a:r>
              <a:rPr lang="fr-CA" sz="1200" dirty="0" err="1" smtClean="0">
                <a:solidFill>
                  <a:schemeClr val="tx1"/>
                </a:solidFill>
              </a:rPr>
              <a:t>feature</a:t>
            </a:r>
            <a:endParaRPr lang="fr-CA" sz="1200" dirty="0">
              <a:solidFill>
                <a:schemeClr val="tx1"/>
              </a:solidFill>
            </a:endParaRPr>
          </a:p>
          <a:p>
            <a:pPr algn="ctr"/>
            <a:r>
              <a:rPr lang="fr-CA" sz="1200" dirty="0" err="1" smtClean="0">
                <a:solidFill>
                  <a:schemeClr val="tx1"/>
                </a:solidFill>
              </a:rPr>
              <a:t>pooling</a:t>
            </a:r>
            <a:endParaRPr lang="en-CA" sz="1600" dirty="0">
              <a:solidFill>
                <a:schemeClr val="tx1"/>
              </a:solidFill>
            </a:endParaRPr>
          </a:p>
        </p:txBody>
      </p:sp>
      <p:cxnSp>
        <p:nvCxnSpPr>
          <p:cNvPr id="43" name="Straight Arrow Connector 42"/>
          <p:cNvCxnSpPr/>
          <p:nvPr/>
        </p:nvCxnSpPr>
        <p:spPr>
          <a:xfrm flipV="1">
            <a:off x="4993709" y="4140880"/>
            <a:ext cx="516935" cy="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44" name="TextBox 43"/>
          <p:cNvSpPr txBox="1"/>
          <p:nvPr/>
        </p:nvSpPr>
        <p:spPr>
          <a:xfrm>
            <a:off x="2871882" y="4419573"/>
            <a:ext cx="891591" cy="338554"/>
          </a:xfrm>
          <a:prstGeom prst="rect">
            <a:avLst/>
          </a:prstGeom>
          <a:noFill/>
        </p:spPr>
        <p:txBody>
          <a:bodyPr wrap="none" rtlCol="0">
            <a:spAutoFit/>
          </a:bodyPr>
          <a:lstStyle/>
          <a:p>
            <a:r>
              <a:rPr lang="fr-CA" sz="1600" i="1" dirty="0" err="1" smtClean="0"/>
              <a:t>Backend</a:t>
            </a:r>
            <a:endParaRPr lang="en-CA" sz="1800" dirty="0"/>
          </a:p>
        </p:txBody>
      </p:sp>
      <p:sp>
        <p:nvSpPr>
          <p:cNvPr id="45" name="Rectangle 44"/>
          <p:cNvSpPr/>
          <p:nvPr/>
        </p:nvSpPr>
        <p:spPr>
          <a:xfrm>
            <a:off x="6960501" y="3734172"/>
            <a:ext cx="897623" cy="442206"/>
          </a:xfrm>
          <a:prstGeom prst="rect">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900" dirty="0" smtClean="0">
                <a:solidFill>
                  <a:schemeClr val="tx1"/>
                </a:solidFill>
              </a:rPr>
              <a:t>Régression</a:t>
            </a:r>
            <a:endParaRPr lang="en-CA" sz="1600" dirty="0">
              <a:solidFill>
                <a:schemeClr val="tx1"/>
              </a:solidFill>
            </a:endParaRPr>
          </a:p>
        </p:txBody>
      </p:sp>
      <p:sp>
        <p:nvSpPr>
          <p:cNvPr id="46" name="Rectangle 45"/>
          <p:cNvSpPr/>
          <p:nvPr/>
        </p:nvSpPr>
        <p:spPr>
          <a:xfrm>
            <a:off x="6960501" y="4914496"/>
            <a:ext cx="897623" cy="473679"/>
          </a:xfrm>
          <a:prstGeom prst="rect">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900" dirty="0" smtClean="0">
                <a:solidFill>
                  <a:schemeClr val="tx1"/>
                </a:solidFill>
              </a:rPr>
              <a:t>classification</a:t>
            </a:r>
            <a:endParaRPr lang="en-CA" sz="1600" dirty="0">
              <a:solidFill>
                <a:schemeClr val="tx1"/>
              </a:solidFill>
            </a:endParaRPr>
          </a:p>
        </p:txBody>
      </p:sp>
      <p:cxnSp>
        <p:nvCxnSpPr>
          <p:cNvPr id="47" name="Elbow Connector 46"/>
          <p:cNvCxnSpPr>
            <a:stCxn id="42" idx="3"/>
            <a:endCxn id="46" idx="1"/>
          </p:cNvCxnSpPr>
          <p:nvPr/>
        </p:nvCxnSpPr>
        <p:spPr>
          <a:xfrm>
            <a:off x="6287067" y="4547792"/>
            <a:ext cx="673434" cy="603544"/>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48" name="Elbow Connector 47"/>
          <p:cNvCxnSpPr>
            <a:stCxn id="42" idx="3"/>
            <a:endCxn id="45" idx="1"/>
          </p:cNvCxnSpPr>
          <p:nvPr/>
        </p:nvCxnSpPr>
        <p:spPr>
          <a:xfrm flipV="1">
            <a:off x="6287067" y="3955275"/>
            <a:ext cx="673434" cy="592517"/>
          </a:xfrm>
          <a:prstGeom prst="bentConnector3">
            <a:avLst/>
          </a:prstGeom>
          <a:ln>
            <a:tailEnd type="triangle"/>
          </a:ln>
        </p:spPr>
        <p:style>
          <a:lnRef idx="1">
            <a:schemeClr val="dk1"/>
          </a:lnRef>
          <a:fillRef idx="0">
            <a:schemeClr val="dk1"/>
          </a:fillRef>
          <a:effectRef idx="0">
            <a:schemeClr val="dk1"/>
          </a:effectRef>
          <a:fontRef idx="minor">
            <a:schemeClr val="tx1"/>
          </a:fontRef>
        </p:style>
      </p:cxnSp>
      <p:sp>
        <p:nvSpPr>
          <p:cNvPr id="49" name="Rectangle 48"/>
          <p:cNvSpPr/>
          <p:nvPr/>
        </p:nvSpPr>
        <p:spPr>
          <a:xfrm>
            <a:off x="6960501" y="4314064"/>
            <a:ext cx="897623" cy="473679"/>
          </a:xfrm>
          <a:prstGeom prst="rect">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900" dirty="0" smtClean="0">
                <a:solidFill>
                  <a:schemeClr val="tx1"/>
                </a:solidFill>
              </a:rPr>
              <a:t>Segmentation</a:t>
            </a:r>
            <a:endParaRPr lang="en-CA" sz="1600" dirty="0">
              <a:solidFill>
                <a:schemeClr val="tx1"/>
              </a:solidFill>
            </a:endParaRPr>
          </a:p>
        </p:txBody>
      </p:sp>
      <p:cxnSp>
        <p:nvCxnSpPr>
          <p:cNvPr id="50" name="Straight Arrow Connector 49"/>
          <p:cNvCxnSpPr/>
          <p:nvPr/>
        </p:nvCxnSpPr>
        <p:spPr>
          <a:xfrm>
            <a:off x="6623784" y="4547791"/>
            <a:ext cx="359873" cy="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34" name="TextBox 33">
            <a:extLst>
              <a:ext uri="{FF2B5EF4-FFF2-40B4-BE49-F238E27FC236}">
                <a16:creationId xmlns:a16="http://schemas.microsoft.com/office/drawing/2014/main" id="{BE928539-A201-DA47-AB02-B18EA3BB9A29}"/>
              </a:ext>
            </a:extLst>
          </p:cNvPr>
          <p:cNvSpPr txBox="1"/>
          <p:nvPr/>
        </p:nvSpPr>
        <p:spPr>
          <a:xfrm>
            <a:off x="375560" y="2207742"/>
            <a:ext cx="2864887" cy="646331"/>
          </a:xfrm>
          <a:prstGeom prst="rect">
            <a:avLst/>
          </a:prstGeom>
          <a:noFill/>
        </p:spPr>
        <p:txBody>
          <a:bodyPr wrap="none" rtlCol="0">
            <a:spAutoFit/>
          </a:bodyPr>
          <a:lstStyle/>
          <a:p>
            <a:r>
              <a:rPr lang="en-US" sz="3600" dirty="0" smtClean="0">
                <a:latin typeface="+mj-lt"/>
              </a:rPr>
              <a:t>Faster R-CNN</a:t>
            </a:r>
            <a:endParaRPr lang="en-US" sz="1600" dirty="0">
              <a:latin typeface="+mj-lt"/>
            </a:endParaRPr>
          </a:p>
        </p:txBody>
      </p:sp>
    </p:spTree>
    <p:extLst>
      <p:ext uri="{BB962C8B-B14F-4D97-AF65-F5344CB8AC3E}">
        <p14:creationId xmlns:p14="http://schemas.microsoft.com/office/powerpoint/2010/main" val="2385856351"/>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117</a:t>
            </a:fld>
            <a:endParaRPr lang="fr-CA" dirty="0">
              <a:latin typeface="+mj-lt"/>
            </a:endParaRPr>
          </a:p>
        </p:txBody>
      </p:sp>
      <p:sp>
        <p:nvSpPr>
          <p:cNvPr id="18" name="Content Placeholder 4">
            <a:extLst>
              <a:ext uri="{FF2B5EF4-FFF2-40B4-BE49-F238E27FC236}">
                <a16:creationId xmlns:a16="http://schemas.microsoft.com/office/drawing/2014/main" id="{7929951A-8F4B-3943-8935-F93B5832D9B0}"/>
              </a:ext>
            </a:extLst>
          </p:cNvPr>
          <p:cNvSpPr txBox="1">
            <a:spLocks/>
          </p:cNvSpPr>
          <p:nvPr/>
        </p:nvSpPr>
        <p:spPr bwMode="auto">
          <a:xfrm>
            <a:off x="727282" y="920078"/>
            <a:ext cx="3522923" cy="48593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kern="0" dirty="0" smtClean="0">
                <a:latin typeface="+mj-lt"/>
              </a:rPr>
              <a:t>Illustration issue de </a:t>
            </a:r>
            <a:r>
              <a:rPr lang="en-CA" sz="1600" kern="0" dirty="0" err="1" smtClean="0">
                <a:latin typeface="+mj-lt"/>
              </a:rPr>
              <a:t>l’article</a:t>
            </a:r>
            <a:endParaRPr lang="fr" sz="1600" kern="0" dirty="0">
              <a:latin typeface="+mj-lt"/>
            </a:endParaRPr>
          </a:p>
        </p:txBody>
      </p:sp>
      <p:sp>
        <p:nvSpPr>
          <p:cNvPr id="10" name="TextBox 9">
            <a:extLst>
              <a:ext uri="{FF2B5EF4-FFF2-40B4-BE49-F238E27FC236}">
                <a16:creationId xmlns:a16="http://schemas.microsoft.com/office/drawing/2014/main" id="{80F70278-9153-E743-847A-7FB451AB3EE4}"/>
              </a:ext>
            </a:extLst>
          </p:cNvPr>
          <p:cNvSpPr txBox="1"/>
          <p:nvPr/>
        </p:nvSpPr>
        <p:spPr>
          <a:xfrm>
            <a:off x="353752" y="6419849"/>
            <a:ext cx="2601994" cy="246221"/>
          </a:xfrm>
          <a:prstGeom prst="rect">
            <a:avLst/>
          </a:prstGeom>
          <a:noFill/>
        </p:spPr>
        <p:txBody>
          <a:bodyPr wrap="none" rtlCol="0">
            <a:spAutoFit/>
          </a:bodyPr>
          <a:lstStyle/>
          <a:p>
            <a:r>
              <a:rPr lang="en-US" sz="1000" dirty="0">
                <a:latin typeface="+mj-lt"/>
                <a:ea typeface="Helvetica Neue" panose="02000503000000020004" pitchFamily="2" charset="0"/>
                <a:cs typeface="Helvetica Neue" panose="02000503000000020004" pitchFamily="2" charset="0"/>
              </a:rPr>
              <a:t>Images: </a:t>
            </a:r>
            <a:r>
              <a:rPr lang="da" sz="1000" dirty="0">
                <a:latin typeface="+mj-lt"/>
                <a:ea typeface="Helvetica Neue" panose="02000503000000020004" pitchFamily="2" charset="0"/>
                <a:cs typeface="Helvetica Neue" panose="02000503000000020004" pitchFamily="2" charset="0"/>
              </a:rPr>
              <a:t>He et al. "Mask R-CNN." ICCV, 2017</a:t>
            </a:r>
          </a:p>
        </p:txBody>
      </p:sp>
      <p:pic>
        <p:nvPicPr>
          <p:cNvPr id="7" name="Picture 6">
            <a:extLst>
              <a:ext uri="{FF2B5EF4-FFF2-40B4-BE49-F238E27FC236}">
                <a16:creationId xmlns:a16="http://schemas.microsoft.com/office/drawing/2014/main" id="{B6CDBB70-0D0F-0C4B-BB3B-E08AA7BAA722}"/>
              </a:ext>
            </a:extLst>
          </p:cNvPr>
          <p:cNvPicPr>
            <a:picLocks noChangeAspect="1"/>
          </p:cNvPicPr>
          <p:nvPr/>
        </p:nvPicPr>
        <p:blipFill>
          <a:blip r:embed="rId3"/>
          <a:stretch>
            <a:fillRect/>
          </a:stretch>
        </p:blipFill>
        <p:spPr>
          <a:xfrm>
            <a:off x="894617" y="1796534"/>
            <a:ext cx="5995596" cy="2584732"/>
          </a:xfrm>
          <a:prstGeom prst="rect">
            <a:avLst/>
          </a:prstGeom>
        </p:spPr>
      </p:pic>
      <p:sp>
        <p:nvSpPr>
          <p:cNvPr id="12" name="TextBox 11">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Tree>
    <p:extLst>
      <p:ext uri="{BB962C8B-B14F-4D97-AF65-F5344CB8AC3E}">
        <p14:creationId xmlns:p14="http://schemas.microsoft.com/office/powerpoint/2010/main" val="1691484257"/>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118</a:t>
            </a:fld>
            <a:endParaRPr lang="fr-CA" dirty="0">
              <a:latin typeface="+mj-lt"/>
            </a:endParaRPr>
          </a:p>
        </p:txBody>
      </p:sp>
      <p:sp>
        <p:nvSpPr>
          <p:cNvPr id="18" name="Content Placeholder 4">
            <a:extLst>
              <a:ext uri="{FF2B5EF4-FFF2-40B4-BE49-F238E27FC236}">
                <a16:creationId xmlns:a16="http://schemas.microsoft.com/office/drawing/2014/main" id="{7929951A-8F4B-3943-8935-F93B5832D9B0}"/>
              </a:ext>
            </a:extLst>
          </p:cNvPr>
          <p:cNvSpPr txBox="1">
            <a:spLocks/>
          </p:cNvSpPr>
          <p:nvPr/>
        </p:nvSpPr>
        <p:spPr bwMode="auto">
          <a:xfrm>
            <a:off x="727282" y="920078"/>
            <a:ext cx="2558843" cy="48593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kern="0" dirty="0" smtClean="0">
                <a:latin typeface="+mj-lt"/>
              </a:rPr>
              <a:t>Illustration issue de </a:t>
            </a:r>
            <a:r>
              <a:rPr lang="en-CA" sz="1600" kern="0" dirty="0" err="1" smtClean="0">
                <a:latin typeface="+mj-lt"/>
              </a:rPr>
              <a:t>l’article</a:t>
            </a:r>
            <a:endParaRPr lang="fr" sz="1600" kern="0" dirty="0">
              <a:latin typeface="+mj-lt"/>
            </a:endParaRPr>
          </a:p>
        </p:txBody>
      </p:sp>
      <p:sp>
        <p:nvSpPr>
          <p:cNvPr id="10" name="TextBox 9">
            <a:extLst>
              <a:ext uri="{FF2B5EF4-FFF2-40B4-BE49-F238E27FC236}">
                <a16:creationId xmlns:a16="http://schemas.microsoft.com/office/drawing/2014/main" id="{80F70278-9153-E743-847A-7FB451AB3EE4}"/>
              </a:ext>
            </a:extLst>
          </p:cNvPr>
          <p:cNvSpPr txBox="1"/>
          <p:nvPr/>
        </p:nvSpPr>
        <p:spPr>
          <a:xfrm>
            <a:off x="353752" y="6419849"/>
            <a:ext cx="2601994" cy="246221"/>
          </a:xfrm>
          <a:prstGeom prst="rect">
            <a:avLst/>
          </a:prstGeom>
          <a:noFill/>
        </p:spPr>
        <p:txBody>
          <a:bodyPr wrap="none" rtlCol="0">
            <a:spAutoFit/>
          </a:bodyPr>
          <a:lstStyle/>
          <a:p>
            <a:r>
              <a:rPr lang="en-US" sz="1000" dirty="0">
                <a:latin typeface="+mj-lt"/>
                <a:ea typeface="Helvetica Neue" panose="02000503000000020004" pitchFamily="2" charset="0"/>
                <a:cs typeface="Helvetica Neue" panose="02000503000000020004" pitchFamily="2" charset="0"/>
              </a:rPr>
              <a:t>Images: </a:t>
            </a:r>
            <a:r>
              <a:rPr lang="da" sz="1000" dirty="0">
                <a:latin typeface="+mj-lt"/>
                <a:ea typeface="Helvetica Neue" panose="02000503000000020004" pitchFamily="2" charset="0"/>
                <a:cs typeface="Helvetica Neue" panose="02000503000000020004" pitchFamily="2" charset="0"/>
              </a:rPr>
              <a:t>He et al. "Mask R-CNN." ICCV, 2017</a:t>
            </a:r>
          </a:p>
        </p:txBody>
      </p:sp>
      <p:pic>
        <p:nvPicPr>
          <p:cNvPr id="7" name="Picture 6">
            <a:extLst>
              <a:ext uri="{FF2B5EF4-FFF2-40B4-BE49-F238E27FC236}">
                <a16:creationId xmlns:a16="http://schemas.microsoft.com/office/drawing/2014/main" id="{B6CDBB70-0D0F-0C4B-BB3B-E08AA7BAA722}"/>
              </a:ext>
            </a:extLst>
          </p:cNvPr>
          <p:cNvPicPr>
            <a:picLocks noChangeAspect="1"/>
          </p:cNvPicPr>
          <p:nvPr/>
        </p:nvPicPr>
        <p:blipFill>
          <a:blip r:embed="rId3"/>
          <a:stretch>
            <a:fillRect/>
          </a:stretch>
        </p:blipFill>
        <p:spPr>
          <a:xfrm>
            <a:off x="894617" y="1796534"/>
            <a:ext cx="5995596" cy="2584732"/>
          </a:xfrm>
          <a:prstGeom prst="rect">
            <a:avLst/>
          </a:prstGeom>
        </p:spPr>
      </p:pic>
      <p:sp>
        <p:nvSpPr>
          <p:cNvPr id="12" name="TextBox 11">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
        <p:nvSpPr>
          <p:cNvPr id="5" name="Freeform 4"/>
          <p:cNvSpPr/>
          <p:nvPr/>
        </p:nvSpPr>
        <p:spPr>
          <a:xfrm>
            <a:off x="4695825" y="1704975"/>
            <a:ext cx="2438400" cy="2914650"/>
          </a:xfrm>
          <a:custGeom>
            <a:avLst/>
            <a:gdLst>
              <a:gd name="connsiteX0" fmla="*/ 0 w 2438400"/>
              <a:gd name="connsiteY0" fmla="*/ 2809875 h 2914650"/>
              <a:gd name="connsiteX1" fmla="*/ 0 w 2438400"/>
              <a:gd name="connsiteY1" fmla="*/ 1181100 h 2914650"/>
              <a:gd name="connsiteX2" fmla="*/ 714375 w 2438400"/>
              <a:gd name="connsiteY2" fmla="*/ 1171575 h 2914650"/>
              <a:gd name="connsiteX3" fmla="*/ 2095500 w 2438400"/>
              <a:gd name="connsiteY3" fmla="*/ 0 h 2914650"/>
              <a:gd name="connsiteX4" fmla="*/ 2438400 w 2438400"/>
              <a:gd name="connsiteY4" fmla="*/ 1857375 h 2914650"/>
              <a:gd name="connsiteX5" fmla="*/ 762000 w 2438400"/>
              <a:gd name="connsiteY5" fmla="*/ 2914650 h 2914650"/>
              <a:gd name="connsiteX6" fmla="*/ 0 w 2438400"/>
              <a:gd name="connsiteY6" fmla="*/ 2809875 h 2914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38400" h="2914650">
                <a:moveTo>
                  <a:pt x="0" y="2809875"/>
                </a:moveTo>
                <a:lnTo>
                  <a:pt x="0" y="1181100"/>
                </a:lnTo>
                <a:lnTo>
                  <a:pt x="714375" y="1171575"/>
                </a:lnTo>
                <a:lnTo>
                  <a:pt x="2095500" y="0"/>
                </a:lnTo>
                <a:lnTo>
                  <a:pt x="2438400" y="1857375"/>
                </a:lnTo>
                <a:lnTo>
                  <a:pt x="762000" y="2914650"/>
                </a:lnTo>
                <a:lnTo>
                  <a:pt x="0" y="2809875"/>
                </a:lnTo>
                <a:close/>
              </a:path>
            </a:pathLst>
          </a:custGeom>
          <a:solidFill>
            <a:srgbClr val="FFFFFF">
              <a:alpha val="85098"/>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BE928539-A201-DA47-AB02-B18EA3BB9A29}"/>
              </a:ext>
            </a:extLst>
          </p:cNvPr>
          <p:cNvSpPr txBox="1"/>
          <p:nvPr/>
        </p:nvSpPr>
        <p:spPr>
          <a:xfrm>
            <a:off x="2004335" y="4448625"/>
            <a:ext cx="2864887" cy="646331"/>
          </a:xfrm>
          <a:prstGeom prst="rect">
            <a:avLst/>
          </a:prstGeom>
          <a:noFill/>
        </p:spPr>
        <p:txBody>
          <a:bodyPr wrap="none" rtlCol="0">
            <a:spAutoFit/>
          </a:bodyPr>
          <a:lstStyle/>
          <a:p>
            <a:r>
              <a:rPr lang="en-US" sz="3600" dirty="0" smtClean="0">
                <a:latin typeface="+mj-lt"/>
              </a:rPr>
              <a:t>Faster R-CNN</a:t>
            </a:r>
            <a:endParaRPr lang="en-US" sz="1600" dirty="0">
              <a:latin typeface="+mj-lt"/>
            </a:endParaRPr>
          </a:p>
        </p:txBody>
      </p:sp>
      <p:sp>
        <p:nvSpPr>
          <p:cNvPr id="2" name="TextBox 1"/>
          <p:cNvSpPr txBox="1"/>
          <p:nvPr/>
        </p:nvSpPr>
        <p:spPr>
          <a:xfrm>
            <a:off x="3167749" y="1120155"/>
            <a:ext cx="1140056" cy="615553"/>
          </a:xfrm>
          <a:prstGeom prst="rect">
            <a:avLst/>
          </a:prstGeom>
          <a:noFill/>
        </p:spPr>
        <p:txBody>
          <a:bodyPr wrap="none" rtlCol="0">
            <a:spAutoFit/>
          </a:bodyPr>
          <a:lstStyle/>
          <a:p>
            <a:r>
              <a:rPr lang="fr-CA" sz="2000" b="1" dirty="0" err="1" smtClean="0">
                <a:solidFill>
                  <a:srgbClr val="FF0000"/>
                </a:solidFill>
              </a:rPr>
              <a:t>Backend</a:t>
            </a:r>
            <a:endParaRPr lang="fr-CA" sz="2000" b="1" dirty="0" smtClean="0">
              <a:solidFill>
                <a:srgbClr val="FF0000"/>
              </a:solidFill>
            </a:endParaRPr>
          </a:p>
          <a:p>
            <a:pPr algn="ctr"/>
            <a:r>
              <a:rPr lang="fr-CA" sz="1400" b="1" dirty="0" smtClean="0">
                <a:solidFill>
                  <a:srgbClr val="FF0000"/>
                </a:solidFill>
              </a:rPr>
              <a:t>(</a:t>
            </a:r>
            <a:r>
              <a:rPr lang="fr-CA" sz="1400" b="1" dirty="0" err="1" smtClean="0">
                <a:solidFill>
                  <a:srgbClr val="FF0000"/>
                </a:solidFill>
              </a:rPr>
              <a:t>ResNet</a:t>
            </a:r>
            <a:r>
              <a:rPr lang="fr-CA" sz="1400" b="1" dirty="0" smtClean="0">
                <a:solidFill>
                  <a:srgbClr val="FF0000"/>
                </a:solidFill>
              </a:rPr>
              <a:t>)</a:t>
            </a:r>
            <a:endParaRPr lang="en-CA" sz="1600" b="1" dirty="0">
              <a:solidFill>
                <a:srgbClr val="FF0000"/>
              </a:solidFill>
            </a:endParaRPr>
          </a:p>
        </p:txBody>
      </p:sp>
      <p:sp>
        <p:nvSpPr>
          <p:cNvPr id="3" name="Arc 2"/>
          <p:cNvSpPr/>
          <p:nvPr/>
        </p:nvSpPr>
        <p:spPr>
          <a:xfrm rot="13845682">
            <a:off x="3076682" y="1344332"/>
            <a:ext cx="434825" cy="790575"/>
          </a:xfrm>
          <a:prstGeom prst="arc">
            <a:avLst>
              <a:gd name="adj1" fmla="val 15554843"/>
              <a:gd name="adj2" fmla="val 1777336"/>
            </a:avLst>
          </a:prstGeom>
          <a:ln>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2938532732"/>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119</a:t>
            </a:fld>
            <a:endParaRPr lang="fr-CA" dirty="0">
              <a:latin typeface="+mj-lt"/>
            </a:endParaRPr>
          </a:p>
        </p:txBody>
      </p:sp>
      <p:sp>
        <p:nvSpPr>
          <p:cNvPr id="18" name="Content Placeholder 4">
            <a:extLst>
              <a:ext uri="{FF2B5EF4-FFF2-40B4-BE49-F238E27FC236}">
                <a16:creationId xmlns:a16="http://schemas.microsoft.com/office/drawing/2014/main" id="{7929951A-8F4B-3943-8935-F93B5832D9B0}"/>
              </a:ext>
            </a:extLst>
          </p:cNvPr>
          <p:cNvSpPr txBox="1">
            <a:spLocks/>
          </p:cNvSpPr>
          <p:nvPr/>
        </p:nvSpPr>
        <p:spPr bwMode="auto">
          <a:xfrm>
            <a:off x="727282" y="920078"/>
            <a:ext cx="3522923" cy="48593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kern="0" dirty="0" smtClean="0">
                <a:latin typeface="+mj-lt"/>
              </a:rPr>
              <a:t>Illustration issue de </a:t>
            </a:r>
            <a:r>
              <a:rPr lang="en-CA" sz="1600" kern="0" dirty="0" err="1" smtClean="0">
                <a:latin typeface="+mj-lt"/>
              </a:rPr>
              <a:t>l’article</a:t>
            </a:r>
            <a:endParaRPr lang="fr" sz="1600" kern="0" dirty="0">
              <a:latin typeface="+mj-lt"/>
            </a:endParaRPr>
          </a:p>
        </p:txBody>
      </p:sp>
      <p:sp>
        <p:nvSpPr>
          <p:cNvPr id="10" name="TextBox 9">
            <a:extLst>
              <a:ext uri="{FF2B5EF4-FFF2-40B4-BE49-F238E27FC236}">
                <a16:creationId xmlns:a16="http://schemas.microsoft.com/office/drawing/2014/main" id="{80F70278-9153-E743-847A-7FB451AB3EE4}"/>
              </a:ext>
            </a:extLst>
          </p:cNvPr>
          <p:cNvSpPr txBox="1"/>
          <p:nvPr/>
        </p:nvSpPr>
        <p:spPr>
          <a:xfrm>
            <a:off x="353752" y="6419849"/>
            <a:ext cx="2601994" cy="246221"/>
          </a:xfrm>
          <a:prstGeom prst="rect">
            <a:avLst/>
          </a:prstGeom>
          <a:noFill/>
        </p:spPr>
        <p:txBody>
          <a:bodyPr wrap="none" rtlCol="0">
            <a:spAutoFit/>
          </a:bodyPr>
          <a:lstStyle/>
          <a:p>
            <a:r>
              <a:rPr lang="en-US" sz="1000" dirty="0">
                <a:latin typeface="+mj-lt"/>
                <a:ea typeface="Helvetica Neue" panose="02000503000000020004" pitchFamily="2" charset="0"/>
                <a:cs typeface="Helvetica Neue" panose="02000503000000020004" pitchFamily="2" charset="0"/>
              </a:rPr>
              <a:t>Images: </a:t>
            </a:r>
            <a:r>
              <a:rPr lang="da" sz="1000" dirty="0">
                <a:latin typeface="+mj-lt"/>
                <a:ea typeface="Helvetica Neue" panose="02000503000000020004" pitchFamily="2" charset="0"/>
                <a:cs typeface="Helvetica Neue" panose="02000503000000020004" pitchFamily="2" charset="0"/>
              </a:rPr>
              <a:t>He et al. "Mask R-CNN." ICCV, 2017</a:t>
            </a:r>
          </a:p>
        </p:txBody>
      </p:sp>
      <p:pic>
        <p:nvPicPr>
          <p:cNvPr id="7" name="Picture 6">
            <a:extLst>
              <a:ext uri="{FF2B5EF4-FFF2-40B4-BE49-F238E27FC236}">
                <a16:creationId xmlns:a16="http://schemas.microsoft.com/office/drawing/2014/main" id="{B6CDBB70-0D0F-0C4B-BB3B-E08AA7BAA722}"/>
              </a:ext>
            </a:extLst>
          </p:cNvPr>
          <p:cNvPicPr>
            <a:picLocks noChangeAspect="1"/>
          </p:cNvPicPr>
          <p:nvPr/>
        </p:nvPicPr>
        <p:blipFill>
          <a:blip r:embed="rId3"/>
          <a:stretch>
            <a:fillRect/>
          </a:stretch>
        </p:blipFill>
        <p:spPr>
          <a:xfrm>
            <a:off x="894617" y="1796534"/>
            <a:ext cx="5995596" cy="2584732"/>
          </a:xfrm>
          <a:prstGeom prst="rect">
            <a:avLst/>
          </a:prstGeom>
        </p:spPr>
      </p:pic>
      <p:sp>
        <p:nvSpPr>
          <p:cNvPr id="12" name="TextBox 11">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
        <p:nvSpPr>
          <p:cNvPr id="9" name="TextBox 8"/>
          <p:cNvSpPr txBox="1"/>
          <p:nvPr/>
        </p:nvSpPr>
        <p:spPr>
          <a:xfrm>
            <a:off x="4368864" y="4699279"/>
            <a:ext cx="3074881" cy="646331"/>
          </a:xfrm>
          <a:prstGeom prst="rect">
            <a:avLst/>
          </a:prstGeom>
          <a:noFill/>
        </p:spPr>
        <p:txBody>
          <a:bodyPr wrap="none" rtlCol="0">
            <a:spAutoFit/>
          </a:bodyPr>
          <a:lstStyle/>
          <a:p>
            <a:r>
              <a:rPr lang="fr-CA" sz="2000" b="1" dirty="0" smtClean="0">
                <a:solidFill>
                  <a:srgbClr val="FF0000"/>
                </a:solidFill>
              </a:rPr>
              <a:t>Séquence de convolutions</a:t>
            </a:r>
          </a:p>
          <a:p>
            <a:pPr algn="ctr"/>
            <a:r>
              <a:rPr lang="fr-CA" sz="1600" b="1" dirty="0" smtClean="0">
                <a:solidFill>
                  <a:srgbClr val="FF0000"/>
                </a:solidFill>
              </a:rPr>
              <a:t>Pour la segmentation</a:t>
            </a:r>
            <a:endParaRPr lang="en-CA" sz="1600" b="1" dirty="0">
              <a:solidFill>
                <a:srgbClr val="FF0000"/>
              </a:solidFill>
            </a:endParaRPr>
          </a:p>
        </p:txBody>
      </p:sp>
      <p:sp>
        <p:nvSpPr>
          <p:cNvPr id="11" name="Arc 10"/>
          <p:cNvSpPr/>
          <p:nvPr/>
        </p:nvSpPr>
        <p:spPr>
          <a:xfrm rot="13845682">
            <a:off x="4610207" y="3958074"/>
            <a:ext cx="434825" cy="790575"/>
          </a:xfrm>
          <a:prstGeom prst="arc">
            <a:avLst>
              <a:gd name="adj1" fmla="val 15554843"/>
              <a:gd name="adj2" fmla="val 1777336"/>
            </a:avLst>
          </a:prstGeom>
          <a:ln>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39408088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Cube 49"/>
          <p:cNvSpPr/>
          <p:nvPr/>
        </p:nvSpPr>
        <p:spPr>
          <a:xfrm>
            <a:off x="4747300" y="2810491"/>
            <a:ext cx="525776" cy="1752436"/>
          </a:xfrm>
          <a:prstGeom prst="cube">
            <a:avLst>
              <a:gd name="adj" fmla="val 97678"/>
            </a:avLst>
          </a:prstGeom>
          <a:solidFill>
            <a:schemeClr val="accent1">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12</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pic>
        <p:nvPicPr>
          <p:cNvPr id="3" name="Picture 2"/>
          <p:cNvPicPr>
            <a:picLocks noChangeAspect="1"/>
          </p:cNvPicPr>
          <p:nvPr/>
        </p:nvPicPr>
        <p:blipFill>
          <a:blip r:embed="rId2"/>
          <a:stretch>
            <a:fillRect/>
          </a:stretch>
        </p:blipFill>
        <p:spPr>
          <a:xfrm>
            <a:off x="6347973" y="2882257"/>
            <a:ext cx="2382731" cy="1625525"/>
          </a:xfrm>
          <a:prstGeom prst="rect">
            <a:avLst/>
          </a:prstGeom>
        </p:spPr>
      </p:pic>
      <p:cxnSp>
        <p:nvCxnSpPr>
          <p:cNvPr id="52" name="Straight Arrow Connector 51"/>
          <p:cNvCxnSpPr/>
          <p:nvPr/>
        </p:nvCxnSpPr>
        <p:spPr>
          <a:xfrm>
            <a:off x="5709146" y="3277015"/>
            <a:ext cx="47346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V="1">
            <a:off x="5718999" y="3546935"/>
            <a:ext cx="453759" cy="181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715584" y="3818674"/>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5712063" y="4077888"/>
            <a:ext cx="467631" cy="639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Cube 9"/>
          <p:cNvSpPr/>
          <p:nvPr/>
        </p:nvSpPr>
        <p:spPr>
          <a:xfrm>
            <a:off x="1386843" y="2810491"/>
            <a:ext cx="647501" cy="1724570"/>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 name="TextBox 10"/>
          <p:cNvSpPr txBox="1"/>
          <p:nvPr/>
        </p:nvSpPr>
        <p:spPr>
          <a:xfrm>
            <a:off x="1992300" y="2923636"/>
            <a:ext cx="424449" cy="276999"/>
          </a:xfrm>
          <a:prstGeom prst="rect">
            <a:avLst/>
          </a:prstGeom>
          <a:noFill/>
        </p:spPr>
        <p:txBody>
          <a:bodyPr wrap="none" rtlCol="0">
            <a:spAutoFit/>
          </a:bodyPr>
          <a:lstStyle/>
          <a:p>
            <a:r>
              <a:rPr lang="fr-CA" sz="1200" dirty="0" smtClean="0"/>
              <a:t>240</a:t>
            </a:r>
            <a:endParaRPr lang="en-CA" sz="1200" dirty="0"/>
          </a:p>
        </p:txBody>
      </p:sp>
      <p:sp>
        <p:nvSpPr>
          <p:cNvPr id="12" name="TextBox 11"/>
          <p:cNvSpPr txBox="1"/>
          <p:nvPr/>
        </p:nvSpPr>
        <p:spPr>
          <a:xfrm rot="18738449">
            <a:off x="1624864" y="4172570"/>
            <a:ext cx="415498" cy="282966"/>
          </a:xfrm>
          <a:prstGeom prst="rect">
            <a:avLst/>
          </a:prstGeom>
          <a:noFill/>
        </p:spPr>
        <p:txBody>
          <a:bodyPr wrap="none" rtlCol="0">
            <a:spAutoFit/>
          </a:bodyPr>
          <a:lstStyle/>
          <a:p>
            <a:r>
              <a:rPr lang="fr-CA" sz="1200" dirty="0" smtClean="0"/>
              <a:t>320</a:t>
            </a:r>
            <a:endParaRPr lang="en-CA" sz="1200" dirty="0"/>
          </a:p>
        </p:txBody>
      </p:sp>
      <p:sp>
        <p:nvSpPr>
          <p:cNvPr id="13" name="TextBox 12"/>
          <p:cNvSpPr txBox="1"/>
          <p:nvPr/>
        </p:nvSpPr>
        <p:spPr>
          <a:xfrm>
            <a:off x="1115667" y="4521832"/>
            <a:ext cx="429735" cy="407216"/>
          </a:xfrm>
          <a:prstGeom prst="rect">
            <a:avLst/>
          </a:prstGeom>
          <a:noFill/>
        </p:spPr>
        <p:txBody>
          <a:bodyPr wrap="none" rtlCol="0">
            <a:spAutoFit/>
          </a:bodyPr>
          <a:lstStyle/>
          <a:p>
            <a:r>
              <a:rPr lang="fr-CA" sz="1200" dirty="0" smtClean="0"/>
              <a:t>  3</a:t>
            </a:r>
            <a:endParaRPr lang="en-CA" sz="1200" dirty="0"/>
          </a:p>
        </p:txBody>
      </p:sp>
      <p:sp>
        <p:nvSpPr>
          <p:cNvPr id="14" name="Cube 13"/>
          <p:cNvSpPr/>
          <p:nvPr/>
        </p:nvSpPr>
        <p:spPr>
          <a:xfrm>
            <a:off x="2225575" y="2810491"/>
            <a:ext cx="578783" cy="1752435"/>
          </a:xfrm>
          <a:prstGeom prst="cube">
            <a:avLst>
              <a:gd name="adj" fmla="val 82083"/>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TextBox 16"/>
          <p:cNvSpPr txBox="1"/>
          <p:nvPr/>
        </p:nvSpPr>
        <p:spPr>
          <a:xfrm>
            <a:off x="1987014" y="4521832"/>
            <a:ext cx="429735" cy="407216"/>
          </a:xfrm>
          <a:prstGeom prst="rect">
            <a:avLst/>
          </a:prstGeom>
          <a:noFill/>
        </p:spPr>
        <p:txBody>
          <a:bodyPr wrap="none" rtlCol="0">
            <a:spAutoFit/>
          </a:bodyPr>
          <a:lstStyle/>
          <a:p>
            <a:r>
              <a:rPr lang="fr-CA" sz="1200" dirty="0" smtClean="0"/>
              <a:t>  3</a:t>
            </a:r>
            <a:endParaRPr lang="en-CA" sz="1200" dirty="0"/>
          </a:p>
        </p:txBody>
      </p:sp>
      <p:cxnSp>
        <p:nvCxnSpPr>
          <p:cNvPr id="18" name="Straight Arrow Connector 17"/>
          <p:cNvCxnSpPr/>
          <p:nvPr/>
        </p:nvCxnSpPr>
        <p:spPr>
          <a:xfrm>
            <a:off x="1771646" y="3671338"/>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Cube 18"/>
          <p:cNvSpPr/>
          <p:nvPr/>
        </p:nvSpPr>
        <p:spPr>
          <a:xfrm>
            <a:off x="3038048" y="2810492"/>
            <a:ext cx="562144" cy="1724570"/>
          </a:xfrm>
          <a:prstGeom prst="cube">
            <a:avLst>
              <a:gd name="adj" fmla="val 80470"/>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2" name="TextBox 21"/>
          <p:cNvSpPr txBox="1"/>
          <p:nvPr/>
        </p:nvSpPr>
        <p:spPr>
          <a:xfrm>
            <a:off x="2761356" y="4521832"/>
            <a:ext cx="442034" cy="276999"/>
          </a:xfrm>
          <a:prstGeom prst="rect">
            <a:avLst/>
          </a:prstGeom>
          <a:noFill/>
        </p:spPr>
        <p:txBody>
          <a:bodyPr wrap="square" rtlCol="0">
            <a:spAutoFit/>
          </a:bodyPr>
          <a:lstStyle/>
          <a:p>
            <a:r>
              <a:rPr lang="fr-CA" sz="1200" dirty="0" smtClean="0"/>
              <a:t>  5</a:t>
            </a:r>
            <a:endParaRPr lang="en-CA" sz="1200" dirty="0"/>
          </a:p>
        </p:txBody>
      </p:sp>
      <p:sp>
        <p:nvSpPr>
          <p:cNvPr id="23" name="Cube 22"/>
          <p:cNvSpPr/>
          <p:nvPr/>
        </p:nvSpPr>
        <p:spPr>
          <a:xfrm>
            <a:off x="3880729" y="2810491"/>
            <a:ext cx="558389" cy="1752435"/>
          </a:xfrm>
          <a:prstGeom prst="cube">
            <a:avLst>
              <a:gd name="adj" fmla="val 76836"/>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6" name="TextBox 25"/>
          <p:cNvSpPr txBox="1"/>
          <p:nvPr/>
        </p:nvSpPr>
        <p:spPr>
          <a:xfrm>
            <a:off x="3571941" y="4521832"/>
            <a:ext cx="429735" cy="407216"/>
          </a:xfrm>
          <a:prstGeom prst="rect">
            <a:avLst/>
          </a:prstGeom>
          <a:noFill/>
        </p:spPr>
        <p:txBody>
          <a:bodyPr wrap="none" rtlCol="0">
            <a:spAutoFit/>
          </a:bodyPr>
          <a:lstStyle/>
          <a:p>
            <a:r>
              <a:rPr lang="fr-CA" sz="1200" dirty="0" smtClean="0"/>
              <a:t>  4</a:t>
            </a:r>
            <a:endParaRPr lang="en-CA" sz="1200" dirty="0"/>
          </a:p>
        </p:txBody>
      </p:sp>
      <p:cxnSp>
        <p:nvCxnSpPr>
          <p:cNvPr id="27" name="Straight Arrow Connector 26"/>
          <p:cNvCxnSpPr/>
          <p:nvPr/>
        </p:nvCxnSpPr>
        <p:spPr>
          <a:xfrm>
            <a:off x="2612361" y="3674645"/>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p:cNvCxnSpPr/>
          <p:nvPr/>
        </p:nvCxnSpPr>
        <p:spPr>
          <a:xfrm>
            <a:off x="3479997" y="3671416"/>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3" name="Rounded Rectangle 32"/>
          <p:cNvSpPr/>
          <p:nvPr/>
        </p:nvSpPr>
        <p:spPr>
          <a:xfrm>
            <a:off x="5676138" y="3012631"/>
            <a:ext cx="207600" cy="132519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36" name="Straight Arrow Connector 35"/>
          <p:cNvCxnSpPr/>
          <p:nvPr/>
        </p:nvCxnSpPr>
        <p:spPr>
          <a:xfrm flipV="1">
            <a:off x="5124730" y="3695020"/>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00769" y="3679873"/>
            <a:ext cx="482390" cy="64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9" name="TextBox 48"/>
          <p:cNvSpPr txBox="1"/>
          <p:nvPr/>
        </p:nvSpPr>
        <p:spPr>
          <a:xfrm>
            <a:off x="220483" y="1437840"/>
            <a:ext cx="8584401" cy="646331"/>
          </a:xfrm>
          <a:prstGeom prst="rect">
            <a:avLst/>
          </a:prstGeom>
          <a:noFill/>
        </p:spPr>
        <p:txBody>
          <a:bodyPr wrap="none" rtlCol="0">
            <a:spAutoFit/>
          </a:bodyPr>
          <a:lstStyle/>
          <a:p>
            <a:r>
              <a:rPr lang="fr-CA" sz="1800" dirty="0" smtClean="0"/>
              <a:t>Si on remplace les convolutions « </a:t>
            </a:r>
            <a:r>
              <a:rPr lang="fr-CA" sz="1800" dirty="0" err="1" smtClean="0"/>
              <a:t>valid</a:t>
            </a:r>
            <a:r>
              <a:rPr lang="fr-CA" sz="1800" dirty="0" smtClean="0"/>
              <a:t> » par des </a:t>
            </a:r>
            <a:r>
              <a:rPr lang="fr-CA" sz="1800" b="1" dirty="0" smtClean="0">
                <a:solidFill>
                  <a:srgbClr val="FF0000"/>
                </a:solidFill>
              </a:rPr>
              <a:t>convolutions « </a:t>
            </a:r>
            <a:r>
              <a:rPr lang="fr-CA" sz="1800" b="1" dirty="0" err="1" smtClean="0">
                <a:solidFill>
                  <a:srgbClr val="FF0000"/>
                </a:solidFill>
              </a:rPr>
              <a:t>same</a:t>
            </a:r>
            <a:r>
              <a:rPr lang="fr-CA" sz="1800" b="1" dirty="0" smtClean="0">
                <a:solidFill>
                  <a:srgbClr val="FF0000"/>
                </a:solidFill>
              </a:rPr>
              <a:t> »</a:t>
            </a:r>
            <a:r>
              <a:rPr lang="fr-CA" sz="1800" dirty="0" smtClean="0"/>
              <a:t> (avec du </a:t>
            </a:r>
            <a:r>
              <a:rPr lang="fr-CA" sz="1800" i="1" dirty="0" err="1" smtClean="0"/>
              <a:t>padding</a:t>
            </a:r>
            <a:r>
              <a:rPr lang="fr-CA" sz="1800" dirty="0" smtClean="0"/>
              <a:t>)</a:t>
            </a:r>
          </a:p>
          <a:p>
            <a:r>
              <a:rPr lang="fr-CA" sz="1800" dirty="0"/>
              <a:t>n</a:t>
            </a:r>
            <a:r>
              <a:rPr lang="fr-CA" sz="1800" dirty="0" smtClean="0"/>
              <a:t>ous aurons en sortie une image de la même taille que l’image d’entrée</a:t>
            </a:r>
            <a:endParaRPr lang="en-CA" sz="1800" dirty="0"/>
          </a:p>
        </p:txBody>
      </p:sp>
      <p:sp>
        <p:nvSpPr>
          <p:cNvPr id="58" name="TextBox 57"/>
          <p:cNvSpPr txBox="1"/>
          <p:nvPr/>
        </p:nvSpPr>
        <p:spPr>
          <a:xfrm>
            <a:off x="298371" y="5488889"/>
            <a:ext cx="8659743" cy="707886"/>
          </a:xfrm>
          <a:prstGeom prst="rect">
            <a:avLst/>
          </a:prstGeom>
          <a:noFill/>
        </p:spPr>
        <p:txBody>
          <a:bodyPr wrap="none" rtlCol="0">
            <a:spAutoFit/>
          </a:bodyPr>
          <a:lstStyle/>
          <a:p>
            <a:r>
              <a:rPr lang="fr-CA" sz="2000" b="1" dirty="0">
                <a:solidFill>
                  <a:srgbClr val="FF0000"/>
                </a:solidFill>
              </a:rPr>
              <a:t>Immense avantage</a:t>
            </a:r>
            <a:r>
              <a:rPr lang="fr-CA" sz="2000" dirty="0"/>
              <a:t> : fini les patches, on peut traiter une image avec 1 propagation</a:t>
            </a:r>
          </a:p>
          <a:p>
            <a:r>
              <a:rPr lang="fr-CA" sz="2000" dirty="0"/>
              <a:t>		     avant et 1 </a:t>
            </a:r>
            <a:r>
              <a:rPr lang="fr-CA" sz="2000" dirty="0" err="1"/>
              <a:t>rétropropagation</a:t>
            </a:r>
            <a:endParaRPr lang="en-CA" sz="2000" dirty="0"/>
          </a:p>
        </p:txBody>
      </p:sp>
      <p:sp>
        <p:nvSpPr>
          <p:cNvPr id="60" name="TextBox 59"/>
          <p:cNvSpPr txBox="1"/>
          <p:nvPr/>
        </p:nvSpPr>
        <p:spPr>
          <a:xfrm>
            <a:off x="4442624" y="4521832"/>
            <a:ext cx="338554" cy="276999"/>
          </a:xfrm>
          <a:prstGeom prst="rect">
            <a:avLst/>
          </a:prstGeom>
          <a:noFill/>
        </p:spPr>
        <p:txBody>
          <a:bodyPr wrap="none" rtlCol="0">
            <a:spAutoFit/>
          </a:bodyPr>
          <a:lstStyle/>
          <a:p>
            <a:r>
              <a:rPr lang="fr-CA" sz="1200" dirty="0" smtClean="0"/>
              <a:t>  1</a:t>
            </a:r>
            <a:endParaRPr lang="en-CA" sz="1200" dirty="0"/>
          </a:p>
        </p:txBody>
      </p:sp>
      <p:sp>
        <p:nvSpPr>
          <p:cNvPr id="39" name="TextBox 38"/>
          <p:cNvSpPr txBox="1"/>
          <p:nvPr/>
        </p:nvSpPr>
        <p:spPr>
          <a:xfrm>
            <a:off x="2743305" y="2994622"/>
            <a:ext cx="424449" cy="276999"/>
          </a:xfrm>
          <a:prstGeom prst="rect">
            <a:avLst/>
          </a:prstGeom>
          <a:noFill/>
        </p:spPr>
        <p:txBody>
          <a:bodyPr wrap="none" rtlCol="0">
            <a:spAutoFit/>
          </a:bodyPr>
          <a:lstStyle/>
          <a:p>
            <a:r>
              <a:rPr lang="fr-CA" sz="1200" dirty="0" smtClean="0"/>
              <a:t>240</a:t>
            </a:r>
            <a:endParaRPr lang="en-CA" sz="1200" dirty="0"/>
          </a:p>
        </p:txBody>
      </p:sp>
      <p:sp>
        <p:nvSpPr>
          <p:cNvPr id="40" name="TextBox 39"/>
          <p:cNvSpPr txBox="1"/>
          <p:nvPr/>
        </p:nvSpPr>
        <p:spPr>
          <a:xfrm rot="18738449">
            <a:off x="2375869" y="4243556"/>
            <a:ext cx="415498" cy="282966"/>
          </a:xfrm>
          <a:prstGeom prst="rect">
            <a:avLst/>
          </a:prstGeom>
          <a:noFill/>
        </p:spPr>
        <p:txBody>
          <a:bodyPr wrap="none" rtlCol="0">
            <a:spAutoFit/>
          </a:bodyPr>
          <a:lstStyle/>
          <a:p>
            <a:r>
              <a:rPr lang="fr-CA" sz="1200" dirty="0" smtClean="0"/>
              <a:t>320</a:t>
            </a:r>
            <a:endParaRPr lang="en-CA" sz="1200" dirty="0"/>
          </a:p>
        </p:txBody>
      </p:sp>
      <p:sp>
        <p:nvSpPr>
          <p:cNvPr id="41" name="TextBox 40"/>
          <p:cNvSpPr txBox="1"/>
          <p:nvPr/>
        </p:nvSpPr>
        <p:spPr>
          <a:xfrm>
            <a:off x="3577227" y="2988155"/>
            <a:ext cx="424449" cy="276999"/>
          </a:xfrm>
          <a:prstGeom prst="rect">
            <a:avLst/>
          </a:prstGeom>
          <a:noFill/>
        </p:spPr>
        <p:txBody>
          <a:bodyPr wrap="none" rtlCol="0">
            <a:spAutoFit/>
          </a:bodyPr>
          <a:lstStyle/>
          <a:p>
            <a:r>
              <a:rPr lang="fr-CA" sz="1200" dirty="0" smtClean="0"/>
              <a:t>240</a:t>
            </a:r>
            <a:endParaRPr lang="en-CA" sz="1200" dirty="0"/>
          </a:p>
        </p:txBody>
      </p:sp>
      <p:sp>
        <p:nvSpPr>
          <p:cNvPr id="42" name="TextBox 41"/>
          <p:cNvSpPr txBox="1"/>
          <p:nvPr/>
        </p:nvSpPr>
        <p:spPr>
          <a:xfrm rot="18738449">
            <a:off x="3209791" y="4237089"/>
            <a:ext cx="415498" cy="282966"/>
          </a:xfrm>
          <a:prstGeom prst="rect">
            <a:avLst/>
          </a:prstGeom>
          <a:noFill/>
        </p:spPr>
        <p:txBody>
          <a:bodyPr wrap="none" rtlCol="0">
            <a:spAutoFit/>
          </a:bodyPr>
          <a:lstStyle/>
          <a:p>
            <a:r>
              <a:rPr lang="fr-CA" sz="1200" dirty="0" smtClean="0"/>
              <a:t>320</a:t>
            </a:r>
            <a:endParaRPr lang="en-CA" sz="1200" dirty="0"/>
          </a:p>
        </p:txBody>
      </p:sp>
      <p:sp>
        <p:nvSpPr>
          <p:cNvPr id="43" name="TextBox 42"/>
          <p:cNvSpPr txBox="1"/>
          <p:nvPr/>
        </p:nvSpPr>
        <p:spPr>
          <a:xfrm>
            <a:off x="4431228" y="3007422"/>
            <a:ext cx="424449" cy="276999"/>
          </a:xfrm>
          <a:prstGeom prst="rect">
            <a:avLst/>
          </a:prstGeom>
          <a:noFill/>
        </p:spPr>
        <p:txBody>
          <a:bodyPr wrap="none" rtlCol="0">
            <a:spAutoFit/>
          </a:bodyPr>
          <a:lstStyle/>
          <a:p>
            <a:r>
              <a:rPr lang="fr-CA" sz="1200" dirty="0" smtClean="0"/>
              <a:t>240</a:t>
            </a:r>
            <a:endParaRPr lang="en-CA" sz="1200" dirty="0"/>
          </a:p>
        </p:txBody>
      </p:sp>
      <p:sp>
        <p:nvSpPr>
          <p:cNvPr id="45" name="TextBox 44"/>
          <p:cNvSpPr txBox="1"/>
          <p:nvPr/>
        </p:nvSpPr>
        <p:spPr>
          <a:xfrm rot="18738449">
            <a:off x="4063792" y="4256356"/>
            <a:ext cx="415498" cy="282966"/>
          </a:xfrm>
          <a:prstGeom prst="rect">
            <a:avLst/>
          </a:prstGeom>
          <a:noFill/>
        </p:spPr>
        <p:txBody>
          <a:bodyPr wrap="none" rtlCol="0">
            <a:spAutoFit/>
          </a:bodyPr>
          <a:lstStyle/>
          <a:p>
            <a:r>
              <a:rPr lang="fr-CA" sz="1200" dirty="0" smtClean="0"/>
              <a:t>320</a:t>
            </a:r>
            <a:endParaRPr lang="en-CA" sz="1200" dirty="0"/>
          </a:p>
        </p:txBody>
      </p:sp>
      <p:sp>
        <p:nvSpPr>
          <p:cNvPr id="46" name="TextBox 45"/>
          <p:cNvSpPr txBox="1"/>
          <p:nvPr/>
        </p:nvSpPr>
        <p:spPr>
          <a:xfrm>
            <a:off x="5240405" y="3032595"/>
            <a:ext cx="424449" cy="276999"/>
          </a:xfrm>
          <a:prstGeom prst="rect">
            <a:avLst/>
          </a:prstGeom>
          <a:noFill/>
        </p:spPr>
        <p:txBody>
          <a:bodyPr wrap="none" rtlCol="0">
            <a:spAutoFit/>
          </a:bodyPr>
          <a:lstStyle/>
          <a:p>
            <a:r>
              <a:rPr lang="fr-CA" sz="1200" dirty="0" smtClean="0"/>
              <a:t>240</a:t>
            </a:r>
            <a:endParaRPr lang="en-CA" sz="1200" dirty="0"/>
          </a:p>
        </p:txBody>
      </p:sp>
      <p:sp>
        <p:nvSpPr>
          <p:cNvPr id="47" name="TextBox 46"/>
          <p:cNvSpPr txBox="1"/>
          <p:nvPr/>
        </p:nvSpPr>
        <p:spPr>
          <a:xfrm rot="18738449">
            <a:off x="4872969" y="4281529"/>
            <a:ext cx="415498" cy="282966"/>
          </a:xfrm>
          <a:prstGeom prst="rect">
            <a:avLst/>
          </a:prstGeom>
          <a:noFill/>
        </p:spPr>
        <p:txBody>
          <a:bodyPr wrap="none" rtlCol="0">
            <a:spAutoFit/>
          </a:bodyPr>
          <a:lstStyle/>
          <a:p>
            <a:r>
              <a:rPr lang="fr-CA" sz="1200" dirty="0" smtClean="0"/>
              <a:t>320</a:t>
            </a:r>
            <a:endParaRPr lang="en-CA" sz="1200" dirty="0"/>
          </a:p>
        </p:txBody>
      </p:sp>
      <p:sp>
        <p:nvSpPr>
          <p:cNvPr id="48" name="TextBox 47"/>
          <p:cNvSpPr txBox="1"/>
          <p:nvPr/>
        </p:nvSpPr>
        <p:spPr>
          <a:xfrm>
            <a:off x="8683842" y="3532838"/>
            <a:ext cx="424449" cy="276999"/>
          </a:xfrm>
          <a:prstGeom prst="rect">
            <a:avLst/>
          </a:prstGeom>
          <a:noFill/>
        </p:spPr>
        <p:txBody>
          <a:bodyPr wrap="none" rtlCol="0">
            <a:spAutoFit/>
          </a:bodyPr>
          <a:lstStyle/>
          <a:p>
            <a:r>
              <a:rPr lang="fr-CA" sz="1200" dirty="0" smtClean="0"/>
              <a:t>240</a:t>
            </a:r>
            <a:endParaRPr lang="en-CA" sz="1200" dirty="0"/>
          </a:p>
        </p:txBody>
      </p:sp>
      <p:sp>
        <p:nvSpPr>
          <p:cNvPr id="56" name="TextBox 55"/>
          <p:cNvSpPr txBox="1"/>
          <p:nvPr/>
        </p:nvSpPr>
        <p:spPr>
          <a:xfrm rot="182729">
            <a:off x="7331588" y="4531659"/>
            <a:ext cx="415498" cy="282966"/>
          </a:xfrm>
          <a:prstGeom prst="rect">
            <a:avLst/>
          </a:prstGeom>
          <a:noFill/>
        </p:spPr>
        <p:txBody>
          <a:bodyPr wrap="none" rtlCol="0">
            <a:spAutoFit/>
          </a:bodyPr>
          <a:lstStyle/>
          <a:p>
            <a:r>
              <a:rPr lang="fr-CA" sz="1200" dirty="0" smtClean="0"/>
              <a:t>320</a:t>
            </a:r>
            <a:endParaRPr lang="en-CA" sz="1200" dirty="0"/>
          </a:p>
        </p:txBody>
      </p:sp>
    </p:spTree>
    <p:extLst>
      <p:ext uri="{BB962C8B-B14F-4D97-AF65-F5344CB8AC3E}">
        <p14:creationId xmlns:p14="http://schemas.microsoft.com/office/powerpoint/2010/main" val="1296808345"/>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120</a:t>
            </a:fld>
            <a:endParaRPr lang="fr-CA" dirty="0">
              <a:latin typeface="+mj-lt"/>
            </a:endParaRPr>
          </a:p>
        </p:txBody>
      </p:sp>
      <p:sp>
        <p:nvSpPr>
          <p:cNvPr id="12" name="TextBox 11">
            <a:extLst>
              <a:ext uri="{FF2B5EF4-FFF2-40B4-BE49-F238E27FC236}">
                <a16:creationId xmlns:a16="http://schemas.microsoft.com/office/drawing/2014/main" id="{BE928539-A201-DA47-AB02-B18EA3BB9A29}"/>
              </a:ext>
            </a:extLst>
          </p:cNvPr>
          <p:cNvSpPr txBox="1"/>
          <p:nvPr/>
        </p:nvSpPr>
        <p:spPr>
          <a:xfrm>
            <a:off x="361399" y="169046"/>
            <a:ext cx="4254691" cy="646331"/>
          </a:xfrm>
          <a:prstGeom prst="rect">
            <a:avLst/>
          </a:prstGeom>
          <a:noFill/>
        </p:spPr>
        <p:txBody>
          <a:bodyPr wrap="none" rtlCol="0">
            <a:spAutoFit/>
          </a:bodyPr>
          <a:lstStyle/>
          <a:p>
            <a:r>
              <a:rPr lang="en-US" sz="3600" dirty="0" smtClean="0">
                <a:latin typeface="+mj-lt"/>
              </a:rPr>
              <a:t>Mask R-CNN </a:t>
            </a:r>
            <a:r>
              <a:rPr lang="en-US" sz="1600" b="1" dirty="0" smtClean="0">
                <a:ea typeface="Helvetica Neue" panose="02000503000000020004" pitchFamily="2" charset="0"/>
                <a:cs typeface="Helvetica Neue" panose="02000503000000020004" pitchFamily="2" charset="0"/>
              </a:rPr>
              <a:t>[</a:t>
            </a:r>
            <a:r>
              <a:rPr lang="en-US" sz="1600" b="1" dirty="0">
                <a:ea typeface="Helvetica Neue" panose="02000503000000020004" pitchFamily="2" charset="0"/>
                <a:cs typeface="Helvetica Neue" panose="02000503000000020004" pitchFamily="2" charset="0"/>
              </a:rPr>
              <a:t>He et al., 2017</a:t>
            </a:r>
            <a:r>
              <a:rPr lang="en-US" sz="1600" b="1" dirty="0" smtClean="0">
                <a:ea typeface="Helvetica Neue" panose="02000503000000020004" pitchFamily="2" charset="0"/>
                <a:cs typeface="Helvetica Neue" panose="02000503000000020004" pitchFamily="2" charset="0"/>
              </a:rPr>
              <a:t>]</a:t>
            </a:r>
            <a:endParaRPr lang="en-US" sz="1600" dirty="0">
              <a:latin typeface="+mj-lt"/>
            </a:endParaRPr>
          </a:p>
        </p:txBody>
      </p:sp>
      <p:sp>
        <p:nvSpPr>
          <p:cNvPr id="11" name="Rectangle 10"/>
          <p:cNvSpPr/>
          <p:nvPr/>
        </p:nvSpPr>
        <p:spPr>
          <a:xfrm>
            <a:off x="361399" y="2398761"/>
            <a:ext cx="8191500" cy="830997"/>
          </a:xfrm>
          <a:prstGeom prst="rect">
            <a:avLst/>
          </a:prstGeom>
        </p:spPr>
        <p:txBody>
          <a:bodyPr wrap="square">
            <a:spAutoFit/>
          </a:bodyPr>
          <a:lstStyle/>
          <a:p>
            <a:r>
              <a:rPr lang="en-CA" dirty="0"/>
              <a:t>https://www.analyticsvidhya.com/blog/2019/07</a:t>
            </a:r>
            <a:r>
              <a:rPr lang="en-CA" dirty="0" smtClean="0"/>
              <a:t>/</a:t>
            </a:r>
          </a:p>
          <a:p>
            <a:r>
              <a:rPr lang="en-CA" dirty="0" smtClean="0"/>
              <a:t>computer-vision-implementing-mask-r-</a:t>
            </a:r>
            <a:r>
              <a:rPr lang="en-CA" dirty="0" err="1" smtClean="0"/>
              <a:t>cnn</a:t>
            </a:r>
            <a:r>
              <a:rPr lang="en-CA" dirty="0" smtClean="0"/>
              <a:t>-image-segmentation</a:t>
            </a:r>
            <a:r>
              <a:rPr lang="en-CA" dirty="0"/>
              <a:t>/</a:t>
            </a:r>
          </a:p>
        </p:txBody>
      </p:sp>
      <p:sp>
        <p:nvSpPr>
          <p:cNvPr id="13" name="32-Point Star 12"/>
          <p:cNvSpPr/>
          <p:nvPr/>
        </p:nvSpPr>
        <p:spPr>
          <a:xfrm>
            <a:off x="5029200" y="3599350"/>
            <a:ext cx="4114800" cy="3378200"/>
          </a:xfrm>
          <a:prstGeom prst="star32">
            <a:avLst>
              <a:gd name="adj" fmla="val 43891"/>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eaLnBrk="0" hangingPunct="0"/>
            <a:r>
              <a:rPr lang="fr-CA" altLang="en-US" sz="3600" dirty="0">
                <a:solidFill>
                  <a:srgbClr val="C00000"/>
                </a:solidFill>
              </a:rPr>
              <a:t>Excellent document sur </a:t>
            </a:r>
            <a:r>
              <a:rPr lang="fr-CA" altLang="en-US" sz="3600" b="1" dirty="0" err="1" smtClean="0">
                <a:solidFill>
                  <a:srgbClr val="C00000"/>
                </a:solidFill>
              </a:rPr>
              <a:t>Mask</a:t>
            </a:r>
            <a:r>
              <a:rPr lang="fr-CA" altLang="en-US" sz="3600" b="1" dirty="0" smtClean="0">
                <a:solidFill>
                  <a:srgbClr val="C00000"/>
                </a:solidFill>
              </a:rPr>
              <a:t> R-CNN</a:t>
            </a:r>
            <a:endParaRPr lang="en-CA" sz="3600" b="1" dirty="0">
              <a:solidFill>
                <a:srgbClr val="C00000"/>
              </a:solidFill>
            </a:endParaRPr>
          </a:p>
        </p:txBody>
      </p:sp>
      <p:sp>
        <p:nvSpPr>
          <p:cNvPr id="14" name="Bent-Up Arrow 13"/>
          <p:cNvSpPr/>
          <p:nvPr/>
        </p:nvSpPr>
        <p:spPr>
          <a:xfrm rot="10800000" flipV="1">
            <a:off x="3291983" y="3387175"/>
            <a:ext cx="1562100" cy="1901275"/>
          </a:xfrm>
          <a:prstGeom prst="bentUpArrow">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7254156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13</a:t>
            </a:fld>
            <a:endParaRPr lang="fr-CA"/>
          </a:p>
        </p:txBody>
      </p:sp>
      <p:pic>
        <p:nvPicPr>
          <p:cNvPr id="5" name="Picture 4"/>
          <p:cNvPicPr>
            <a:picLocks noChangeAspect="1"/>
          </p:cNvPicPr>
          <p:nvPr/>
        </p:nvPicPr>
        <p:blipFill>
          <a:blip r:embed="rId2"/>
          <a:stretch>
            <a:fillRect/>
          </a:stretch>
        </p:blipFill>
        <p:spPr>
          <a:xfrm>
            <a:off x="1181099" y="2828400"/>
            <a:ext cx="6781801" cy="1201200"/>
          </a:xfrm>
          <a:prstGeom prst="rect">
            <a:avLst/>
          </a:prstGeom>
        </p:spPr>
      </p:pic>
      <p:pic>
        <p:nvPicPr>
          <p:cNvPr id="6" name="Picture 5"/>
          <p:cNvPicPr>
            <a:picLocks noChangeAspect="1"/>
          </p:cNvPicPr>
          <p:nvPr/>
        </p:nvPicPr>
        <p:blipFill>
          <a:blip r:embed="rId3"/>
          <a:stretch>
            <a:fillRect/>
          </a:stretch>
        </p:blipFill>
        <p:spPr>
          <a:xfrm>
            <a:off x="310735" y="2376917"/>
            <a:ext cx="8499890" cy="3564861"/>
          </a:xfrm>
          <a:prstGeom prst="rect">
            <a:avLst/>
          </a:prstGeom>
        </p:spPr>
      </p:pic>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sp>
        <p:nvSpPr>
          <p:cNvPr id="8" name="Rectangle 7"/>
          <p:cNvSpPr/>
          <p:nvPr/>
        </p:nvSpPr>
        <p:spPr>
          <a:xfrm>
            <a:off x="208015" y="6090672"/>
            <a:ext cx="8629413" cy="523220"/>
          </a:xfrm>
          <a:prstGeom prst="rect">
            <a:avLst/>
          </a:prstGeom>
        </p:spPr>
        <p:txBody>
          <a:bodyPr wrap="square">
            <a:spAutoFit/>
          </a:bodyPr>
          <a:lstStyle/>
          <a:p>
            <a:r>
              <a:rPr lang="en-CA" sz="1400" dirty="0">
                <a:solidFill>
                  <a:srgbClr val="464646"/>
                </a:solidFill>
                <a:latin typeface="+mj-lt"/>
              </a:rPr>
              <a:t>Wang Y, Luo Z., Jodoin P-M (</a:t>
            </a:r>
            <a:r>
              <a:rPr lang="en-CA" sz="1400" dirty="0" smtClean="0">
                <a:solidFill>
                  <a:srgbClr val="464646"/>
                </a:solidFill>
                <a:latin typeface="+mj-lt"/>
              </a:rPr>
              <a:t>2017) </a:t>
            </a:r>
            <a:r>
              <a:rPr lang="en-CA" sz="1400" b="1" dirty="0" smtClean="0">
                <a:solidFill>
                  <a:srgbClr val="464646"/>
                </a:solidFill>
                <a:latin typeface="+mj-lt"/>
              </a:rPr>
              <a:t>Interactive </a:t>
            </a:r>
            <a:r>
              <a:rPr lang="en-CA" sz="1400" b="1" dirty="0">
                <a:solidFill>
                  <a:srgbClr val="464646"/>
                </a:solidFill>
                <a:latin typeface="+mj-lt"/>
              </a:rPr>
              <a:t>Deep Learning Method for Segmenting Moving </a:t>
            </a:r>
            <a:r>
              <a:rPr lang="en-CA" sz="1400" b="1" dirty="0" smtClean="0">
                <a:solidFill>
                  <a:srgbClr val="464646"/>
                </a:solidFill>
                <a:latin typeface="+mj-lt"/>
              </a:rPr>
              <a:t>Objects </a:t>
            </a:r>
            <a:r>
              <a:rPr lang="en-CA" sz="1400" dirty="0" smtClean="0">
                <a:solidFill>
                  <a:srgbClr val="464646"/>
                </a:solidFill>
                <a:latin typeface="+mj-lt"/>
              </a:rPr>
              <a:t>Pattern </a:t>
            </a:r>
            <a:r>
              <a:rPr lang="en-CA" sz="1400" dirty="0">
                <a:solidFill>
                  <a:srgbClr val="464646"/>
                </a:solidFill>
                <a:latin typeface="+mj-lt"/>
              </a:rPr>
              <a:t>Recognition Letters, 96, p.66-75</a:t>
            </a:r>
            <a:endParaRPr lang="en-CA" sz="1400" dirty="0">
              <a:latin typeface="+mj-lt"/>
            </a:endParaRPr>
          </a:p>
        </p:txBody>
      </p:sp>
      <p:sp>
        <p:nvSpPr>
          <p:cNvPr id="10" name="TextBox 9"/>
          <p:cNvSpPr txBox="1"/>
          <p:nvPr/>
        </p:nvSpPr>
        <p:spPr>
          <a:xfrm>
            <a:off x="310735" y="897947"/>
            <a:ext cx="8082662" cy="1200329"/>
          </a:xfrm>
          <a:prstGeom prst="rect">
            <a:avLst/>
          </a:prstGeom>
          <a:noFill/>
        </p:spPr>
        <p:txBody>
          <a:bodyPr wrap="none" rtlCol="0">
            <a:spAutoFit/>
          </a:bodyPr>
          <a:lstStyle/>
          <a:p>
            <a:r>
              <a:rPr lang="fr-CA" b="1" dirty="0" smtClean="0">
                <a:solidFill>
                  <a:srgbClr val="FF0000"/>
                </a:solidFill>
              </a:rPr>
              <a:t>Amélioration 2</a:t>
            </a:r>
            <a:r>
              <a:rPr lang="fr-CA" dirty="0" smtClean="0"/>
              <a:t>: pour avoir plus de contexte dans la prédiction, </a:t>
            </a:r>
          </a:p>
          <a:p>
            <a:r>
              <a:rPr lang="fr-CA" dirty="0"/>
              <a:t>e</a:t>
            </a:r>
            <a:r>
              <a:rPr lang="fr-CA" dirty="0" smtClean="0"/>
              <a:t>ntraîner un CNN avec des </a:t>
            </a:r>
            <a:r>
              <a:rPr lang="fr-CA" b="1" dirty="0" smtClean="0"/>
              <a:t>images </a:t>
            </a:r>
            <a:r>
              <a:rPr lang="fr-CA" b="1" dirty="0" err="1" smtClean="0"/>
              <a:t>multirésolution</a:t>
            </a:r>
            <a:r>
              <a:rPr lang="fr-CA" dirty="0" smtClean="0"/>
              <a:t>.  En test, </a:t>
            </a:r>
            <a:endParaRPr lang="fr-CA" b="1" dirty="0" smtClean="0">
              <a:solidFill>
                <a:srgbClr val="FF0000"/>
              </a:solidFill>
            </a:endParaRPr>
          </a:p>
          <a:p>
            <a:r>
              <a:rPr lang="fr-CA" b="1" dirty="0">
                <a:solidFill>
                  <a:srgbClr val="FF0000"/>
                </a:solidFill>
              </a:rPr>
              <a:t>combiner les </a:t>
            </a:r>
            <a:r>
              <a:rPr lang="fr-CA" b="1" dirty="0" smtClean="0">
                <a:solidFill>
                  <a:srgbClr val="FF0000"/>
                </a:solidFill>
              </a:rPr>
              <a:t>prédictions </a:t>
            </a:r>
            <a:r>
              <a:rPr lang="fr-CA" dirty="0" smtClean="0"/>
              <a:t>(ensemble de modèles)</a:t>
            </a:r>
            <a:endParaRPr lang="en-CA" dirty="0"/>
          </a:p>
        </p:txBody>
      </p:sp>
    </p:spTree>
    <p:extLst>
      <p:ext uri="{BB962C8B-B14F-4D97-AF65-F5344CB8AC3E}">
        <p14:creationId xmlns:p14="http://schemas.microsoft.com/office/powerpoint/2010/main" val="23965889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sp>
        <p:nvSpPr>
          <p:cNvPr id="8" name="Rectangle 7"/>
          <p:cNvSpPr/>
          <p:nvPr/>
        </p:nvSpPr>
        <p:spPr>
          <a:xfrm>
            <a:off x="208015" y="6090672"/>
            <a:ext cx="8629413" cy="523220"/>
          </a:xfrm>
          <a:prstGeom prst="rect">
            <a:avLst/>
          </a:prstGeom>
        </p:spPr>
        <p:txBody>
          <a:bodyPr wrap="square">
            <a:spAutoFit/>
          </a:bodyPr>
          <a:lstStyle/>
          <a:p>
            <a:r>
              <a:rPr lang="en-CA" sz="1400" dirty="0">
                <a:solidFill>
                  <a:srgbClr val="464646"/>
                </a:solidFill>
                <a:latin typeface="+mj-lt"/>
              </a:rPr>
              <a:t>Wang Y, Luo Z., Jodoin P-M (</a:t>
            </a:r>
            <a:r>
              <a:rPr lang="en-CA" sz="1400" dirty="0" smtClean="0">
                <a:solidFill>
                  <a:srgbClr val="464646"/>
                </a:solidFill>
                <a:latin typeface="+mj-lt"/>
              </a:rPr>
              <a:t>2017) </a:t>
            </a:r>
            <a:r>
              <a:rPr lang="en-CA" sz="1400" b="1" dirty="0" smtClean="0">
                <a:solidFill>
                  <a:srgbClr val="464646"/>
                </a:solidFill>
                <a:latin typeface="+mj-lt"/>
              </a:rPr>
              <a:t>Interactive </a:t>
            </a:r>
            <a:r>
              <a:rPr lang="en-CA" sz="1400" b="1" dirty="0">
                <a:solidFill>
                  <a:srgbClr val="464646"/>
                </a:solidFill>
                <a:latin typeface="+mj-lt"/>
              </a:rPr>
              <a:t>Deep Learning Method for Segmenting Moving </a:t>
            </a:r>
            <a:r>
              <a:rPr lang="en-CA" sz="1400" b="1" dirty="0" smtClean="0">
                <a:solidFill>
                  <a:srgbClr val="464646"/>
                </a:solidFill>
                <a:latin typeface="+mj-lt"/>
              </a:rPr>
              <a:t>Objects </a:t>
            </a:r>
            <a:r>
              <a:rPr lang="en-CA" sz="1400" dirty="0" smtClean="0">
                <a:solidFill>
                  <a:srgbClr val="464646"/>
                </a:solidFill>
                <a:latin typeface="+mj-lt"/>
              </a:rPr>
              <a:t>Pattern </a:t>
            </a:r>
            <a:r>
              <a:rPr lang="en-CA" sz="1400" dirty="0">
                <a:solidFill>
                  <a:srgbClr val="464646"/>
                </a:solidFill>
                <a:latin typeface="+mj-lt"/>
              </a:rPr>
              <a:t>Recognition Letters, 96, p.66-75</a:t>
            </a:r>
            <a:endParaRPr lang="en-CA" sz="1400" dirty="0">
              <a:latin typeface="+mj-lt"/>
            </a:endParaRPr>
          </a:p>
        </p:txBody>
      </p:sp>
      <p:sp>
        <p:nvSpPr>
          <p:cNvPr id="10" name="TextBox 9"/>
          <p:cNvSpPr txBox="1"/>
          <p:nvPr/>
        </p:nvSpPr>
        <p:spPr>
          <a:xfrm>
            <a:off x="310735" y="897947"/>
            <a:ext cx="8582799" cy="1569660"/>
          </a:xfrm>
          <a:prstGeom prst="rect">
            <a:avLst/>
          </a:prstGeom>
          <a:noFill/>
        </p:spPr>
        <p:txBody>
          <a:bodyPr wrap="none" rtlCol="0">
            <a:spAutoFit/>
          </a:bodyPr>
          <a:lstStyle/>
          <a:p>
            <a:r>
              <a:rPr lang="fr-CA" b="1" dirty="0" smtClean="0">
                <a:solidFill>
                  <a:srgbClr val="FF0000"/>
                </a:solidFill>
              </a:rPr>
              <a:t>Amélioration 3</a:t>
            </a:r>
            <a:r>
              <a:rPr lang="fr-CA" dirty="0" smtClean="0"/>
              <a:t>: Pour raffiner les résultats, entraîner 2 modèles en </a:t>
            </a:r>
          </a:p>
          <a:p>
            <a:r>
              <a:rPr lang="fr-CA" dirty="0" smtClean="0"/>
              <a:t>cascade.  Un premier qui segmente l’image d’entrée et le second qui</a:t>
            </a:r>
          </a:p>
          <a:p>
            <a:r>
              <a:rPr lang="fr-CA" dirty="0"/>
              <a:t>s</a:t>
            </a:r>
            <a:r>
              <a:rPr lang="fr-CA" dirty="0" smtClean="0"/>
              <a:t>egmente l’image d’entrée et la carte de segmentation du premier.  </a:t>
            </a:r>
          </a:p>
          <a:p>
            <a:r>
              <a:rPr lang="fr-CA" dirty="0" smtClean="0"/>
              <a:t>Cela permet d’améliorer la cohésion spatiale.</a:t>
            </a:r>
            <a:endParaRPr lang="en-CA" dirty="0"/>
          </a:p>
        </p:txBody>
      </p:sp>
      <p:pic>
        <p:nvPicPr>
          <p:cNvPr id="11" name="Picture 10"/>
          <p:cNvPicPr>
            <a:picLocks noChangeAspect="1"/>
          </p:cNvPicPr>
          <p:nvPr/>
        </p:nvPicPr>
        <p:blipFill>
          <a:blip r:embed="rId2"/>
          <a:stretch>
            <a:fillRect/>
          </a:stretch>
        </p:blipFill>
        <p:spPr>
          <a:xfrm>
            <a:off x="99418" y="2625335"/>
            <a:ext cx="8844808" cy="2960818"/>
          </a:xfrm>
          <a:prstGeom prst="rect">
            <a:avLst/>
          </a:prstGeom>
        </p:spPr>
      </p:pic>
    </p:spTree>
    <p:extLst>
      <p:ext uri="{BB962C8B-B14F-4D97-AF65-F5344CB8AC3E}">
        <p14:creationId xmlns:p14="http://schemas.microsoft.com/office/powerpoint/2010/main" val="6119280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208015" y="2251298"/>
            <a:ext cx="8733648" cy="1181858"/>
          </a:xfrm>
          <a:prstGeom prst="rect">
            <a:avLst/>
          </a:prstGeom>
        </p:spPr>
      </p:pic>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sp>
        <p:nvSpPr>
          <p:cNvPr id="2" name="Freeform 1"/>
          <p:cNvSpPr/>
          <p:nvPr/>
        </p:nvSpPr>
        <p:spPr>
          <a:xfrm>
            <a:off x="1952073" y="2274050"/>
            <a:ext cx="1717675" cy="533400"/>
          </a:xfrm>
          <a:custGeom>
            <a:avLst/>
            <a:gdLst>
              <a:gd name="connsiteX0" fmla="*/ 3175 w 1717675"/>
              <a:gd name="connsiteY0" fmla="*/ 219075 h 533400"/>
              <a:gd name="connsiteX1" fmla="*/ 0 w 1717675"/>
              <a:gd name="connsiteY1" fmla="*/ 0 h 533400"/>
              <a:gd name="connsiteX2" fmla="*/ 1711325 w 1717675"/>
              <a:gd name="connsiteY2" fmla="*/ 3175 h 533400"/>
              <a:gd name="connsiteX3" fmla="*/ 1717675 w 1717675"/>
              <a:gd name="connsiteY3" fmla="*/ 533400 h 533400"/>
              <a:gd name="connsiteX4" fmla="*/ 1479550 w 1717675"/>
              <a:gd name="connsiteY4" fmla="*/ 508000 h 533400"/>
              <a:gd name="connsiteX5" fmla="*/ 1403350 w 1717675"/>
              <a:gd name="connsiteY5" fmla="*/ 488950 h 533400"/>
              <a:gd name="connsiteX6" fmla="*/ 1304925 w 1717675"/>
              <a:gd name="connsiteY6" fmla="*/ 444500 h 533400"/>
              <a:gd name="connsiteX7" fmla="*/ 1219200 w 1717675"/>
              <a:gd name="connsiteY7" fmla="*/ 393700 h 533400"/>
              <a:gd name="connsiteX8" fmla="*/ 1123950 w 1717675"/>
              <a:gd name="connsiteY8" fmla="*/ 339725 h 533400"/>
              <a:gd name="connsiteX9" fmla="*/ 1079500 w 1717675"/>
              <a:gd name="connsiteY9" fmla="*/ 279400 h 533400"/>
              <a:gd name="connsiteX10" fmla="*/ 990600 w 1717675"/>
              <a:gd name="connsiteY10" fmla="*/ 215900 h 533400"/>
              <a:gd name="connsiteX11" fmla="*/ 908050 w 1717675"/>
              <a:gd name="connsiteY11" fmla="*/ 209550 h 533400"/>
              <a:gd name="connsiteX12" fmla="*/ 3175 w 1717675"/>
              <a:gd name="connsiteY12" fmla="*/ 219075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17675" h="533400">
                <a:moveTo>
                  <a:pt x="3175" y="219075"/>
                </a:moveTo>
                <a:cubicBezTo>
                  <a:pt x="2117" y="146050"/>
                  <a:pt x="1058" y="73025"/>
                  <a:pt x="0" y="0"/>
                </a:cubicBezTo>
                <a:lnTo>
                  <a:pt x="1711325" y="3175"/>
                </a:lnTo>
                <a:cubicBezTo>
                  <a:pt x="1713442" y="179917"/>
                  <a:pt x="1715558" y="356658"/>
                  <a:pt x="1717675" y="533400"/>
                </a:cubicBezTo>
                <a:lnTo>
                  <a:pt x="1479550" y="508000"/>
                </a:lnTo>
                <a:lnTo>
                  <a:pt x="1403350" y="488950"/>
                </a:lnTo>
                <a:lnTo>
                  <a:pt x="1304925" y="444500"/>
                </a:lnTo>
                <a:lnTo>
                  <a:pt x="1219200" y="393700"/>
                </a:lnTo>
                <a:lnTo>
                  <a:pt x="1123950" y="339725"/>
                </a:lnTo>
                <a:lnTo>
                  <a:pt x="1079500" y="279400"/>
                </a:lnTo>
                <a:lnTo>
                  <a:pt x="990600" y="215900"/>
                </a:lnTo>
                <a:lnTo>
                  <a:pt x="908050" y="209550"/>
                </a:lnTo>
                <a:lnTo>
                  <a:pt x="3175" y="21907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a:off x="208015" y="6090672"/>
            <a:ext cx="8629413" cy="523220"/>
          </a:xfrm>
          <a:prstGeom prst="rect">
            <a:avLst/>
          </a:prstGeom>
        </p:spPr>
        <p:txBody>
          <a:bodyPr wrap="square">
            <a:spAutoFit/>
          </a:bodyPr>
          <a:lstStyle/>
          <a:p>
            <a:r>
              <a:rPr lang="en-CA" sz="1400" dirty="0">
                <a:solidFill>
                  <a:srgbClr val="464646"/>
                </a:solidFill>
                <a:latin typeface="+mj-lt"/>
              </a:rPr>
              <a:t>Wang Y, Luo Z., Jodoin P-M (</a:t>
            </a:r>
            <a:r>
              <a:rPr lang="en-CA" sz="1400" dirty="0" smtClean="0">
                <a:solidFill>
                  <a:srgbClr val="464646"/>
                </a:solidFill>
                <a:latin typeface="+mj-lt"/>
              </a:rPr>
              <a:t>2017) </a:t>
            </a:r>
            <a:r>
              <a:rPr lang="en-CA" sz="1400" b="1" dirty="0" smtClean="0">
                <a:solidFill>
                  <a:srgbClr val="464646"/>
                </a:solidFill>
                <a:latin typeface="+mj-lt"/>
              </a:rPr>
              <a:t>Interactive </a:t>
            </a:r>
            <a:r>
              <a:rPr lang="en-CA" sz="1400" b="1" dirty="0">
                <a:solidFill>
                  <a:srgbClr val="464646"/>
                </a:solidFill>
                <a:latin typeface="+mj-lt"/>
              </a:rPr>
              <a:t>Deep Learning Method for Segmenting Moving </a:t>
            </a:r>
            <a:r>
              <a:rPr lang="en-CA" sz="1400" b="1" dirty="0" smtClean="0">
                <a:solidFill>
                  <a:srgbClr val="464646"/>
                </a:solidFill>
                <a:latin typeface="+mj-lt"/>
              </a:rPr>
              <a:t>Objects </a:t>
            </a:r>
            <a:r>
              <a:rPr lang="en-CA" sz="1400" dirty="0" smtClean="0">
                <a:solidFill>
                  <a:srgbClr val="464646"/>
                </a:solidFill>
                <a:latin typeface="+mj-lt"/>
              </a:rPr>
              <a:t>Pattern </a:t>
            </a:r>
            <a:r>
              <a:rPr lang="en-CA" sz="1400" dirty="0">
                <a:solidFill>
                  <a:srgbClr val="464646"/>
                </a:solidFill>
                <a:latin typeface="+mj-lt"/>
              </a:rPr>
              <a:t>Recognition Letters, 96, p.66-75</a:t>
            </a:r>
            <a:endParaRPr lang="en-CA" sz="1400" dirty="0">
              <a:latin typeface="+mj-lt"/>
            </a:endParaRPr>
          </a:p>
        </p:txBody>
      </p:sp>
      <p:sp>
        <p:nvSpPr>
          <p:cNvPr id="3" name="TextBox 2"/>
          <p:cNvSpPr txBox="1"/>
          <p:nvPr/>
        </p:nvSpPr>
        <p:spPr>
          <a:xfrm>
            <a:off x="448887" y="3433156"/>
            <a:ext cx="761747" cy="369332"/>
          </a:xfrm>
          <a:prstGeom prst="rect">
            <a:avLst/>
          </a:prstGeom>
          <a:noFill/>
        </p:spPr>
        <p:txBody>
          <a:bodyPr wrap="none" rtlCol="0">
            <a:spAutoFit/>
          </a:bodyPr>
          <a:lstStyle/>
          <a:p>
            <a:r>
              <a:rPr lang="fr-CA" sz="1800" dirty="0" smtClean="0"/>
              <a:t>Image</a:t>
            </a:r>
            <a:endParaRPr lang="en-CA" sz="1800" dirty="0"/>
          </a:p>
        </p:txBody>
      </p:sp>
      <p:sp>
        <p:nvSpPr>
          <p:cNvPr id="11" name="TextBox 10"/>
          <p:cNvSpPr txBox="1"/>
          <p:nvPr/>
        </p:nvSpPr>
        <p:spPr>
          <a:xfrm>
            <a:off x="1895435" y="3429308"/>
            <a:ext cx="1422184" cy="369332"/>
          </a:xfrm>
          <a:prstGeom prst="rect">
            <a:avLst/>
          </a:prstGeom>
          <a:noFill/>
        </p:spPr>
        <p:txBody>
          <a:bodyPr wrap="none" rtlCol="0">
            <a:spAutoFit/>
          </a:bodyPr>
          <a:lstStyle/>
          <a:p>
            <a:r>
              <a:rPr lang="fr-CA" sz="1800" dirty="0" smtClean="0"/>
              <a:t>Vérité terrain</a:t>
            </a:r>
            <a:endParaRPr lang="en-CA" sz="1800" dirty="0"/>
          </a:p>
        </p:txBody>
      </p:sp>
      <p:sp>
        <p:nvSpPr>
          <p:cNvPr id="12" name="TextBox 11"/>
          <p:cNvSpPr txBox="1"/>
          <p:nvPr/>
        </p:nvSpPr>
        <p:spPr>
          <a:xfrm>
            <a:off x="3766745" y="3429308"/>
            <a:ext cx="1511952" cy="646331"/>
          </a:xfrm>
          <a:prstGeom prst="rect">
            <a:avLst/>
          </a:prstGeom>
          <a:noFill/>
        </p:spPr>
        <p:txBody>
          <a:bodyPr wrap="none" rtlCol="0">
            <a:spAutoFit/>
          </a:bodyPr>
          <a:lstStyle/>
          <a:p>
            <a:pPr algn="ctr"/>
            <a:r>
              <a:rPr lang="fr-CA" sz="1800" dirty="0" smtClean="0"/>
              <a:t>CNN </a:t>
            </a:r>
          </a:p>
          <a:p>
            <a:pPr algn="ctr"/>
            <a:r>
              <a:rPr lang="fr-CA" sz="1800" dirty="0" smtClean="0"/>
              <a:t>patches 31x31</a:t>
            </a:r>
            <a:endParaRPr lang="en-CA" sz="1800" dirty="0"/>
          </a:p>
        </p:txBody>
      </p:sp>
      <p:sp>
        <p:nvSpPr>
          <p:cNvPr id="13" name="TextBox 12"/>
          <p:cNvSpPr txBox="1"/>
          <p:nvPr/>
        </p:nvSpPr>
        <p:spPr>
          <a:xfrm>
            <a:off x="5431946" y="3429307"/>
            <a:ext cx="1595310" cy="923330"/>
          </a:xfrm>
          <a:prstGeom prst="rect">
            <a:avLst/>
          </a:prstGeom>
          <a:noFill/>
        </p:spPr>
        <p:txBody>
          <a:bodyPr wrap="none" rtlCol="0">
            <a:spAutoFit/>
          </a:bodyPr>
          <a:lstStyle/>
          <a:p>
            <a:pPr algn="ctr"/>
            <a:r>
              <a:rPr lang="fr-CA" sz="1800" dirty="0" smtClean="0"/>
              <a:t>CNN </a:t>
            </a:r>
          </a:p>
          <a:p>
            <a:pPr algn="ctr"/>
            <a:r>
              <a:rPr lang="fr-CA" sz="1800" dirty="0" smtClean="0"/>
              <a:t>patches 31x31</a:t>
            </a:r>
          </a:p>
          <a:p>
            <a:pPr algn="ctr"/>
            <a:r>
              <a:rPr lang="fr-CA" sz="1800" dirty="0" err="1" smtClean="0"/>
              <a:t>multirésolution</a:t>
            </a:r>
            <a:endParaRPr lang="en-CA" sz="1800" dirty="0"/>
          </a:p>
        </p:txBody>
      </p:sp>
      <p:sp>
        <p:nvSpPr>
          <p:cNvPr id="14" name="TextBox 13"/>
          <p:cNvSpPr txBox="1"/>
          <p:nvPr/>
        </p:nvSpPr>
        <p:spPr>
          <a:xfrm>
            <a:off x="7242118" y="3429307"/>
            <a:ext cx="1595310" cy="1200329"/>
          </a:xfrm>
          <a:prstGeom prst="rect">
            <a:avLst/>
          </a:prstGeom>
          <a:noFill/>
        </p:spPr>
        <p:txBody>
          <a:bodyPr wrap="none" rtlCol="0">
            <a:spAutoFit/>
          </a:bodyPr>
          <a:lstStyle/>
          <a:p>
            <a:pPr algn="ctr"/>
            <a:r>
              <a:rPr lang="fr-CA" sz="1800" dirty="0" smtClean="0"/>
              <a:t>CNN </a:t>
            </a:r>
          </a:p>
          <a:p>
            <a:pPr algn="ctr"/>
            <a:r>
              <a:rPr lang="fr-CA" sz="1800" dirty="0" smtClean="0"/>
              <a:t>patches 31x31</a:t>
            </a:r>
          </a:p>
          <a:p>
            <a:pPr algn="ctr"/>
            <a:r>
              <a:rPr lang="fr-CA" sz="1800" dirty="0" err="1"/>
              <a:t>m</a:t>
            </a:r>
            <a:r>
              <a:rPr lang="fr-CA" sz="1800" dirty="0" err="1" smtClean="0"/>
              <a:t>ultirésolution</a:t>
            </a:r>
            <a:endParaRPr lang="fr-CA" sz="1800" dirty="0" smtClean="0"/>
          </a:p>
          <a:p>
            <a:pPr algn="ctr"/>
            <a:r>
              <a:rPr lang="fr-CA" sz="1800" dirty="0"/>
              <a:t>c</a:t>
            </a:r>
            <a:r>
              <a:rPr lang="fr-CA" sz="1800" dirty="0" smtClean="0"/>
              <a:t>ascade</a:t>
            </a:r>
            <a:endParaRPr lang="en-CA" sz="1800" dirty="0"/>
          </a:p>
        </p:txBody>
      </p:sp>
    </p:spTree>
    <p:extLst>
      <p:ext uri="{BB962C8B-B14F-4D97-AF65-F5344CB8AC3E}">
        <p14:creationId xmlns:p14="http://schemas.microsoft.com/office/powerpoint/2010/main" val="27990163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Cube 49"/>
          <p:cNvSpPr/>
          <p:nvPr/>
        </p:nvSpPr>
        <p:spPr>
          <a:xfrm>
            <a:off x="4427575" y="2140554"/>
            <a:ext cx="525776" cy="1752436"/>
          </a:xfrm>
          <a:prstGeom prst="cube">
            <a:avLst>
              <a:gd name="adj" fmla="val 97678"/>
            </a:avLst>
          </a:prstGeom>
          <a:solidFill>
            <a:schemeClr val="accent1">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16</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pic>
        <p:nvPicPr>
          <p:cNvPr id="3" name="Picture 2"/>
          <p:cNvPicPr>
            <a:picLocks noChangeAspect="1"/>
          </p:cNvPicPr>
          <p:nvPr/>
        </p:nvPicPr>
        <p:blipFill>
          <a:blip r:embed="rId2"/>
          <a:stretch>
            <a:fillRect/>
          </a:stretch>
        </p:blipFill>
        <p:spPr>
          <a:xfrm>
            <a:off x="6028248" y="2212320"/>
            <a:ext cx="2382731" cy="1625525"/>
          </a:xfrm>
          <a:prstGeom prst="rect">
            <a:avLst/>
          </a:prstGeom>
        </p:spPr>
      </p:pic>
      <p:cxnSp>
        <p:nvCxnSpPr>
          <p:cNvPr id="52" name="Straight Arrow Connector 51"/>
          <p:cNvCxnSpPr/>
          <p:nvPr/>
        </p:nvCxnSpPr>
        <p:spPr>
          <a:xfrm>
            <a:off x="5389421" y="2607078"/>
            <a:ext cx="47346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V="1">
            <a:off x="5399274" y="2876998"/>
            <a:ext cx="453759" cy="181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395859" y="3148737"/>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5392338" y="3407951"/>
            <a:ext cx="467631" cy="639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Cube 9"/>
          <p:cNvSpPr/>
          <p:nvPr/>
        </p:nvSpPr>
        <p:spPr>
          <a:xfrm>
            <a:off x="1067118" y="2140554"/>
            <a:ext cx="647501" cy="1724570"/>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 name="TextBox 10"/>
          <p:cNvSpPr txBox="1"/>
          <p:nvPr/>
        </p:nvSpPr>
        <p:spPr>
          <a:xfrm>
            <a:off x="1672575" y="2253699"/>
            <a:ext cx="424449" cy="276999"/>
          </a:xfrm>
          <a:prstGeom prst="rect">
            <a:avLst/>
          </a:prstGeom>
          <a:noFill/>
        </p:spPr>
        <p:txBody>
          <a:bodyPr wrap="none" rtlCol="0">
            <a:spAutoFit/>
          </a:bodyPr>
          <a:lstStyle/>
          <a:p>
            <a:r>
              <a:rPr lang="fr-CA" sz="1200" dirty="0" smtClean="0"/>
              <a:t>240</a:t>
            </a:r>
            <a:endParaRPr lang="en-CA" sz="1200" dirty="0"/>
          </a:p>
        </p:txBody>
      </p:sp>
      <p:sp>
        <p:nvSpPr>
          <p:cNvPr id="12" name="TextBox 11"/>
          <p:cNvSpPr txBox="1"/>
          <p:nvPr/>
        </p:nvSpPr>
        <p:spPr>
          <a:xfrm rot="18738449">
            <a:off x="1305139" y="3502633"/>
            <a:ext cx="415498" cy="282966"/>
          </a:xfrm>
          <a:prstGeom prst="rect">
            <a:avLst/>
          </a:prstGeom>
          <a:noFill/>
        </p:spPr>
        <p:txBody>
          <a:bodyPr wrap="none" rtlCol="0">
            <a:spAutoFit/>
          </a:bodyPr>
          <a:lstStyle/>
          <a:p>
            <a:r>
              <a:rPr lang="fr-CA" sz="1200" dirty="0" smtClean="0"/>
              <a:t>320</a:t>
            </a:r>
            <a:endParaRPr lang="en-CA" sz="1200" dirty="0"/>
          </a:p>
        </p:txBody>
      </p:sp>
      <p:sp>
        <p:nvSpPr>
          <p:cNvPr id="13" name="TextBox 12"/>
          <p:cNvSpPr txBox="1"/>
          <p:nvPr/>
        </p:nvSpPr>
        <p:spPr>
          <a:xfrm>
            <a:off x="795942" y="3851895"/>
            <a:ext cx="429735" cy="407216"/>
          </a:xfrm>
          <a:prstGeom prst="rect">
            <a:avLst/>
          </a:prstGeom>
          <a:noFill/>
        </p:spPr>
        <p:txBody>
          <a:bodyPr wrap="none" rtlCol="0">
            <a:spAutoFit/>
          </a:bodyPr>
          <a:lstStyle/>
          <a:p>
            <a:r>
              <a:rPr lang="fr-CA" sz="1200" dirty="0" smtClean="0"/>
              <a:t>  3</a:t>
            </a:r>
            <a:endParaRPr lang="en-CA" sz="1200" dirty="0"/>
          </a:p>
        </p:txBody>
      </p:sp>
      <p:sp>
        <p:nvSpPr>
          <p:cNvPr id="14" name="Cube 13"/>
          <p:cNvSpPr/>
          <p:nvPr/>
        </p:nvSpPr>
        <p:spPr>
          <a:xfrm>
            <a:off x="1905850" y="2140554"/>
            <a:ext cx="578783" cy="1752435"/>
          </a:xfrm>
          <a:prstGeom prst="cube">
            <a:avLst>
              <a:gd name="adj" fmla="val 82083"/>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TextBox 16"/>
          <p:cNvSpPr txBox="1"/>
          <p:nvPr/>
        </p:nvSpPr>
        <p:spPr>
          <a:xfrm>
            <a:off x="1667289" y="3851895"/>
            <a:ext cx="429735" cy="407216"/>
          </a:xfrm>
          <a:prstGeom prst="rect">
            <a:avLst/>
          </a:prstGeom>
          <a:noFill/>
        </p:spPr>
        <p:txBody>
          <a:bodyPr wrap="none" rtlCol="0">
            <a:spAutoFit/>
          </a:bodyPr>
          <a:lstStyle/>
          <a:p>
            <a:r>
              <a:rPr lang="fr-CA" sz="1200" dirty="0" smtClean="0"/>
              <a:t>  3</a:t>
            </a:r>
            <a:endParaRPr lang="en-CA" sz="1200" dirty="0"/>
          </a:p>
        </p:txBody>
      </p:sp>
      <p:cxnSp>
        <p:nvCxnSpPr>
          <p:cNvPr id="18" name="Straight Arrow Connector 17"/>
          <p:cNvCxnSpPr/>
          <p:nvPr/>
        </p:nvCxnSpPr>
        <p:spPr>
          <a:xfrm>
            <a:off x="1451921" y="3001401"/>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Cube 18"/>
          <p:cNvSpPr/>
          <p:nvPr/>
        </p:nvSpPr>
        <p:spPr>
          <a:xfrm>
            <a:off x="2718323" y="2140555"/>
            <a:ext cx="562144" cy="1724570"/>
          </a:xfrm>
          <a:prstGeom prst="cube">
            <a:avLst>
              <a:gd name="adj" fmla="val 80470"/>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2" name="TextBox 21"/>
          <p:cNvSpPr txBox="1"/>
          <p:nvPr/>
        </p:nvSpPr>
        <p:spPr>
          <a:xfrm>
            <a:off x="2441631" y="3851895"/>
            <a:ext cx="442034" cy="276999"/>
          </a:xfrm>
          <a:prstGeom prst="rect">
            <a:avLst/>
          </a:prstGeom>
          <a:noFill/>
        </p:spPr>
        <p:txBody>
          <a:bodyPr wrap="square" rtlCol="0">
            <a:spAutoFit/>
          </a:bodyPr>
          <a:lstStyle/>
          <a:p>
            <a:r>
              <a:rPr lang="fr-CA" sz="1200" dirty="0" smtClean="0"/>
              <a:t>  5</a:t>
            </a:r>
            <a:endParaRPr lang="en-CA" sz="1200" dirty="0"/>
          </a:p>
        </p:txBody>
      </p:sp>
      <p:sp>
        <p:nvSpPr>
          <p:cNvPr id="23" name="Cube 22"/>
          <p:cNvSpPr/>
          <p:nvPr/>
        </p:nvSpPr>
        <p:spPr>
          <a:xfrm>
            <a:off x="3561004" y="2140554"/>
            <a:ext cx="558389" cy="1752435"/>
          </a:xfrm>
          <a:prstGeom prst="cube">
            <a:avLst>
              <a:gd name="adj" fmla="val 76836"/>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6" name="TextBox 25"/>
          <p:cNvSpPr txBox="1"/>
          <p:nvPr/>
        </p:nvSpPr>
        <p:spPr>
          <a:xfrm>
            <a:off x="3252216" y="3851895"/>
            <a:ext cx="429735" cy="407216"/>
          </a:xfrm>
          <a:prstGeom prst="rect">
            <a:avLst/>
          </a:prstGeom>
          <a:noFill/>
        </p:spPr>
        <p:txBody>
          <a:bodyPr wrap="none" rtlCol="0">
            <a:spAutoFit/>
          </a:bodyPr>
          <a:lstStyle/>
          <a:p>
            <a:r>
              <a:rPr lang="fr-CA" sz="1200" dirty="0" smtClean="0"/>
              <a:t>  4</a:t>
            </a:r>
            <a:endParaRPr lang="en-CA" sz="1200" dirty="0"/>
          </a:p>
        </p:txBody>
      </p:sp>
      <p:cxnSp>
        <p:nvCxnSpPr>
          <p:cNvPr id="27" name="Straight Arrow Connector 26"/>
          <p:cNvCxnSpPr/>
          <p:nvPr/>
        </p:nvCxnSpPr>
        <p:spPr>
          <a:xfrm>
            <a:off x="2292636" y="3004708"/>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p:cNvCxnSpPr/>
          <p:nvPr/>
        </p:nvCxnSpPr>
        <p:spPr>
          <a:xfrm>
            <a:off x="3160272" y="3001479"/>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3" name="Rounded Rectangle 32"/>
          <p:cNvSpPr/>
          <p:nvPr/>
        </p:nvSpPr>
        <p:spPr>
          <a:xfrm>
            <a:off x="5356413" y="2342694"/>
            <a:ext cx="207600" cy="132519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36" name="Straight Arrow Connector 35"/>
          <p:cNvCxnSpPr/>
          <p:nvPr/>
        </p:nvCxnSpPr>
        <p:spPr>
          <a:xfrm flipV="1">
            <a:off x="4805005" y="3025083"/>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3981044" y="3009936"/>
            <a:ext cx="482390" cy="64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9" name="TextBox 48"/>
          <p:cNvSpPr txBox="1"/>
          <p:nvPr/>
        </p:nvSpPr>
        <p:spPr>
          <a:xfrm>
            <a:off x="207749" y="962824"/>
            <a:ext cx="8719054" cy="923330"/>
          </a:xfrm>
          <a:prstGeom prst="rect">
            <a:avLst/>
          </a:prstGeom>
          <a:noFill/>
        </p:spPr>
        <p:txBody>
          <a:bodyPr wrap="none" rtlCol="0">
            <a:spAutoFit/>
          </a:bodyPr>
          <a:lstStyle/>
          <a:p>
            <a:r>
              <a:rPr lang="fr-CA" sz="1800" b="1" dirty="0" smtClean="0">
                <a:solidFill>
                  <a:srgbClr val="FF0000"/>
                </a:solidFill>
              </a:rPr>
              <a:t>Problème</a:t>
            </a:r>
            <a:r>
              <a:rPr lang="fr-CA" sz="1800" dirty="0" smtClean="0"/>
              <a:t> : ce modèle a un champ récepteur (</a:t>
            </a:r>
            <a:r>
              <a:rPr lang="fr-CA" sz="1800" b="1" i="1" dirty="0" err="1" smtClean="0"/>
              <a:t>receptive</a:t>
            </a:r>
            <a:r>
              <a:rPr lang="fr-CA" sz="1800" b="1" i="1" dirty="0" smtClean="0"/>
              <a:t> </a:t>
            </a:r>
            <a:r>
              <a:rPr lang="fr-CA" sz="1800" b="1" i="1" dirty="0" err="1" smtClean="0"/>
              <a:t>field</a:t>
            </a:r>
            <a:r>
              <a:rPr lang="fr-CA" sz="1800" dirty="0" smtClean="0"/>
              <a:t>) relativement petit (ici 32x32).  </a:t>
            </a:r>
          </a:p>
          <a:p>
            <a:r>
              <a:rPr lang="fr-CA" sz="1800" dirty="0" smtClean="0"/>
              <a:t>Au lieu, on aimerait que les pixels de sortie aient un champ récepteur de la taille de l’image </a:t>
            </a:r>
          </a:p>
          <a:p>
            <a:r>
              <a:rPr lang="fr-CA" sz="1800" dirty="0" smtClean="0"/>
              <a:t>d’entrée (ici 320x240)</a:t>
            </a:r>
            <a:endParaRPr lang="en-CA" sz="1800" dirty="0"/>
          </a:p>
        </p:txBody>
      </p:sp>
      <p:sp>
        <p:nvSpPr>
          <p:cNvPr id="60" name="TextBox 59"/>
          <p:cNvSpPr txBox="1"/>
          <p:nvPr/>
        </p:nvSpPr>
        <p:spPr>
          <a:xfrm>
            <a:off x="4122899" y="3851895"/>
            <a:ext cx="338554" cy="276999"/>
          </a:xfrm>
          <a:prstGeom prst="rect">
            <a:avLst/>
          </a:prstGeom>
          <a:noFill/>
        </p:spPr>
        <p:txBody>
          <a:bodyPr wrap="none" rtlCol="0">
            <a:spAutoFit/>
          </a:bodyPr>
          <a:lstStyle/>
          <a:p>
            <a:r>
              <a:rPr lang="fr-CA" sz="1200" dirty="0" smtClean="0"/>
              <a:t>  1</a:t>
            </a:r>
            <a:endParaRPr lang="en-CA" sz="1200" dirty="0"/>
          </a:p>
        </p:txBody>
      </p:sp>
      <p:sp>
        <p:nvSpPr>
          <p:cNvPr id="39" name="TextBox 38"/>
          <p:cNvSpPr txBox="1"/>
          <p:nvPr/>
        </p:nvSpPr>
        <p:spPr>
          <a:xfrm>
            <a:off x="2423580" y="2324685"/>
            <a:ext cx="424449" cy="276999"/>
          </a:xfrm>
          <a:prstGeom prst="rect">
            <a:avLst/>
          </a:prstGeom>
          <a:noFill/>
        </p:spPr>
        <p:txBody>
          <a:bodyPr wrap="none" rtlCol="0">
            <a:spAutoFit/>
          </a:bodyPr>
          <a:lstStyle/>
          <a:p>
            <a:r>
              <a:rPr lang="fr-CA" sz="1200" dirty="0" smtClean="0"/>
              <a:t>240</a:t>
            </a:r>
            <a:endParaRPr lang="en-CA" sz="1200" dirty="0"/>
          </a:p>
        </p:txBody>
      </p:sp>
      <p:sp>
        <p:nvSpPr>
          <p:cNvPr id="40" name="TextBox 39"/>
          <p:cNvSpPr txBox="1"/>
          <p:nvPr/>
        </p:nvSpPr>
        <p:spPr>
          <a:xfrm rot="18738449">
            <a:off x="2056144" y="3573619"/>
            <a:ext cx="415498" cy="282966"/>
          </a:xfrm>
          <a:prstGeom prst="rect">
            <a:avLst/>
          </a:prstGeom>
          <a:noFill/>
        </p:spPr>
        <p:txBody>
          <a:bodyPr wrap="none" rtlCol="0">
            <a:spAutoFit/>
          </a:bodyPr>
          <a:lstStyle/>
          <a:p>
            <a:r>
              <a:rPr lang="fr-CA" sz="1200" dirty="0" smtClean="0"/>
              <a:t>320</a:t>
            </a:r>
            <a:endParaRPr lang="en-CA" sz="1200" dirty="0"/>
          </a:p>
        </p:txBody>
      </p:sp>
      <p:sp>
        <p:nvSpPr>
          <p:cNvPr id="41" name="TextBox 40"/>
          <p:cNvSpPr txBox="1"/>
          <p:nvPr/>
        </p:nvSpPr>
        <p:spPr>
          <a:xfrm>
            <a:off x="3257502" y="2318218"/>
            <a:ext cx="424449" cy="276999"/>
          </a:xfrm>
          <a:prstGeom prst="rect">
            <a:avLst/>
          </a:prstGeom>
          <a:noFill/>
        </p:spPr>
        <p:txBody>
          <a:bodyPr wrap="none" rtlCol="0">
            <a:spAutoFit/>
          </a:bodyPr>
          <a:lstStyle/>
          <a:p>
            <a:r>
              <a:rPr lang="fr-CA" sz="1200" dirty="0" smtClean="0"/>
              <a:t>240</a:t>
            </a:r>
            <a:endParaRPr lang="en-CA" sz="1200" dirty="0"/>
          </a:p>
        </p:txBody>
      </p:sp>
      <p:sp>
        <p:nvSpPr>
          <p:cNvPr id="42" name="TextBox 41"/>
          <p:cNvSpPr txBox="1"/>
          <p:nvPr/>
        </p:nvSpPr>
        <p:spPr>
          <a:xfrm rot="18738449">
            <a:off x="2890066" y="3567152"/>
            <a:ext cx="415498" cy="282966"/>
          </a:xfrm>
          <a:prstGeom prst="rect">
            <a:avLst/>
          </a:prstGeom>
          <a:noFill/>
        </p:spPr>
        <p:txBody>
          <a:bodyPr wrap="none" rtlCol="0">
            <a:spAutoFit/>
          </a:bodyPr>
          <a:lstStyle/>
          <a:p>
            <a:r>
              <a:rPr lang="fr-CA" sz="1200" dirty="0" smtClean="0"/>
              <a:t>320</a:t>
            </a:r>
            <a:endParaRPr lang="en-CA" sz="1200" dirty="0"/>
          </a:p>
        </p:txBody>
      </p:sp>
      <p:sp>
        <p:nvSpPr>
          <p:cNvPr id="43" name="TextBox 42"/>
          <p:cNvSpPr txBox="1"/>
          <p:nvPr/>
        </p:nvSpPr>
        <p:spPr>
          <a:xfrm>
            <a:off x="4111503" y="2337485"/>
            <a:ext cx="424449" cy="276999"/>
          </a:xfrm>
          <a:prstGeom prst="rect">
            <a:avLst/>
          </a:prstGeom>
          <a:noFill/>
        </p:spPr>
        <p:txBody>
          <a:bodyPr wrap="none" rtlCol="0">
            <a:spAutoFit/>
          </a:bodyPr>
          <a:lstStyle/>
          <a:p>
            <a:r>
              <a:rPr lang="fr-CA" sz="1200" dirty="0" smtClean="0"/>
              <a:t>240</a:t>
            </a:r>
            <a:endParaRPr lang="en-CA" sz="1200" dirty="0"/>
          </a:p>
        </p:txBody>
      </p:sp>
      <p:sp>
        <p:nvSpPr>
          <p:cNvPr id="45" name="TextBox 44"/>
          <p:cNvSpPr txBox="1"/>
          <p:nvPr/>
        </p:nvSpPr>
        <p:spPr>
          <a:xfrm rot="18738449">
            <a:off x="3744067" y="3586419"/>
            <a:ext cx="415498" cy="282966"/>
          </a:xfrm>
          <a:prstGeom prst="rect">
            <a:avLst/>
          </a:prstGeom>
          <a:noFill/>
        </p:spPr>
        <p:txBody>
          <a:bodyPr wrap="none" rtlCol="0">
            <a:spAutoFit/>
          </a:bodyPr>
          <a:lstStyle/>
          <a:p>
            <a:r>
              <a:rPr lang="fr-CA" sz="1200" dirty="0" smtClean="0"/>
              <a:t>320</a:t>
            </a:r>
            <a:endParaRPr lang="en-CA" sz="1200" dirty="0"/>
          </a:p>
        </p:txBody>
      </p:sp>
      <p:sp>
        <p:nvSpPr>
          <p:cNvPr id="46" name="TextBox 45"/>
          <p:cNvSpPr txBox="1"/>
          <p:nvPr/>
        </p:nvSpPr>
        <p:spPr>
          <a:xfrm>
            <a:off x="4920680" y="2362658"/>
            <a:ext cx="424449" cy="276999"/>
          </a:xfrm>
          <a:prstGeom prst="rect">
            <a:avLst/>
          </a:prstGeom>
          <a:noFill/>
        </p:spPr>
        <p:txBody>
          <a:bodyPr wrap="none" rtlCol="0">
            <a:spAutoFit/>
          </a:bodyPr>
          <a:lstStyle/>
          <a:p>
            <a:r>
              <a:rPr lang="fr-CA" sz="1200" dirty="0" smtClean="0"/>
              <a:t>240</a:t>
            </a:r>
            <a:endParaRPr lang="en-CA" sz="1200" dirty="0"/>
          </a:p>
        </p:txBody>
      </p:sp>
      <p:sp>
        <p:nvSpPr>
          <p:cNvPr id="47" name="TextBox 46"/>
          <p:cNvSpPr txBox="1"/>
          <p:nvPr/>
        </p:nvSpPr>
        <p:spPr>
          <a:xfrm rot="18738449">
            <a:off x="4553244" y="3611592"/>
            <a:ext cx="415498" cy="282966"/>
          </a:xfrm>
          <a:prstGeom prst="rect">
            <a:avLst/>
          </a:prstGeom>
          <a:noFill/>
        </p:spPr>
        <p:txBody>
          <a:bodyPr wrap="none" rtlCol="0">
            <a:spAutoFit/>
          </a:bodyPr>
          <a:lstStyle/>
          <a:p>
            <a:r>
              <a:rPr lang="fr-CA" sz="1200" dirty="0" smtClean="0"/>
              <a:t>320</a:t>
            </a:r>
            <a:endParaRPr lang="en-CA" sz="1200" dirty="0"/>
          </a:p>
        </p:txBody>
      </p:sp>
      <p:sp>
        <p:nvSpPr>
          <p:cNvPr id="48" name="TextBox 47"/>
          <p:cNvSpPr txBox="1"/>
          <p:nvPr/>
        </p:nvSpPr>
        <p:spPr>
          <a:xfrm>
            <a:off x="8399826" y="2662200"/>
            <a:ext cx="424449" cy="276999"/>
          </a:xfrm>
          <a:prstGeom prst="rect">
            <a:avLst/>
          </a:prstGeom>
          <a:noFill/>
        </p:spPr>
        <p:txBody>
          <a:bodyPr wrap="none" rtlCol="0">
            <a:spAutoFit/>
          </a:bodyPr>
          <a:lstStyle/>
          <a:p>
            <a:r>
              <a:rPr lang="fr-CA" sz="1200" dirty="0" smtClean="0"/>
              <a:t>240</a:t>
            </a:r>
            <a:endParaRPr lang="en-CA" sz="1200" dirty="0"/>
          </a:p>
        </p:txBody>
      </p:sp>
      <p:sp>
        <p:nvSpPr>
          <p:cNvPr id="56" name="TextBox 55"/>
          <p:cNvSpPr txBox="1"/>
          <p:nvPr/>
        </p:nvSpPr>
        <p:spPr>
          <a:xfrm rot="182729">
            <a:off x="7011864" y="3877917"/>
            <a:ext cx="415498" cy="282966"/>
          </a:xfrm>
          <a:prstGeom prst="rect">
            <a:avLst/>
          </a:prstGeom>
          <a:noFill/>
        </p:spPr>
        <p:txBody>
          <a:bodyPr wrap="none" rtlCol="0">
            <a:spAutoFit/>
          </a:bodyPr>
          <a:lstStyle/>
          <a:p>
            <a:r>
              <a:rPr lang="fr-CA" sz="1200" dirty="0" smtClean="0"/>
              <a:t>320</a:t>
            </a:r>
            <a:endParaRPr lang="en-CA" sz="1200" dirty="0"/>
          </a:p>
        </p:txBody>
      </p:sp>
      <p:sp>
        <p:nvSpPr>
          <p:cNvPr id="51" name="TextBox 50"/>
          <p:cNvSpPr txBox="1"/>
          <p:nvPr/>
        </p:nvSpPr>
        <p:spPr>
          <a:xfrm>
            <a:off x="153190" y="4383027"/>
            <a:ext cx="6532558" cy="1754326"/>
          </a:xfrm>
          <a:prstGeom prst="rect">
            <a:avLst/>
          </a:prstGeom>
          <a:noFill/>
        </p:spPr>
        <p:txBody>
          <a:bodyPr wrap="none" rtlCol="0">
            <a:spAutoFit/>
          </a:bodyPr>
          <a:lstStyle/>
          <a:p>
            <a:r>
              <a:rPr lang="fr-CA" sz="1800" b="1" dirty="0" smtClean="0">
                <a:solidFill>
                  <a:srgbClr val="FF0000"/>
                </a:solidFill>
              </a:rPr>
              <a:t>Solutions</a:t>
            </a:r>
            <a:r>
              <a:rPr lang="fr-CA" sz="1800" dirty="0" smtClean="0"/>
              <a:t>:</a:t>
            </a:r>
          </a:p>
          <a:p>
            <a:endParaRPr lang="fr-CA" sz="1800" dirty="0"/>
          </a:p>
          <a:p>
            <a:r>
              <a:rPr lang="fr-CA" sz="1800" dirty="0" smtClean="0"/>
              <a:t>1- </a:t>
            </a:r>
            <a:r>
              <a:rPr lang="fr-CA" sz="1800" b="1" dirty="0" smtClean="0">
                <a:solidFill>
                  <a:srgbClr val="FF0000"/>
                </a:solidFill>
              </a:rPr>
              <a:t>ajouter beaucoup de couches</a:t>
            </a:r>
          </a:p>
          <a:p>
            <a:r>
              <a:rPr lang="fr-CA" sz="1800" dirty="0" smtClean="0">
                <a:solidFill>
                  <a:schemeClr val="bg1">
                    <a:lumMod val="75000"/>
                  </a:schemeClr>
                </a:solidFill>
              </a:rPr>
              <a:t>2- </a:t>
            </a:r>
            <a:r>
              <a:rPr lang="fr-CA" sz="1800" dirty="0">
                <a:solidFill>
                  <a:schemeClr val="bg1">
                    <a:lumMod val="75000"/>
                  </a:schemeClr>
                </a:solidFill>
              </a:rPr>
              <a:t>utiliser des </a:t>
            </a:r>
            <a:r>
              <a:rPr lang="fr-CA" sz="1800" b="1" dirty="0">
                <a:solidFill>
                  <a:schemeClr val="bg1">
                    <a:lumMod val="75000"/>
                  </a:schemeClr>
                </a:solidFill>
              </a:rPr>
              <a:t>convolutions dilatées </a:t>
            </a:r>
            <a:r>
              <a:rPr lang="fr-CA" sz="1800" dirty="0">
                <a:solidFill>
                  <a:schemeClr val="bg1">
                    <a:lumMod val="75000"/>
                  </a:schemeClr>
                </a:solidFill>
              </a:rPr>
              <a:t>(convolutions </a:t>
            </a:r>
            <a:r>
              <a:rPr lang="fr-CA" sz="1800" i="1" dirty="0">
                <a:solidFill>
                  <a:schemeClr val="bg1">
                    <a:lumMod val="75000"/>
                  </a:schemeClr>
                </a:solidFill>
              </a:rPr>
              <a:t>à trous</a:t>
            </a:r>
            <a:r>
              <a:rPr lang="fr-CA" sz="1800" dirty="0">
                <a:solidFill>
                  <a:schemeClr val="bg1">
                    <a:lumMod val="75000"/>
                  </a:schemeClr>
                </a:solidFill>
              </a:rPr>
              <a:t>)</a:t>
            </a:r>
          </a:p>
          <a:p>
            <a:r>
              <a:rPr lang="fr-CA" sz="1800" dirty="0" smtClean="0">
                <a:solidFill>
                  <a:schemeClr val="bg1">
                    <a:lumMod val="75000"/>
                  </a:schemeClr>
                </a:solidFill>
              </a:rPr>
              <a:t>3- mettre des couches de </a:t>
            </a:r>
            <a:r>
              <a:rPr lang="fr-CA" sz="1800" b="1" dirty="0" err="1" smtClean="0">
                <a:solidFill>
                  <a:schemeClr val="bg1">
                    <a:lumMod val="75000"/>
                  </a:schemeClr>
                </a:solidFill>
              </a:rPr>
              <a:t>pooling</a:t>
            </a:r>
            <a:r>
              <a:rPr lang="fr-CA" sz="1800" b="1" dirty="0" smtClean="0">
                <a:solidFill>
                  <a:schemeClr val="bg1">
                    <a:lumMod val="75000"/>
                  </a:schemeClr>
                </a:solidFill>
              </a:rPr>
              <a:t> après chaque bloc </a:t>
            </a:r>
            <a:r>
              <a:rPr lang="fr-CA" sz="1800" b="1" dirty="0" err="1" smtClean="0">
                <a:solidFill>
                  <a:schemeClr val="bg1">
                    <a:lumMod val="75000"/>
                  </a:schemeClr>
                </a:solidFill>
              </a:rPr>
              <a:t>convolutionnel</a:t>
            </a:r>
            <a:endParaRPr lang="fr-CA" sz="1800" b="1" dirty="0" smtClean="0">
              <a:solidFill>
                <a:schemeClr val="bg1">
                  <a:lumMod val="75000"/>
                </a:schemeClr>
              </a:solidFill>
            </a:endParaRPr>
          </a:p>
          <a:p>
            <a:r>
              <a:rPr lang="fr-CA" sz="1800" dirty="0">
                <a:solidFill>
                  <a:schemeClr val="bg1">
                    <a:lumMod val="75000"/>
                  </a:schemeClr>
                </a:solidFill>
              </a:rPr>
              <a:t>4</a:t>
            </a:r>
            <a:r>
              <a:rPr lang="fr-CA" sz="1800" dirty="0" smtClean="0">
                <a:solidFill>
                  <a:schemeClr val="bg1">
                    <a:lumMod val="75000"/>
                  </a:schemeClr>
                </a:solidFill>
              </a:rPr>
              <a:t>- faire un mélange de tout ça!</a:t>
            </a:r>
            <a:endParaRPr lang="en-CA" sz="1800" dirty="0">
              <a:solidFill>
                <a:schemeClr val="bg1">
                  <a:lumMod val="75000"/>
                </a:schemeClr>
              </a:solidFill>
            </a:endParaRPr>
          </a:p>
        </p:txBody>
      </p:sp>
    </p:spTree>
    <p:extLst>
      <p:ext uri="{BB962C8B-B14F-4D97-AF65-F5344CB8AC3E}">
        <p14:creationId xmlns:p14="http://schemas.microsoft.com/office/powerpoint/2010/main" val="826388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Cube 49"/>
          <p:cNvSpPr/>
          <p:nvPr/>
        </p:nvSpPr>
        <p:spPr>
          <a:xfrm>
            <a:off x="4427575" y="2140554"/>
            <a:ext cx="525776" cy="1752436"/>
          </a:xfrm>
          <a:prstGeom prst="cube">
            <a:avLst>
              <a:gd name="adj" fmla="val 97678"/>
            </a:avLst>
          </a:prstGeom>
          <a:solidFill>
            <a:schemeClr val="accent1">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17</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pic>
        <p:nvPicPr>
          <p:cNvPr id="3" name="Picture 2"/>
          <p:cNvPicPr>
            <a:picLocks noChangeAspect="1"/>
          </p:cNvPicPr>
          <p:nvPr/>
        </p:nvPicPr>
        <p:blipFill>
          <a:blip r:embed="rId2"/>
          <a:stretch>
            <a:fillRect/>
          </a:stretch>
        </p:blipFill>
        <p:spPr>
          <a:xfrm>
            <a:off x="6028248" y="2212320"/>
            <a:ext cx="2382731" cy="1625525"/>
          </a:xfrm>
          <a:prstGeom prst="rect">
            <a:avLst/>
          </a:prstGeom>
        </p:spPr>
      </p:pic>
      <p:cxnSp>
        <p:nvCxnSpPr>
          <p:cNvPr id="52" name="Straight Arrow Connector 51"/>
          <p:cNvCxnSpPr/>
          <p:nvPr/>
        </p:nvCxnSpPr>
        <p:spPr>
          <a:xfrm>
            <a:off x="5389421" y="2607078"/>
            <a:ext cx="47346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V="1">
            <a:off x="5399274" y="2876998"/>
            <a:ext cx="453759" cy="181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395859" y="3148737"/>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5392338" y="3407951"/>
            <a:ext cx="467631" cy="639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Cube 9"/>
          <p:cNvSpPr/>
          <p:nvPr/>
        </p:nvSpPr>
        <p:spPr>
          <a:xfrm>
            <a:off x="1067118" y="2140554"/>
            <a:ext cx="647501" cy="1724570"/>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 name="TextBox 10"/>
          <p:cNvSpPr txBox="1"/>
          <p:nvPr/>
        </p:nvSpPr>
        <p:spPr>
          <a:xfrm>
            <a:off x="1672575" y="2253699"/>
            <a:ext cx="424449" cy="276999"/>
          </a:xfrm>
          <a:prstGeom prst="rect">
            <a:avLst/>
          </a:prstGeom>
          <a:noFill/>
        </p:spPr>
        <p:txBody>
          <a:bodyPr wrap="none" rtlCol="0">
            <a:spAutoFit/>
          </a:bodyPr>
          <a:lstStyle/>
          <a:p>
            <a:r>
              <a:rPr lang="fr-CA" sz="1200" dirty="0" smtClean="0"/>
              <a:t>240</a:t>
            </a:r>
            <a:endParaRPr lang="en-CA" sz="1200" dirty="0"/>
          </a:p>
        </p:txBody>
      </p:sp>
      <p:sp>
        <p:nvSpPr>
          <p:cNvPr id="12" name="TextBox 11"/>
          <p:cNvSpPr txBox="1"/>
          <p:nvPr/>
        </p:nvSpPr>
        <p:spPr>
          <a:xfrm rot="18738449">
            <a:off x="1305139" y="3502633"/>
            <a:ext cx="415498" cy="282966"/>
          </a:xfrm>
          <a:prstGeom prst="rect">
            <a:avLst/>
          </a:prstGeom>
          <a:noFill/>
        </p:spPr>
        <p:txBody>
          <a:bodyPr wrap="none" rtlCol="0">
            <a:spAutoFit/>
          </a:bodyPr>
          <a:lstStyle/>
          <a:p>
            <a:r>
              <a:rPr lang="fr-CA" sz="1200" dirty="0" smtClean="0"/>
              <a:t>320</a:t>
            </a:r>
            <a:endParaRPr lang="en-CA" sz="1200" dirty="0"/>
          </a:p>
        </p:txBody>
      </p:sp>
      <p:sp>
        <p:nvSpPr>
          <p:cNvPr id="13" name="TextBox 12"/>
          <p:cNvSpPr txBox="1"/>
          <p:nvPr/>
        </p:nvSpPr>
        <p:spPr>
          <a:xfrm>
            <a:off x="795942" y="3851895"/>
            <a:ext cx="429735" cy="407216"/>
          </a:xfrm>
          <a:prstGeom prst="rect">
            <a:avLst/>
          </a:prstGeom>
          <a:noFill/>
        </p:spPr>
        <p:txBody>
          <a:bodyPr wrap="none" rtlCol="0">
            <a:spAutoFit/>
          </a:bodyPr>
          <a:lstStyle/>
          <a:p>
            <a:r>
              <a:rPr lang="fr-CA" sz="1200" dirty="0" smtClean="0"/>
              <a:t>  3</a:t>
            </a:r>
            <a:endParaRPr lang="en-CA" sz="1200" dirty="0"/>
          </a:p>
        </p:txBody>
      </p:sp>
      <p:sp>
        <p:nvSpPr>
          <p:cNvPr id="14" name="Cube 13"/>
          <p:cNvSpPr/>
          <p:nvPr/>
        </p:nvSpPr>
        <p:spPr>
          <a:xfrm>
            <a:off x="1905850" y="2140554"/>
            <a:ext cx="578783" cy="1752435"/>
          </a:xfrm>
          <a:prstGeom prst="cube">
            <a:avLst>
              <a:gd name="adj" fmla="val 82083"/>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TextBox 16"/>
          <p:cNvSpPr txBox="1"/>
          <p:nvPr/>
        </p:nvSpPr>
        <p:spPr>
          <a:xfrm>
            <a:off x="1667289" y="3851895"/>
            <a:ext cx="429735" cy="407216"/>
          </a:xfrm>
          <a:prstGeom prst="rect">
            <a:avLst/>
          </a:prstGeom>
          <a:noFill/>
        </p:spPr>
        <p:txBody>
          <a:bodyPr wrap="none" rtlCol="0">
            <a:spAutoFit/>
          </a:bodyPr>
          <a:lstStyle/>
          <a:p>
            <a:r>
              <a:rPr lang="fr-CA" sz="1200" dirty="0" smtClean="0"/>
              <a:t>  3</a:t>
            </a:r>
            <a:endParaRPr lang="en-CA" sz="1200" dirty="0"/>
          </a:p>
        </p:txBody>
      </p:sp>
      <p:cxnSp>
        <p:nvCxnSpPr>
          <p:cNvPr id="18" name="Straight Arrow Connector 17"/>
          <p:cNvCxnSpPr/>
          <p:nvPr/>
        </p:nvCxnSpPr>
        <p:spPr>
          <a:xfrm>
            <a:off x="1451921" y="3001401"/>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Cube 18"/>
          <p:cNvSpPr/>
          <p:nvPr/>
        </p:nvSpPr>
        <p:spPr>
          <a:xfrm>
            <a:off x="2718323" y="2140555"/>
            <a:ext cx="562144" cy="1724570"/>
          </a:xfrm>
          <a:prstGeom prst="cube">
            <a:avLst>
              <a:gd name="adj" fmla="val 80470"/>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2" name="TextBox 21"/>
          <p:cNvSpPr txBox="1"/>
          <p:nvPr/>
        </p:nvSpPr>
        <p:spPr>
          <a:xfrm>
            <a:off x="2441631" y="3851895"/>
            <a:ext cx="442034" cy="276999"/>
          </a:xfrm>
          <a:prstGeom prst="rect">
            <a:avLst/>
          </a:prstGeom>
          <a:noFill/>
        </p:spPr>
        <p:txBody>
          <a:bodyPr wrap="square" rtlCol="0">
            <a:spAutoFit/>
          </a:bodyPr>
          <a:lstStyle/>
          <a:p>
            <a:r>
              <a:rPr lang="fr-CA" sz="1200" dirty="0" smtClean="0"/>
              <a:t>  5</a:t>
            </a:r>
            <a:endParaRPr lang="en-CA" sz="1200" dirty="0"/>
          </a:p>
        </p:txBody>
      </p:sp>
      <p:sp>
        <p:nvSpPr>
          <p:cNvPr id="23" name="Cube 22"/>
          <p:cNvSpPr/>
          <p:nvPr/>
        </p:nvSpPr>
        <p:spPr>
          <a:xfrm>
            <a:off x="3561004" y="2140554"/>
            <a:ext cx="558389" cy="1752435"/>
          </a:xfrm>
          <a:prstGeom prst="cube">
            <a:avLst>
              <a:gd name="adj" fmla="val 76836"/>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6" name="TextBox 25"/>
          <p:cNvSpPr txBox="1"/>
          <p:nvPr/>
        </p:nvSpPr>
        <p:spPr>
          <a:xfrm>
            <a:off x="3252216" y="3851895"/>
            <a:ext cx="429735" cy="407216"/>
          </a:xfrm>
          <a:prstGeom prst="rect">
            <a:avLst/>
          </a:prstGeom>
          <a:noFill/>
        </p:spPr>
        <p:txBody>
          <a:bodyPr wrap="none" rtlCol="0">
            <a:spAutoFit/>
          </a:bodyPr>
          <a:lstStyle/>
          <a:p>
            <a:r>
              <a:rPr lang="fr-CA" sz="1200" dirty="0" smtClean="0"/>
              <a:t>  4</a:t>
            </a:r>
            <a:endParaRPr lang="en-CA" sz="1200" dirty="0"/>
          </a:p>
        </p:txBody>
      </p:sp>
      <p:cxnSp>
        <p:nvCxnSpPr>
          <p:cNvPr id="27" name="Straight Arrow Connector 26"/>
          <p:cNvCxnSpPr/>
          <p:nvPr/>
        </p:nvCxnSpPr>
        <p:spPr>
          <a:xfrm>
            <a:off x="2292636" y="3004708"/>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p:cNvCxnSpPr/>
          <p:nvPr/>
        </p:nvCxnSpPr>
        <p:spPr>
          <a:xfrm>
            <a:off x="3160272" y="3001479"/>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3" name="Rounded Rectangle 32"/>
          <p:cNvSpPr/>
          <p:nvPr/>
        </p:nvSpPr>
        <p:spPr>
          <a:xfrm>
            <a:off x="5356413" y="2342694"/>
            <a:ext cx="207600" cy="132519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36" name="Straight Arrow Connector 35"/>
          <p:cNvCxnSpPr/>
          <p:nvPr/>
        </p:nvCxnSpPr>
        <p:spPr>
          <a:xfrm flipV="1">
            <a:off x="4805005" y="3025083"/>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3981044" y="3009936"/>
            <a:ext cx="482390" cy="64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9" name="TextBox 48"/>
          <p:cNvSpPr txBox="1"/>
          <p:nvPr/>
        </p:nvSpPr>
        <p:spPr>
          <a:xfrm>
            <a:off x="207749" y="962824"/>
            <a:ext cx="8719054" cy="923330"/>
          </a:xfrm>
          <a:prstGeom prst="rect">
            <a:avLst/>
          </a:prstGeom>
          <a:noFill/>
        </p:spPr>
        <p:txBody>
          <a:bodyPr wrap="none" rtlCol="0">
            <a:spAutoFit/>
          </a:bodyPr>
          <a:lstStyle/>
          <a:p>
            <a:r>
              <a:rPr lang="fr-CA" sz="1800" b="1" dirty="0" smtClean="0">
                <a:solidFill>
                  <a:srgbClr val="FF0000"/>
                </a:solidFill>
              </a:rPr>
              <a:t>Problème</a:t>
            </a:r>
            <a:r>
              <a:rPr lang="fr-CA" sz="1800" dirty="0" smtClean="0"/>
              <a:t> : ce modèle a un champ récepteur (</a:t>
            </a:r>
            <a:r>
              <a:rPr lang="fr-CA" sz="1800" b="1" i="1" dirty="0" err="1" smtClean="0"/>
              <a:t>receptive</a:t>
            </a:r>
            <a:r>
              <a:rPr lang="fr-CA" sz="1800" b="1" i="1" dirty="0" smtClean="0"/>
              <a:t> </a:t>
            </a:r>
            <a:r>
              <a:rPr lang="fr-CA" sz="1800" b="1" i="1" dirty="0" err="1" smtClean="0"/>
              <a:t>field</a:t>
            </a:r>
            <a:r>
              <a:rPr lang="fr-CA" sz="1800" dirty="0" smtClean="0"/>
              <a:t>) relativement petit (ici 32x32).  </a:t>
            </a:r>
          </a:p>
          <a:p>
            <a:r>
              <a:rPr lang="fr-CA" sz="1800" dirty="0" smtClean="0"/>
              <a:t>Au lieu, on aimerait que les pixels de sortie aient un champ récepteur de la taille de l’image </a:t>
            </a:r>
          </a:p>
          <a:p>
            <a:r>
              <a:rPr lang="fr-CA" sz="1800" dirty="0" smtClean="0"/>
              <a:t>d’entrée (ici 320x240)</a:t>
            </a:r>
            <a:endParaRPr lang="en-CA" sz="1800" dirty="0"/>
          </a:p>
        </p:txBody>
      </p:sp>
      <p:sp>
        <p:nvSpPr>
          <p:cNvPr id="60" name="TextBox 59"/>
          <p:cNvSpPr txBox="1"/>
          <p:nvPr/>
        </p:nvSpPr>
        <p:spPr>
          <a:xfrm>
            <a:off x="4122899" y="3851895"/>
            <a:ext cx="338554" cy="276999"/>
          </a:xfrm>
          <a:prstGeom prst="rect">
            <a:avLst/>
          </a:prstGeom>
          <a:noFill/>
        </p:spPr>
        <p:txBody>
          <a:bodyPr wrap="none" rtlCol="0">
            <a:spAutoFit/>
          </a:bodyPr>
          <a:lstStyle/>
          <a:p>
            <a:r>
              <a:rPr lang="fr-CA" sz="1200" dirty="0" smtClean="0"/>
              <a:t>  1</a:t>
            </a:r>
            <a:endParaRPr lang="en-CA" sz="1200" dirty="0"/>
          </a:p>
        </p:txBody>
      </p:sp>
      <p:sp>
        <p:nvSpPr>
          <p:cNvPr id="39" name="TextBox 38"/>
          <p:cNvSpPr txBox="1"/>
          <p:nvPr/>
        </p:nvSpPr>
        <p:spPr>
          <a:xfrm>
            <a:off x="2423580" y="2324685"/>
            <a:ext cx="424449" cy="276999"/>
          </a:xfrm>
          <a:prstGeom prst="rect">
            <a:avLst/>
          </a:prstGeom>
          <a:noFill/>
        </p:spPr>
        <p:txBody>
          <a:bodyPr wrap="none" rtlCol="0">
            <a:spAutoFit/>
          </a:bodyPr>
          <a:lstStyle/>
          <a:p>
            <a:r>
              <a:rPr lang="fr-CA" sz="1200" dirty="0" smtClean="0"/>
              <a:t>240</a:t>
            </a:r>
            <a:endParaRPr lang="en-CA" sz="1200" dirty="0"/>
          </a:p>
        </p:txBody>
      </p:sp>
      <p:sp>
        <p:nvSpPr>
          <p:cNvPr id="40" name="TextBox 39"/>
          <p:cNvSpPr txBox="1"/>
          <p:nvPr/>
        </p:nvSpPr>
        <p:spPr>
          <a:xfrm rot="18738449">
            <a:off x="2056144" y="3573619"/>
            <a:ext cx="415498" cy="282966"/>
          </a:xfrm>
          <a:prstGeom prst="rect">
            <a:avLst/>
          </a:prstGeom>
          <a:noFill/>
        </p:spPr>
        <p:txBody>
          <a:bodyPr wrap="none" rtlCol="0">
            <a:spAutoFit/>
          </a:bodyPr>
          <a:lstStyle/>
          <a:p>
            <a:r>
              <a:rPr lang="fr-CA" sz="1200" dirty="0" smtClean="0"/>
              <a:t>320</a:t>
            </a:r>
            <a:endParaRPr lang="en-CA" sz="1200" dirty="0"/>
          </a:p>
        </p:txBody>
      </p:sp>
      <p:sp>
        <p:nvSpPr>
          <p:cNvPr id="41" name="TextBox 40"/>
          <p:cNvSpPr txBox="1"/>
          <p:nvPr/>
        </p:nvSpPr>
        <p:spPr>
          <a:xfrm>
            <a:off x="3257502" y="2318218"/>
            <a:ext cx="424449" cy="276999"/>
          </a:xfrm>
          <a:prstGeom prst="rect">
            <a:avLst/>
          </a:prstGeom>
          <a:noFill/>
        </p:spPr>
        <p:txBody>
          <a:bodyPr wrap="none" rtlCol="0">
            <a:spAutoFit/>
          </a:bodyPr>
          <a:lstStyle/>
          <a:p>
            <a:r>
              <a:rPr lang="fr-CA" sz="1200" dirty="0" smtClean="0"/>
              <a:t>240</a:t>
            </a:r>
            <a:endParaRPr lang="en-CA" sz="1200" dirty="0"/>
          </a:p>
        </p:txBody>
      </p:sp>
      <p:sp>
        <p:nvSpPr>
          <p:cNvPr id="42" name="TextBox 41"/>
          <p:cNvSpPr txBox="1"/>
          <p:nvPr/>
        </p:nvSpPr>
        <p:spPr>
          <a:xfrm rot="18738449">
            <a:off x="2890066" y="3567152"/>
            <a:ext cx="415498" cy="282966"/>
          </a:xfrm>
          <a:prstGeom prst="rect">
            <a:avLst/>
          </a:prstGeom>
          <a:noFill/>
        </p:spPr>
        <p:txBody>
          <a:bodyPr wrap="none" rtlCol="0">
            <a:spAutoFit/>
          </a:bodyPr>
          <a:lstStyle/>
          <a:p>
            <a:r>
              <a:rPr lang="fr-CA" sz="1200" dirty="0" smtClean="0"/>
              <a:t>320</a:t>
            </a:r>
            <a:endParaRPr lang="en-CA" sz="1200" dirty="0"/>
          </a:p>
        </p:txBody>
      </p:sp>
      <p:sp>
        <p:nvSpPr>
          <p:cNvPr id="43" name="TextBox 42"/>
          <p:cNvSpPr txBox="1"/>
          <p:nvPr/>
        </p:nvSpPr>
        <p:spPr>
          <a:xfrm>
            <a:off x="4111503" y="2337485"/>
            <a:ext cx="424449" cy="276999"/>
          </a:xfrm>
          <a:prstGeom prst="rect">
            <a:avLst/>
          </a:prstGeom>
          <a:noFill/>
        </p:spPr>
        <p:txBody>
          <a:bodyPr wrap="none" rtlCol="0">
            <a:spAutoFit/>
          </a:bodyPr>
          <a:lstStyle/>
          <a:p>
            <a:r>
              <a:rPr lang="fr-CA" sz="1200" dirty="0" smtClean="0"/>
              <a:t>240</a:t>
            </a:r>
            <a:endParaRPr lang="en-CA" sz="1200" dirty="0"/>
          </a:p>
        </p:txBody>
      </p:sp>
      <p:sp>
        <p:nvSpPr>
          <p:cNvPr id="45" name="TextBox 44"/>
          <p:cNvSpPr txBox="1"/>
          <p:nvPr/>
        </p:nvSpPr>
        <p:spPr>
          <a:xfrm rot="18738449">
            <a:off x="3744067" y="3586419"/>
            <a:ext cx="415498" cy="282966"/>
          </a:xfrm>
          <a:prstGeom prst="rect">
            <a:avLst/>
          </a:prstGeom>
          <a:noFill/>
        </p:spPr>
        <p:txBody>
          <a:bodyPr wrap="none" rtlCol="0">
            <a:spAutoFit/>
          </a:bodyPr>
          <a:lstStyle/>
          <a:p>
            <a:r>
              <a:rPr lang="fr-CA" sz="1200" dirty="0" smtClean="0"/>
              <a:t>320</a:t>
            </a:r>
            <a:endParaRPr lang="en-CA" sz="1200" dirty="0"/>
          </a:p>
        </p:txBody>
      </p:sp>
      <p:sp>
        <p:nvSpPr>
          <p:cNvPr id="46" name="TextBox 45"/>
          <p:cNvSpPr txBox="1"/>
          <p:nvPr/>
        </p:nvSpPr>
        <p:spPr>
          <a:xfrm>
            <a:off x="4920680" y="2362658"/>
            <a:ext cx="424449" cy="276999"/>
          </a:xfrm>
          <a:prstGeom prst="rect">
            <a:avLst/>
          </a:prstGeom>
          <a:noFill/>
        </p:spPr>
        <p:txBody>
          <a:bodyPr wrap="none" rtlCol="0">
            <a:spAutoFit/>
          </a:bodyPr>
          <a:lstStyle/>
          <a:p>
            <a:r>
              <a:rPr lang="fr-CA" sz="1200" dirty="0" smtClean="0"/>
              <a:t>240</a:t>
            </a:r>
            <a:endParaRPr lang="en-CA" sz="1200" dirty="0"/>
          </a:p>
        </p:txBody>
      </p:sp>
      <p:sp>
        <p:nvSpPr>
          <p:cNvPr id="47" name="TextBox 46"/>
          <p:cNvSpPr txBox="1"/>
          <p:nvPr/>
        </p:nvSpPr>
        <p:spPr>
          <a:xfrm rot="18738449">
            <a:off x="4553244" y="3611592"/>
            <a:ext cx="415498" cy="282966"/>
          </a:xfrm>
          <a:prstGeom prst="rect">
            <a:avLst/>
          </a:prstGeom>
          <a:noFill/>
        </p:spPr>
        <p:txBody>
          <a:bodyPr wrap="none" rtlCol="0">
            <a:spAutoFit/>
          </a:bodyPr>
          <a:lstStyle/>
          <a:p>
            <a:r>
              <a:rPr lang="fr-CA" sz="1200" dirty="0" smtClean="0"/>
              <a:t>320</a:t>
            </a:r>
            <a:endParaRPr lang="en-CA" sz="1200" dirty="0"/>
          </a:p>
        </p:txBody>
      </p:sp>
      <p:sp>
        <p:nvSpPr>
          <p:cNvPr id="48" name="TextBox 47"/>
          <p:cNvSpPr txBox="1"/>
          <p:nvPr/>
        </p:nvSpPr>
        <p:spPr>
          <a:xfrm>
            <a:off x="8399826" y="2662200"/>
            <a:ext cx="424449" cy="276999"/>
          </a:xfrm>
          <a:prstGeom prst="rect">
            <a:avLst/>
          </a:prstGeom>
          <a:noFill/>
        </p:spPr>
        <p:txBody>
          <a:bodyPr wrap="none" rtlCol="0">
            <a:spAutoFit/>
          </a:bodyPr>
          <a:lstStyle/>
          <a:p>
            <a:r>
              <a:rPr lang="fr-CA" sz="1200" dirty="0" smtClean="0"/>
              <a:t>240</a:t>
            </a:r>
            <a:endParaRPr lang="en-CA" sz="1200" dirty="0"/>
          </a:p>
        </p:txBody>
      </p:sp>
      <p:sp>
        <p:nvSpPr>
          <p:cNvPr id="56" name="TextBox 55"/>
          <p:cNvSpPr txBox="1"/>
          <p:nvPr/>
        </p:nvSpPr>
        <p:spPr>
          <a:xfrm rot="182729">
            <a:off x="7011864" y="3877917"/>
            <a:ext cx="415498" cy="282966"/>
          </a:xfrm>
          <a:prstGeom prst="rect">
            <a:avLst/>
          </a:prstGeom>
          <a:noFill/>
        </p:spPr>
        <p:txBody>
          <a:bodyPr wrap="none" rtlCol="0">
            <a:spAutoFit/>
          </a:bodyPr>
          <a:lstStyle/>
          <a:p>
            <a:r>
              <a:rPr lang="fr-CA" sz="1200" dirty="0" smtClean="0"/>
              <a:t>320</a:t>
            </a:r>
            <a:endParaRPr lang="en-CA" sz="1200" dirty="0"/>
          </a:p>
        </p:txBody>
      </p:sp>
      <p:sp>
        <p:nvSpPr>
          <p:cNvPr id="51" name="TextBox 50"/>
          <p:cNvSpPr txBox="1"/>
          <p:nvPr/>
        </p:nvSpPr>
        <p:spPr>
          <a:xfrm>
            <a:off x="153190" y="4383027"/>
            <a:ext cx="6532558" cy="1754326"/>
          </a:xfrm>
          <a:prstGeom prst="rect">
            <a:avLst/>
          </a:prstGeom>
          <a:noFill/>
        </p:spPr>
        <p:txBody>
          <a:bodyPr wrap="none" rtlCol="0">
            <a:spAutoFit/>
          </a:bodyPr>
          <a:lstStyle/>
          <a:p>
            <a:r>
              <a:rPr lang="fr-CA" sz="1800" b="1" dirty="0" smtClean="0">
                <a:solidFill>
                  <a:srgbClr val="FF0000"/>
                </a:solidFill>
              </a:rPr>
              <a:t>Solutions</a:t>
            </a:r>
            <a:r>
              <a:rPr lang="fr-CA" sz="1800" dirty="0" smtClean="0"/>
              <a:t>:</a:t>
            </a:r>
          </a:p>
          <a:p>
            <a:endParaRPr lang="fr-CA" sz="1800" dirty="0"/>
          </a:p>
          <a:p>
            <a:r>
              <a:rPr lang="fr-CA" sz="1800" dirty="0" smtClean="0"/>
              <a:t>1- </a:t>
            </a:r>
            <a:r>
              <a:rPr lang="fr-CA" sz="1800" b="1" dirty="0" smtClean="0">
                <a:solidFill>
                  <a:srgbClr val="FF0000"/>
                </a:solidFill>
              </a:rPr>
              <a:t>ajouter beaucoup de couches</a:t>
            </a:r>
          </a:p>
          <a:p>
            <a:r>
              <a:rPr lang="fr-CA" sz="1800" dirty="0" smtClean="0">
                <a:solidFill>
                  <a:schemeClr val="bg1">
                    <a:lumMod val="75000"/>
                  </a:schemeClr>
                </a:solidFill>
              </a:rPr>
              <a:t>2- </a:t>
            </a:r>
            <a:r>
              <a:rPr lang="fr-CA" sz="1800" dirty="0">
                <a:solidFill>
                  <a:schemeClr val="bg1">
                    <a:lumMod val="75000"/>
                  </a:schemeClr>
                </a:solidFill>
              </a:rPr>
              <a:t>utiliser des </a:t>
            </a:r>
            <a:r>
              <a:rPr lang="fr-CA" sz="1800" b="1" dirty="0">
                <a:solidFill>
                  <a:schemeClr val="bg1">
                    <a:lumMod val="75000"/>
                  </a:schemeClr>
                </a:solidFill>
              </a:rPr>
              <a:t>convolutions dilatées </a:t>
            </a:r>
            <a:r>
              <a:rPr lang="fr-CA" sz="1800" dirty="0">
                <a:solidFill>
                  <a:schemeClr val="bg1">
                    <a:lumMod val="75000"/>
                  </a:schemeClr>
                </a:solidFill>
              </a:rPr>
              <a:t>(convolutions </a:t>
            </a:r>
            <a:r>
              <a:rPr lang="fr-CA" sz="1800" i="1" dirty="0">
                <a:solidFill>
                  <a:schemeClr val="bg1">
                    <a:lumMod val="75000"/>
                  </a:schemeClr>
                </a:solidFill>
              </a:rPr>
              <a:t>à trous</a:t>
            </a:r>
            <a:r>
              <a:rPr lang="fr-CA" sz="1800" dirty="0">
                <a:solidFill>
                  <a:schemeClr val="bg1">
                    <a:lumMod val="75000"/>
                  </a:schemeClr>
                </a:solidFill>
              </a:rPr>
              <a:t>)</a:t>
            </a:r>
          </a:p>
          <a:p>
            <a:r>
              <a:rPr lang="fr-CA" sz="1800" dirty="0" smtClean="0">
                <a:solidFill>
                  <a:schemeClr val="bg1">
                    <a:lumMod val="75000"/>
                  </a:schemeClr>
                </a:solidFill>
              </a:rPr>
              <a:t>3- mettre des couches de </a:t>
            </a:r>
            <a:r>
              <a:rPr lang="fr-CA" sz="1800" b="1" dirty="0" err="1" smtClean="0">
                <a:solidFill>
                  <a:schemeClr val="bg1">
                    <a:lumMod val="75000"/>
                  </a:schemeClr>
                </a:solidFill>
              </a:rPr>
              <a:t>pooling</a:t>
            </a:r>
            <a:r>
              <a:rPr lang="fr-CA" sz="1800" b="1" dirty="0" smtClean="0">
                <a:solidFill>
                  <a:schemeClr val="bg1">
                    <a:lumMod val="75000"/>
                  </a:schemeClr>
                </a:solidFill>
              </a:rPr>
              <a:t> après chaque bloc </a:t>
            </a:r>
            <a:r>
              <a:rPr lang="fr-CA" sz="1800" b="1" dirty="0" err="1" smtClean="0">
                <a:solidFill>
                  <a:schemeClr val="bg1">
                    <a:lumMod val="75000"/>
                  </a:schemeClr>
                </a:solidFill>
              </a:rPr>
              <a:t>convolutionnel</a:t>
            </a:r>
            <a:endParaRPr lang="fr-CA" sz="1800" b="1" dirty="0" smtClean="0">
              <a:solidFill>
                <a:schemeClr val="bg1">
                  <a:lumMod val="75000"/>
                </a:schemeClr>
              </a:solidFill>
            </a:endParaRPr>
          </a:p>
          <a:p>
            <a:r>
              <a:rPr lang="fr-CA" sz="1800" dirty="0">
                <a:solidFill>
                  <a:schemeClr val="bg1">
                    <a:lumMod val="75000"/>
                  </a:schemeClr>
                </a:solidFill>
              </a:rPr>
              <a:t>4</a:t>
            </a:r>
            <a:r>
              <a:rPr lang="fr-CA" sz="1800" dirty="0" smtClean="0">
                <a:solidFill>
                  <a:schemeClr val="bg1">
                    <a:lumMod val="75000"/>
                  </a:schemeClr>
                </a:solidFill>
              </a:rPr>
              <a:t>- faire un mélange de tout ça!</a:t>
            </a:r>
            <a:endParaRPr lang="en-CA" sz="1800" dirty="0">
              <a:solidFill>
                <a:schemeClr val="bg1">
                  <a:lumMod val="75000"/>
                </a:schemeClr>
              </a:solidFill>
            </a:endParaRPr>
          </a:p>
        </p:txBody>
      </p:sp>
      <p:sp>
        <p:nvSpPr>
          <p:cNvPr id="57" name="TextBox 56"/>
          <p:cNvSpPr txBox="1"/>
          <p:nvPr/>
        </p:nvSpPr>
        <p:spPr>
          <a:xfrm>
            <a:off x="4777825" y="4514473"/>
            <a:ext cx="3672800" cy="830997"/>
          </a:xfrm>
          <a:prstGeom prst="rect">
            <a:avLst/>
          </a:prstGeom>
          <a:solidFill>
            <a:srgbClr val="FFFF00"/>
          </a:solidFill>
        </p:spPr>
        <p:txBody>
          <a:bodyPr wrap="none" rtlCol="0">
            <a:spAutoFit/>
          </a:bodyPr>
          <a:lstStyle/>
          <a:p>
            <a:pPr algn="ctr"/>
            <a:r>
              <a:rPr lang="fr-CA" b="1" dirty="0" smtClean="0">
                <a:solidFill>
                  <a:srgbClr val="FF0000"/>
                </a:solidFill>
              </a:rPr>
              <a:t>Avec des filtres 3x3</a:t>
            </a:r>
            <a:r>
              <a:rPr lang="fr-CA" b="1" dirty="0">
                <a:solidFill>
                  <a:srgbClr val="FF0000"/>
                </a:solidFill>
              </a:rPr>
              <a:t> </a:t>
            </a:r>
          </a:p>
          <a:p>
            <a:pPr algn="ctr"/>
            <a:r>
              <a:rPr lang="fr-CA" b="1" dirty="0">
                <a:solidFill>
                  <a:srgbClr val="FF0000"/>
                </a:solidFill>
              </a:rPr>
              <a:t>m</a:t>
            </a:r>
            <a:r>
              <a:rPr lang="fr-CA" b="1" dirty="0" smtClean="0">
                <a:solidFill>
                  <a:srgbClr val="FF0000"/>
                </a:solidFill>
              </a:rPr>
              <a:t>inimum de 120 couches! </a:t>
            </a:r>
          </a:p>
        </p:txBody>
      </p:sp>
    </p:spTree>
    <p:extLst>
      <p:ext uri="{BB962C8B-B14F-4D97-AF65-F5344CB8AC3E}">
        <p14:creationId xmlns:p14="http://schemas.microsoft.com/office/powerpoint/2010/main" val="383450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Cube 49"/>
          <p:cNvSpPr/>
          <p:nvPr/>
        </p:nvSpPr>
        <p:spPr>
          <a:xfrm>
            <a:off x="4427575" y="2140554"/>
            <a:ext cx="525776" cy="1752436"/>
          </a:xfrm>
          <a:prstGeom prst="cube">
            <a:avLst>
              <a:gd name="adj" fmla="val 97678"/>
            </a:avLst>
          </a:prstGeom>
          <a:solidFill>
            <a:schemeClr val="accent1">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18</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pic>
        <p:nvPicPr>
          <p:cNvPr id="3" name="Picture 2"/>
          <p:cNvPicPr>
            <a:picLocks noChangeAspect="1"/>
          </p:cNvPicPr>
          <p:nvPr/>
        </p:nvPicPr>
        <p:blipFill>
          <a:blip r:embed="rId2"/>
          <a:stretch>
            <a:fillRect/>
          </a:stretch>
        </p:blipFill>
        <p:spPr>
          <a:xfrm>
            <a:off x="6028248" y="2212320"/>
            <a:ext cx="2382731" cy="1625525"/>
          </a:xfrm>
          <a:prstGeom prst="rect">
            <a:avLst/>
          </a:prstGeom>
        </p:spPr>
      </p:pic>
      <p:cxnSp>
        <p:nvCxnSpPr>
          <p:cNvPr id="52" name="Straight Arrow Connector 51"/>
          <p:cNvCxnSpPr/>
          <p:nvPr/>
        </p:nvCxnSpPr>
        <p:spPr>
          <a:xfrm>
            <a:off x="5389421" y="2607078"/>
            <a:ext cx="47346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V="1">
            <a:off x="5399274" y="2876998"/>
            <a:ext cx="453759" cy="181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395859" y="3148737"/>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5392338" y="3407951"/>
            <a:ext cx="467631" cy="639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Cube 9"/>
          <p:cNvSpPr/>
          <p:nvPr/>
        </p:nvSpPr>
        <p:spPr>
          <a:xfrm>
            <a:off x="1067118" y="2140554"/>
            <a:ext cx="647501" cy="1724570"/>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 name="TextBox 10"/>
          <p:cNvSpPr txBox="1"/>
          <p:nvPr/>
        </p:nvSpPr>
        <p:spPr>
          <a:xfrm>
            <a:off x="1672575" y="2253699"/>
            <a:ext cx="424449" cy="276999"/>
          </a:xfrm>
          <a:prstGeom prst="rect">
            <a:avLst/>
          </a:prstGeom>
          <a:noFill/>
        </p:spPr>
        <p:txBody>
          <a:bodyPr wrap="none" rtlCol="0">
            <a:spAutoFit/>
          </a:bodyPr>
          <a:lstStyle/>
          <a:p>
            <a:r>
              <a:rPr lang="fr-CA" sz="1200" dirty="0" smtClean="0"/>
              <a:t>240</a:t>
            </a:r>
            <a:endParaRPr lang="en-CA" sz="1200" dirty="0"/>
          </a:p>
        </p:txBody>
      </p:sp>
      <p:sp>
        <p:nvSpPr>
          <p:cNvPr id="12" name="TextBox 11"/>
          <p:cNvSpPr txBox="1"/>
          <p:nvPr/>
        </p:nvSpPr>
        <p:spPr>
          <a:xfrm rot="18738449">
            <a:off x="1305139" y="3502633"/>
            <a:ext cx="415498" cy="282966"/>
          </a:xfrm>
          <a:prstGeom prst="rect">
            <a:avLst/>
          </a:prstGeom>
          <a:noFill/>
        </p:spPr>
        <p:txBody>
          <a:bodyPr wrap="none" rtlCol="0">
            <a:spAutoFit/>
          </a:bodyPr>
          <a:lstStyle/>
          <a:p>
            <a:r>
              <a:rPr lang="fr-CA" sz="1200" dirty="0" smtClean="0"/>
              <a:t>320</a:t>
            </a:r>
            <a:endParaRPr lang="en-CA" sz="1200" dirty="0"/>
          </a:p>
        </p:txBody>
      </p:sp>
      <p:sp>
        <p:nvSpPr>
          <p:cNvPr id="13" name="TextBox 12"/>
          <p:cNvSpPr txBox="1"/>
          <p:nvPr/>
        </p:nvSpPr>
        <p:spPr>
          <a:xfrm>
            <a:off x="795942" y="3851895"/>
            <a:ext cx="429735" cy="407216"/>
          </a:xfrm>
          <a:prstGeom prst="rect">
            <a:avLst/>
          </a:prstGeom>
          <a:noFill/>
        </p:spPr>
        <p:txBody>
          <a:bodyPr wrap="none" rtlCol="0">
            <a:spAutoFit/>
          </a:bodyPr>
          <a:lstStyle/>
          <a:p>
            <a:r>
              <a:rPr lang="fr-CA" sz="1200" dirty="0" smtClean="0"/>
              <a:t>  3</a:t>
            </a:r>
            <a:endParaRPr lang="en-CA" sz="1200" dirty="0"/>
          </a:p>
        </p:txBody>
      </p:sp>
      <p:sp>
        <p:nvSpPr>
          <p:cNvPr id="14" name="Cube 13"/>
          <p:cNvSpPr/>
          <p:nvPr/>
        </p:nvSpPr>
        <p:spPr>
          <a:xfrm>
            <a:off x="1905850" y="2140554"/>
            <a:ext cx="578783" cy="1752435"/>
          </a:xfrm>
          <a:prstGeom prst="cube">
            <a:avLst>
              <a:gd name="adj" fmla="val 82083"/>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TextBox 16"/>
          <p:cNvSpPr txBox="1"/>
          <p:nvPr/>
        </p:nvSpPr>
        <p:spPr>
          <a:xfrm>
            <a:off x="1667289" y="3851895"/>
            <a:ext cx="429735" cy="407216"/>
          </a:xfrm>
          <a:prstGeom prst="rect">
            <a:avLst/>
          </a:prstGeom>
          <a:noFill/>
        </p:spPr>
        <p:txBody>
          <a:bodyPr wrap="none" rtlCol="0">
            <a:spAutoFit/>
          </a:bodyPr>
          <a:lstStyle/>
          <a:p>
            <a:r>
              <a:rPr lang="fr-CA" sz="1200" dirty="0" smtClean="0"/>
              <a:t>  3</a:t>
            </a:r>
            <a:endParaRPr lang="en-CA" sz="1200" dirty="0"/>
          </a:p>
        </p:txBody>
      </p:sp>
      <p:cxnSp>
        <p:nvCxnSpPr>
          <p:cNvPr id="18" name="Straight Arrow Connector 17"/>
          <p:cNvCxnSpPr/>
          <p:nvPr/>
        </p:nvCxnSpPr>
        <p:spPr>
          <a:xfrm>
            <a:off x="1451921" y="3001401"/>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Cube 18"/>
          <p:cNvSpPr/>
          <p:nvPr/>
        </p:nvSpPr>
        <p:spPr>
          <a:xfrm>
            <a:off x="2718323" y="2140555"/>
            <a:ext cx="562144" cy="1724570"/>
          </a:xfrm>
          <a:prstGeom prst="cube">
            <a:avLst>
              <a:gd name="adj" fmla="val 80470"/>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2" name="TextBox 21"/>
          <p:cNvSpPr txBox="1"/>
          <p:nvPr/>
        </p:nvSpPr>
        <p:spPr>
          <a:xfrm>
            <a:off x="2441631" y="3851895"/>
            <a:ext cx="442034" cy="276999"/>
          </a:xfrm>
          <a:prstGeom prst="rect">
            <a:avLst/>
          </a:prstGeom>
          <a:noFill/>
        </p:spPr>
        <p:txBody>
          <a:bodyPr wrap="square" rtlCol="0">
            <a:spAutoFit/>
          </a:bodyPr>
          <a:lstStyle/>
          <a:p>
            <a:r>
              <a:rPr lang="fr-CA" sz="1200" dirty="0" smtClean="0"/>
              <a:t>  5</a:t>
            </a:r>
            <a:endParaRPr lang="en-CA" sz="1200" dirty="0"/>
          </a:p>
        </p:txBody>
      </p:sp>
      <p:sp>
        <p:nvSpPr>
          <p:cNvPr id="23" name="Cube 22"/>
          <p:cNvSpPr/>
          <p:nvPr/>
        </p:nvSpPr>
        <p:spPr>
          <a:xfrm>
            <a:off x="3561004" y="2140554"/>
            <a:ext cx="558389" cy="1752435"/>
          </a:xfrm>
          <a:prstGeom prst="cube">
            <a:avLst>
              <a:gd name="adj" fmla="val 76836"/>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6" name="TextBox 25"/>
          <p:cNvSpPr txBox="1"/>
          <p:nvPr/>
        </p:nvSpPr>
        <p:spPr>
          <a:xfrm>
            <a:off x="3252216" y="3851895"/>
            <a:ext cx="429735" cy="407216"/>
          </a:xfrm>
          <a:prstGeom prst="rect">
            <a:avLst/>
          </a:prstGeom>
          <a:noFill/>
        </p:spPr>
        <p:txBody>
          <a:bodyPr wrap="none" rtlCol="0">
            <a:spAutoFit/>
          </a:bodyPr>
          <a:lstStyle/>
          <a:p>
            <a:r>
              <a:rPr lang="fr-CA" sz="1200" dirty="0" smtClean="0"/>
              <a:t>  4</a:t>
            </a:r>
            <a:endParaRPr lang="en-CA" sz="1200" dirty="0"/>
          </a:p>
        </p:txBody>
      </p:sp>
      <p:cxnSp>
        <p:nvCxnSpPr>
          <p:cNvPr id="27" name="Straight Arrow Connector 26"/>
          <p:cNvCxnSpPr/>
          <p:nvPr/>
        </p:nvCxnSpPr>
        <p:spPr>
          <a:xfrm>
            <a:off x="2292636" y="3004708"/>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p:cNvCxnSpPr/>
          <p:nvPr/>
        </p:nvCxnSpPr>
        <p:spPr>
          <a:xfrm>
            <a:off x="3160272" y="3001479"/>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3" name="Rounded Rectangle 32"/>
          <p:cNvSpPr/>
          <p:nvPr/>
        </p:nvSpPr>
        <p:spPr>
          <a:xfrm>
            <a:off x="5356413" y="2342694"/>
            <a:ext cx="207600" cy="132519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36" name="Straight Arrow Connector 35"/>
          <p:cNvCxnSpPr/>
          <p:nvPr/>
        </p:nvCxnSpPr>
        <p:spPr>
          <a:xfrm flipV="1">
            <a:off x="4805005" y="3025083"/>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3981044" y="3009936"/>
            <a:ext cx="482390" cy="64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9" name="TextBox 48"/>
          <p:cNvSpPr txBox="1"/>
          <p:nvPr/>
        </p:nvSpPr>
        <p:spPr>
          <a:xfrm>
            <a:off x="207749" y="962824"/>
            <a:ext cx="8719054" cy="923330"/>
          </a:xfrm>
          <a:prstGeom prst="rect">
            <a:avLst/>
          </a:prstGeom>
          <a:noFill/>
        </p:spPr>
        <p:txBody>
          <a:bodyPr wrap="none" rtlCol="0">
            <a:spAutoFit/>
          </a:bodyPr>
          <a:lstStyle/>
          <a:p>
            <a:r>
              <a:rPr lang="fr-CA" sz="1800" b="1" dirty="0" smtClean="0">
                <a:solidFill>
                  <a:srgbClr val="FF0000"/>
                </a:solidFill>
              </a:rPr>
              <a:t>Problème</a:t>
            </a:r>
            <a:r>
              <a:rPr lang="fr-CA" sz="1800" dirty="0" smtClean="0"/>
              <a:t> : ce modèle a un champ récepteur (</a:t>
            </a:r>
            <a:r>
              <a:rPr lang="fr-CA" sz="1800" b="1" i="1" dirty="0" err="1" smtClean="0"/>
              <a:t>receptive</a:t>
            </a:r>
            <a:r>
              <a:rPr lang="fr-CA" sz="1800" b="1" i="1" dirty="0" smtClean="0"/>
              <a:t> </a:t>
            </a:r>
            <a:r>
              <a:rPr lang="fr-CA" sz="1800" b="1" i="1" dirty="0" err="1" smtClean="0"/>
              <a:t>field</a:t>
            </a:r>
            <a:r>
              <a:rPr lang="fr-CA" sz="1800" dirty="0" smtClean="0"/>
              <a:t>) relativement petit (ici 32x32).  </a:t>
            </a:r>
          </a:p>
          <a:p>
            <a:r>
              <a:rPr lang="fr-CA" sz="1800" dirty="0" smtClean="0"/>
              <a:t>Au lieu, on aimerait que les pixels de sortie aient un champ récepteur de la taille de l’image </a:t>
            </a:r>
          </a:p>
          <a:p>
            <a:r>
              <a:rPr lang="fr-CA" sz="1800" dirty="0" smtClean="0"/>
              <a:t>d’entrée (ici 320x240)</a:t>
            </a:r>
            <a:endParaRPr lang="en-CA" sz="1800" dirty="0"/>
          </a:p>
        </p:txBody>
      </p:sp>
      <p:sp>
        <p:nvSpPr>
          <p:cNvPr id="60" name="TextBox 59"/>
          <p:cNvSpPr txBox="1"/>
          <p:nvPr/>
        </p:nvSpPr>
        <p:spPr>
          <a:xfrm>
            <a:off x="4122899" y="3851895"/>
            <a:ext cx="338554" cy="276999"/>
          </a:xfrm>
          <a:prstGeom prst="rect">
            <a:avLst/>
          </a:prstGeom>
          <a:noFill/>
        </p:spPr>
        <p:txBody>
          <a:bodyPr wrap="none" rtlCol="0">
            <a:spAutoFit/>
          </a:bodyPr>
          <a:lstStyle/>
          <a:p>
            <a:r>
              <a:rPr lang="fr-CA" sz="1200" dirty="0" smtClean="0"/>
              <a:t>  1</a:t>
            </a:r>
            <a:endParaRPr lang="en-CA" sz="1200" dirty="0"/>
          </a:p>
        </p:txBody>
      </p:sp>
      <p:sp>
        <p:nvSpPr>
          <p:cNvPr id="39" name="TextBox 38"/>
          <p:cNvSpPr txBox="1"/>
          <p:nvPr/>
        </p:nvSpPr>
        <p:spPr>
          <a:xfrm>
            <a:off x="2423580" y="2324685"/>
            <a:ext cx="424449" cy="276999"/>
          </a:xfrm>
          <a:prstGeom prst="rect">
            <a:avLst/>
          </a:prstGeom>
          <a:noFill/>
        </p:spPr>
        <p:txBody>
          <a:bodyPr wrap="none" rtlCol="0">
            <a:spAutoFit/>
          </a:bodyPr>
          <a:lstStyle/>
          <a:p>
            <a:r>
              <a:rPr lang="fr-CA" sz="1200" dirty="0" smtClean="0"/>
              <a:t>240</a:t>
            </a:r>
            <a:endParaRPr lang="en-CA" sz="1200" dirty="0"/>
          </a:p>
        </p:txBody>
      </p:sp>
      <p:sp>
        <p:nvSpPr>
          <p:cNvPr id="40" name="TextBox 39"/>
          <p:cNvSpPr txBox="1"/>
          <p:nvPr/>
        </p:nvSpPr>
        <p:spPr>
          <a:xfrm rot="18738449">
            <a:off x="2056144" y="3573619"/>
            <a:ext cx="415498" cy="282966"/>
          </a:xfrm>
          <a:prstGeom prst="rect">
            <a:avLst/>
          </a:prstGeom>
          <a:noFill/>
        </p:spPr>
        <p:txBody>
          <a:bodyPr wrap="none" rtlCol="0">
            <a:spAutoFit/>
          </a:bodyPr>
          <a:lstStyle/>
          <a:p>
            <a:r>
              <a:rPr lang="fr-CA" sz="1200" dirty="0" smtClean="0"/>
              <a:t>320</a:t>
            </a:r>
            <a:endParaRPr lang="en-CA" sz="1200" dirty="0"/>
          </a:p>
        </p:txBody>
      </p:sp>
      <p:sp>
        <p:nvSpPr>
          <p:cNvPr id="41" name="TextBox 40"/>
          <p:cNvSpPr txBox="1"/>
          <p:nvPr/>
        </p:nvSpPr>
        <p:spPr>
          <a:xfrm>
            <a:off x="3257502" y="2318218"/>
            <a:ext cx="424449" cy="276999"/>
          </a:xfrm>
          <a:prstGeom prst="rect">
            <a:avLst/>
          </a:prstGeom>
          <a:noFill/>
        </p:spPr>
        <p:txBody>
          <a:bodyPr wrap="none" rtlCol="0">
            <a:spAutoFit/>
          </a:bodyPr>
          <a:lstStyle/>
          <a:p>
            <a:r>
              <a:rPr lang="fr-CA" sz="1200" dirty="0" smtClean="0"/>
              <a:t>240</a:t>
            </a:r>
            <a:endParaRPr lang="en-CA" sz="1200" dirty="0"/>
          </a:p>
        </p:txBody>
      </p:sp>
      <p:sp>
        <p:nvSpPr>
          <p:cNvPr id="42" name="TextBox 41"/>
          <p:cNvSpPr txBox="1"/>
          <p:nvPr/>
        </p:nvSpPr>
        <p:spPr>
          <a:xfrm rot="18738449">
            <a:off x="2890066" y="3567152"/>
            <a:ext cx="415498" cy="282966"/>
          </a:xfrm>
          <a:prstGeom prst="rect">
            <a:avLst/>
          </a:prstGeom>
          <a:noFill/>
        </p:spPr>
        <p:txBody>
          <a:bodyPr wrap="none" rtlCol="0">
            <a:spAutoFit/>
          </a:bodyPr>
          <a:lstStyle/>
          <a:p>
            <a:r>
              <a:rPr lang="fr-CA" sz="1200" dirty="0" smtClean="0"/>
              <a:t>320</a:t>
            </a:r>
            <a:endParaRPr lang="en-CA" sz="1200" dirty="0"/>
          </a:p>
        </p:txBody>
      </p:sp>
      <p:sp>
        <p:nvSpPr>
          <p:cNvPr id="43" name="TextBox 42"/>
          <p:cNvSpPr txBox="1"/>
          <p:nvPr/>
        </p:nvSpPr>
        <p:spPr>
          <a:xfrm>
            <a:off x="4111503" y="2337485"/>
            <a:ext cx="424449" cy="276999"/>
          </a:xfrm>
          <a:prstGeom prst="rect">
            <a:avLst/>
          </a:prstGeom>
          <a:noFill/>
        </p:spPr>
        <p:txBody>
          <a:bodyPr wrap="none" rtlCol="0">
            <a:spAutoFit/>
          </a:bodyPr>
          <a:lstStyle/>
          <a:p>
            <a:r>
              <a:rPr lang="fr-CA" sz="1200" dirty="0" smtClean="0"/>
              <a:t>240</a:t>
            </a:r>
            <a:endParaRPr lang="en-CA" sz="1200" dirty="0"/>
          </a:p>
        </p:txBody>
      </p:sp>
      <p:sp>
        <p:nvSpPr>
          <p:cNvPr id="45" name="TextBox 44"/>
          <p:cNvSpPr txBox="1"/>
          <p:nvPr/>
        </p:nvSpPr>
        <p:spPr>
          <a:xfrm rot="18738449">
            <a:off x="3744067" y="3586419"/>
            <a:ext cx="415498" cy="282966"/>
          </a:xfrm>
          <a:prstGeom prst="rect">
            <a:avLst/>
          </a:prstGeom>
          <a:noFill/>
        </p:spPr>
        <p:txBody>
          <a:bodyPr wrap="none" rtlCol="0">
            <a:spAutoFit/>
          </a:bodyPr>
          <a:lstStyle/>
          <a:p>
            <a:r>
              <a:rPr lang="fr-CA" sz="1200" dirty="0" smtClean="0"/>
              <a:t>320</a:t>
            </a:r>
            <a:endParaRPr lang="en-CA" sz="1200" dirty="0"/>
          </a:p>
        </p:txBody>
      </p:sp>
      <p:sp>
        <p:nvSpPr>
          <p:cNvPr id="46" name="TextBox 45"/>
          <p:cNvSpPr txBox="1"/>
          <p:nvPr/>
        </p:nvSpPr>
        <p:spPr>
          <a:xfrm>
            <a:off x="4920680" y="2362658"/>
            <a:ext cx="424449" cy="276999"/>
          </a:xfrm>
          <a:prstGeom prst="rect">
            <a:avLst/>
          </a:prstGeom>
          <a:noFill/>
        </p:spPr>
        <p:txBody>
          <a:bodyPr wrap="none" rtlCol="0">
            <a:spAutoFit/>
          </a:bodyPr>
          <a:lstStyle/>
          <a:p>
            <a:r>
              <a:rPr lang="fr-CA" sz="1200" dirty="0" smtClean="0"/>
              <a:t>240</a:t>
            </a:r>
            <a:endParaRPr lang="en-CA" sz="1200" dirty="0"/>
          </a:p>
        </p:txBody>
      </p:sp>
      <p:sp>
        <p:nvSpPr>
          <p:cNvPr id="47" name="TextBox 46"/>
          <p:cNvSpPr txBox="1"/>
          <p:nvPr/>
        </p:nvSpPr>
        <p:spPr>
          <a:xfrm rot="18738449">
            <a:off x="4553244" y="3611592"/>
            <a:ext cx="415498" cy="282966"/>
          </a:xfrm>
          <a:prstGeom prst="rect">
            <a:avLst/>
          </a:prstGeom>
          <a:noFill/>
        </p:spPr>
        <p:txBody>
          <a:bodyPr wrap="none" rtlCol="0">
            <a:spAutoFit/>
          </a:bodyPr>
          <a:lstStyle/>
          <a:p>
            <a:r>
              <a:rPr lang="fr-CA" sz="1200" dirty="0" smtClean="0"/>
              <a:t>320</a:t>
            </a:r>
            <a:endParaRPr lang="en-CA" sz="1200" dirty="0"/>
          </a:p>
        </p:txBody>
      </p:sp>
      <p:sp>
        <p:nvSpPr>
          <p:cNvPr id="48" name="TextBox 47"/>
          <p:cNvSpPr txBox="1"/>
          <p:nvPr/>
        </p:nvSpPr>
        <p:spPr>
          <a:xfrm>
            <a:off x="8399826" y="2662200"/>
            <a:ext cx="424449" cy="276999"/>
          </a:xfrm>
          <a:prstGeom prst="rect">
            <a:avLst/>
          </a:prstGeom>
          <a:noFill/>
        </p:spPr>
        <p:txBody>
          <a:bodyPr wrap="none" rtlCol="0">
            <a:spAutoFit/>
          </a:bodyPr>
          <a:lstStyle/>
          <a:p>
            <a:r>
              <a:rPr lang="fr-CA" sz="1200" dirty="0" smtClean="0"/>
              <a:t>240</a:t>
            </a:r>
            <a:endParaRPr lang="en-CA" sz="1200" dirty="0"/>
          </a:p>
        </p:txBody>
      </p:sp>
      <p:sp>
        <p:nvSpPr>
          <p:cNvPr id="56" name="TextBox 55"/>
          <p:cNvSpPr txBox="1"/>
          <p:nvPr/>
        </p:nvSpPr>
        <p:spPr>
          <a:xfrm rot="182729">
            <a:off x="7011864" y="3877917"/>
            <a:ext cx="415498" cy="282966"/>
          </a:xfrm>
          <a:prstGeom prst="rect">
            <a:avLst/>
          </a:prstGeom>
          <a:noFill/>
        </p:spPr>
        <p:txBody>
          <a:bodyPr wrap="none" rtlCol="0">
            <a:spAutoFit/>
          </a:bodyPr>
          <a:lstStyle/>
          <a:p>
            <a:r>
              <a:rPr lang="fr-CA" sz="1200" dirty="0" smtClean="0"/>
              <a:t>320</a:t>
            </a:r>
            <a:endParaRPr lang="en-CA" sz="1200" dirty="0"/>
          </a:p>
        </p:txBody>
      </p:sp>
      <p:sp>
        <p:nvSpPr>
          <p:cNvPr id="51" name="TextBox 50"/>
          <p:cNvSpPr txBox="1"/>
          <p:nvPr/>
        </p:nvSpPr>
        <p:spPr>
          <a:xfrm>
            <a:off x="153190" y="4383027"/>
            <a:ext cx="5645520" cy="1754326"/>
          </a:xfrm>
          <a:prstGeom prst="rect">
            <a:avLst/>
          </a:prstGeom>
          <a:noFill/>
        </p:spPr>
        <p:txBody>
          <a:bodyPr wrap="none" rtlCol="0">
            <a:spAutoFit/>
          </a:bodyPr>
          <a:lstStyle/>
          <a:p>
            <a:r>
              <a:rPr lang="fr-CA" sz="1800" b="1" dirty="0" smtClean="0">
                <a:solidFill>
                  <a:srgbClr val="FF0000"/>
                </a:solidFill>
              </a:rPr>
              <a:t>Solutions</a:t>
            </a:r>
            <a:r>
              <a:rPr lang="fr-CA" sz="1800" dirty="0" smtClean="0"/>
              <a:t>:</a:t>
            </a:r>
          </a:p>
          <a:p>
            <a:endParaRPr lang="fr-CA" sz="1800" dirty="0"/>
          </a:p>
          <a:p>
            <a:r>
              <a:rPr lang="fr-CA" sz="1800" dirty="0" smtClean="0"/>
              <a:t>1- </a:t>
            </a:r>
            <a:r>
              <a:rPr lang="fr-CA" sz="1800" b="1" strike="sngStrike" dirty="0" smtClean="0">
                <a:solidFill>
                  <a:srgbClr val="FF0000"/>
                </a:solidFill>
              </a:rPr>
              <a:t>ajouter beaucoup de couches</a:t>
            </a:r>
          </a:p>
          <a:p>
            <a:r>
              <a:rPr lang="fr-CA" sz="1800" dirty="0">
                <a:solidFill>
                  <a:schemeClr val="bg1">
                    <a:lumMod val="75000"/>
                  </a:schemeClr>
                </a:solidFill>
              </a:rPr>
              <a:t>2- utiliser des </a:t>
            </a:r>
            <a:r>
              <a:rPr lang="fr-CA" sz="1800" b="1" dirty="0">
                <a:solidFill>
                  <a:schemeClr val="bg1">
                    <a:lumMod val="75000"/>
                  </a:schemeClr>
                </a:solidFill>
              </a:rPr>
              <a:t>convolutions dilatées </a:t>
            </a:r>
            <a:r>
              <a:rPr lang="fr-CA" sz="1800" dirty="0">
                <a:solidFill>
                  <a:schemeClr val="bg1">
                    <a:lumMod val="75000"/>
                  </a:schemeClr>
                </a:solidFill>
              </a:rPr>
              <a:t>(convolutions </a:t>
            </a:r>
            <a:r>
              <a:rPr lang="fr-CA" sz="1800" i="1" dirty="0">
                <a:solidFill>
                  <a:schemeClr val="bg1">
                    <a:lumMod val="75000"/>
                  </a:schemeClr>
                </a:solidFill>
              </a:rPr>
              <a:t>à trous</a:t>
            </a:r>
            <a:r>
              <a:rPr lang="fr-CA" sz="1800" dirty="0" smtClean="0">
                <a:solidFill>
                  <a:schemeClr val="bg1">
                    <a:lumMod val="75000"/>
                  </a:schemeClr>
                </a:solidFill>
              </a:rPr>
              <a:t>)</a:t>
            </a:r>
          </a:p>
          <a:p>
            <a:r>
              <a:rPr lang="fr-CA" sz="1800" dirty="0">
                <a:solidFill>
                  <a:schemeClr val="bg1">
                    <a:lumMod val="75000"/>
                  </a:schemeClr>
                </a:solidFill>
              </a:rPr>
              <a:t>3</a:t>
            </a:r>
            <a:r>
              <a:rPr lang="fr-CA" sz="1800" dirty="0" smtClean="0">
                <a:solidFill>
                  <a:schemeClr val="bg1">
                    <a:lumMod val="75000"/>
                  </a:schemeClr>
                </a:solidFill>
              </a:rPr>
              <a:t>- mettre des couches de </a:t>
            </a:r>
            <a:r>
              <a:rPr lang="fr-CA" sz="1800" b="1" dirty="0" err="1" smtClean="0">
                <a:solidFill>
                  <a:schemeClr val="bg1">
                    <a:lumMod val="75000"/>
                  </a:schemeClr>
                </a:solidFill>
              </a:rPr>
              <a:t>pooling</a:t>
            </a:r>
            <a:r>
              <a:rPr lang="fr-CA" sz="1800" b="1" dirty="0" smtClean="0">
                <a:solidFill>
                  <a:schemeClr val="bg1">
                    <a:lumMod val="75000"/>
                  </a:schemeClr>
                </a:solidFill>
              </a:rPr>
              <a:t> après chaque</a:t>
            </a:r>
          </a:p>
          <a:p>
            <a:r>
              <a:rPr lang="fr-CA" sz="1800" dirty="0">
                <a:solidFill>
                  <a:schemeClr val="bg1">
                    <a:lumMod val="75000"/>
                  </a:schemeClr>
                </a:solidFill>
              </a:rPr>
              <a:t>4</a:t>
            </a:r>
            <a:r>
              <a:rPr lang="fr-CA" sz="1800" dirty="0" smtClean="0">
                <a:solidFill>
                  <a:schemeClr val="bg1">
                    <a:lumMod val="75000"/>
                  </a:schemeClr>
                </a:solidFill>
              </a:rPr>
              <a:t>- faire </a:t>
            </a:r>
            <a:r>
              <a:rPr lang="fr-CA" sz="1800" dirty="0">
                <a:solidFill>
                  <a:schemeClr val="bg1">
                    <a:lumMod val="75000"/>
                  </a:schemeClr>
                </a:solidFill>
              </a:rPr>
              <a:t>un mélange de tout ça</a:t>
            </a:r>
            <a:r>
              <a:rPr lang="fr-CA" sz="1800" dirty="0" smtClean="0">
                <a:solidFill>
                  <a:schemeClr val="bg1">
                    <a:lumMod val="75000"/>
                  </a:schemeClr>
                </a:solidFill>
              </a:rPr>
              <a:t>!</a:t>
            </a:r>
            <a:endParaRPr lang="en-CA" sz="1800" dirty="0">
              <a:solidFill>
                <a:schemeClr val="bg1">
                  <a:lumMod val="75000"/>
                </a:schemeClr>
              </a:solidFill>
            </a:endParaRPr>
          </a:p>
        </p:txBody>
      </p:sp>
      <p:sp>
        <p:nvSpPr>
          <p:cNvPr id="2" name="TextBox 1"/>
          <p:cNvSpPr txBox="1"/>
          <p:nvPr/>
        </p:nvSpPr>
        <p:spPr>
          <a:xfrm>
            <a:off x="5126529" y="4696580"/>
            <a:ext cx="3785845" cy="1569660"/>
          </a:xfrm>
          <a:prstGeom prst="rect">
            <a:avLst/>
          </a:prstGeom>
          <a:solidFill>
            <a:srgbClr val="FFFF00"/>
          </a:solidFill>
        </p:spPr>
        <p:txBody>
          <a:bodyPr wrap="none" rtlCol="0">
            <a:spAutoFit/>
          </a:bodyPr>
          <a:lstStyle/>
          <a:p>
            <a:r>
              <a:rPr lang="fr-CA" b="1" dirty="0" smtClean="0">
                <a:solidFill>
                  <a:srgbClr val="FF0000"/>
                </a:solidFill>
              </a:rPr>
              <a:t>Explosion de la mémoire</a:t>
            </a:r>
          </a:p>
          <a:p>
            <a:r>
              <a:rPr lang="fr-CA" b="1" dirty="0" smtClean="0">
                <a:solidFill>
                  <a:srgbClr val="FF0000"/>
                </a:solidFill>
              </a:rPr>
              <a:t>Et des temps de calculs</a:t>
            </a:r>
          </a:p>
          <a:p>
            <a:r>
              <a:rPr lang="fr-CA" b="1" dirty="0" smtClean="0">
                <a:solidFill>
                  <a:srgbClr val="FF0000"/>
                </a:solidFill>
              </a:rPr>
              <a:t>Et problème de disparition </a:t>
            </a:r>
          </a:p>
          <a:p>
            <a:r>
              <a:rPr lang="fr-CA" b="1" dirty="0">
                <a:solidFill>
                  <a:srgbClr val="FF0000"/>
                </a:solidFill>
              </a:rPr>
              <a:t> </a:t>
            </a:r>
            <a:r>
              <a:rPr lang="fr-CA" b="1" dirty="0" smtClean="0">
                <a:solidFill>
                  <a:srgbClr val="FF0000"/>
                </a:solidFill>
              </a:rPr>
              <a:t>   de gradients</a:t>
            </a:r>
          </a:p>
        </p:txBody>
      </p:sp>
      <p:pic>
        <p:nvPicPr>
          <p:cNvPr id="4102" name="Picture 6" descr="See the source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03956" y="4440114"/>
            <a:ext cx="1422573" cy="1272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2036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Cube 49"/>
          <p:cNvSpPr/>
          <p:nvPr/>
        </p:nvSpPr>
        <p:spPr>
          <a:xfrm>
            <a:off x="4427575" y="2140554"/>
            <a:ext cx="525776" cy="1752436"/>
          </a:xfrm>
          <a:prstGeom prst="cube">
            <a:avLst>
              <a:gd name="adj" fmla="val 97678"/>
            </a:avLst>
          </a:prstGeom>
          <a:solidFill>
            <a:schemeClr val="accent1">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19</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pic>
        <p:nvPicPr>
          <p:cNvPr id="3" name="Picture 2"/>
          <p:cNvPicPr>
            <a:picLocks noChangeAspect="1"/>
          </p:cNvPicPr>
          <p:nvPr/>
        </p:nvPicPr>
        <p:blipFill>
          <a:blip r:embed="rId2"/>
          <a:stretch>
            <a:fillRect/>
          </a:stretch>
        </p:blipFill>
        <p:spPr>
          <a:xfrm>
            <a:off x="6028248" y="2212320"/>
            <a:ext cx="2382731" cy="1625525"/>
          </a:xfrm>
          <a:prstGeom prst="rect">
            <a:avLst/>
          </a:prstGeom>
        </p:spPr>
      </p:pic>
      <p:cxnSp>
        <p:nvCxnSpPr>
          <p:cNvPr id="52" name="Straight Arrow Connector 51"/>
          <p:cNvCxnSpPr/>
          <p:nvPr/>
        </p:nvCxnSpPr>
        <p:spPr>
          <a:xfrm>
            <a:off x="5389421" y="2607078"/>
            <a:ext cx="47346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V="1">
            <a:off x="5399274" y="2876998"/>
            <a:ext cx="453759" cy="181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395859" y="3148737"/>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5392338" y="3407951"/>
            <a:ext cx="467631" cy="639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Cube 9"/>
          <p:cNvSpPr/>
          <p:nvPr/>
        </p:nvSpPr>
        <p:spPr>
          <a:xfrm>
            <a:off x="1067118" y="2140554"/>
            <a:ext cx="647501" cy="1724570"/>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 name="TextBox 10"/>
          <p:cNvSpPr txBox="1"/>
          <p:nvPr/>
        </p:nvSpPr>
        <p:spPr>
          <a:xfrm>
            <a:off x="1672575" y="2253699"/>
            <a:ext cx="424449" cy="276999"/>
          </a:xfrm>
          <a:prstGeom prst="rect">
            <a:avLst/>
          </a:prstGeom>
          <a:noFill/>
        </p:spPr>
        <p:txBody>
          <a:bodyPr wrap="none" rtlCol="0">
            <a:spAutoFit/>
          </a:bodyPr>
          <a:lstStyle/>
          <a:p>
            <a:r>
              <a:rPr lang="fr-CA" sz="1200" dirty="0" smtClean="0"/>
              <a:t>240</a:t>
            </a:r>
            <a:endParaRPr lang="en-CA" sz="1200" dirty="0"/>
          </a:p>
        </p:txBody>
      </p:sp>
      <p:sp>
        <p:nvSpPr>
          <p:cNvPr id="12" name="TextBox 11"/>
          <p:cNvSpPr txBox="1"/>
          <p:nvPr/>
        </p:nvSpPr>
        <p:spPr>
          <a:xfrm rot="18738449">
            <a:off x="1305139" y="3502633"/>
            <a:ext cx="415498" cy="282966"/>
          </a:xfrm>
          <a:prstGeom prst="rect">
            <a:avLst/>
          </a:prstGeom>
          <a:noFill/>
        </p:spPr>
        <p:txBody>
          <a:bodyPr wrap="none" rtlCol="0">
            <a:spAutoFit/>
          </a:bodyPr>
          <a:lstStyle/>
          <a:p>
            <a:r>
              <a:rPr lang="fr-CA" sz="1200" dirty="0" smtClean="0"/>
              <a:t>320</a:t>
            </a:r>
            <a:endParaRPr lang="en-CA" sz="1200" dirty="0"/>
          </a:p>
        </p:txBody>
      </p:sp>
      <p:sp>
        <p:nvSpPr>
          <p:cNvPr id="13" name="TextBox 12"/>
          <p:cNvSpPr txBox="1"/>
          <p:nvPr/>
        </p:nvSpPr>
        <p:spPr>
          <a:xfrm>
            <a:off x="795942" y="3851895"/>
            <a:ext cx="429735" cy="407216"/>
          </a:xfrm>
          <a:prstGeom prst="rect">
            <a:avLst/>
          </a:prstGeom>
          <a:noFill/>
        </p:spPr>
        <p:txBody>
          <a:bodyPr wrap="none" rtlCol="0">
            <a:spAutoFit/>
          </a:bodyPr>
          <a:lstStyle/>
          <a:p>
            <a:r>
              <a:rPr lang="fr-CA" sz="1200" dirty="0" smtClean="0"/>
              <a:t>  3</a:t>
            </a:r>
            <a:endParaRPr lang="en-CA" sz="1200" dirty="0"/>
          </a:p>
        </p:txBody>
      </p:sp>
      <p:sp>
        <p:nvSpPr>
          <p:cNvPr id="14" name="Cube 13"/>
          <p:cNvSpPr/>
          <p:nvPr/>
        </p:nvSpPr>
        <p:spPr>
          <a:xfrm>
            <a:off x="1905850" y="2140554"/>
            <a:ext cx="578783" cy="1752435"/>
          </a:xfrm>
          <a:prstGeom prst="cube">
            <a:avLst>
              <a:gd name="adj" fmla="val 82083"/>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TextBox 16"/>
          <p:cNvSpPr txBox="1"/>
          <p:nvPr/>
        </p:nvSpPr>
        <p:spPr>
          <a:xfrm>
            <a:off x="1667289" y="3851895"/>
            <a:ext cx="429735" cy="407216"/>
          </a:xfrm>
          <a:prstGeom prst="rect">
            <a:avLst/>
          </a:prstGeom>
          <a:noFill/>
        </p:spPr>
        <p:txBody>
          <a:bodyPr wrap="none" rtlCol="0">
            <a:spAutoFit/>
          </a:bodyPr>
          <a:lstStyle/>
          <a:p>
            <a:r>
              <a:rPr lang="fr-CA" sz="1200" dirty="0" smtClean="0"/>
              <a:t>  3</a:t>
            </a:r>
            <a:endParaRPr lang="en-CA" sz="1200" dirty="0"/>
          </a:p>
        </p:txBody>
      </p:sp>
      <p:cxnSp>
        <p:nvCxnSpPr>
          <p:cNvPr id="18" name="Straight Arrow Connector 17"/>
          <p:cNvCxnSpPr/>
          <p:nvPr/>
        </p:nvCxnSpPr>
        <p:spPr>
          <a:xfrm>
            <a:off x="1451921" y="3001401"/>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Cube 18"/>
          <p:cNvSpPr/>
          <p:nvPr/>
        </p:nvSpPr>
        <p:spPr>
          <a:xfrm>
            <a:off x="2718323" y="2140555"/>
            <a:ext cx="562144" cy="1724570"/>
          </a:xfrm>
          <a:prstGeom prst="cube">
            <a:avLst>
              <a:gd name="adj" fmla="val 80470"/>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2" name="TextBox 21"/>
          <p:cNvSpPr txBox="1"/>
          <p:nvPr/>
        </p:nvSpPr>
        <p:spPr>
          <a:xfrm>
            <a:off x="2441631" y="3851895"/>
            <a:ext cx="442034" cy="276999"/>
          </a:xfrm>
          <a:prstGeom prst="rect">
            <a:avLst/>
          </a:prstGeom>
          <a:noFill/>
        </p:spPr>
        <p:txBody>
          <a:bodyPr wrap="square" rtlCol="0">
            <a:spAutoFit/>
          </a:bodyPr>
          <a:lstStyle/>
          <a:p>
            <a:r>
              <a:rPr lang="fr-CA" sz="1200" dirty="0" smtClean="0"/>
              <a:t>  5</a:t>
            </a:r>
            <a:endParaRPr lang="en-CA" sz="1200" dirty="0"/>
          </a:p>
        </p:txBody>
      </p:sp>
      <p:sp>
        <p:nvSpPr>
          <p:cNvPr id="23" name="Cube 22"/>
          <p:cNvSpPr/>
          <p:nvPr/>
        </p:nvSpPr>
        <p:spPr>
          <a:xfrm>
            <a:off x="3561004" y="2140554"/>
            <a:ext cx="558389" cy="1752435"/>
          </a:xfrm>
          <a:prstGeom prst="cube">
            <a:avLst>
              <a:gd name="adj" fmla="val 76836"/>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6" name="TextBox 25"/>
          <p:cNvSpPr txBox="1"/>
          <p:nvPr/>
        </p:nvSpPr>
        <p:spPr>
          <a:xfrm>
            <a:off x="3252216" y="3851895"/>
            <a:ext cx="429735" cy="407216"/>
          </a:xfrm>
          <a:prstGeom prst="rect">
            <a:avLst/>
          </a:prstGeom>
          <a:noFill/>
        </p:spPr>
        <p:txBody>
          <a:bodyPr wrap="none" rtlCol="0">
            <a:spAutoFit/>
          </a:bodyPr>
          <a:lstStyle/>
          <a:p>
            <a:r>
              <a:rPr lang="fr-CA" sz="1200" dirty="0" smtClean="0"/>
              <a:t>  4</a:t>
            </a:r>
            <a:endParaRPr lang="en-CA" sz="1200" dirty="0"/>
          </a:p>
        </p:txBody>
      </p:sp>
      <p:cxnSp>
        <p:nvCxnSpPr>
          <p:cNvPr id="27" name="Straight Arrow Connector 26"/>
          <p:cNvCxnSpPr/>
          <p:nvPr/>
        </p:nvCxnSpPr>
        <p:spPr>
          <a:xfrm>
            <a:off x="2292636" y="3004708"/>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p:cNvCxnSpPr/>
          <p:nvPr/>
        </p:nvCxnSpPr>
        <p:spPr>
          <a:xfrm>
            <a:off x="3160272" y="3001479"/>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3" name="Rounded Rectangle 32"/>
          <p:cNvSpPr/>
          <p:nvPr/>
        </p:nvSpPr>
        <p:spPr>
          <a:xfrm>
            <a:off x="5356413" y="2342694"/>
            <a:ext cx="207600" cy="132519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36" name="Straight Arrow Connector 35"/>
          <p:cNvCxnSpPr/>
          <p:nvPr/>
        </p:nvCxnSpPr>
        <p:spPr>
          <a:xfrm flipV="1">
            <a:off x="4805005" y="3025083"/>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3981044" y="3009936"/>
            <a:ext cx="482390" cy="64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9" name="TextBox 48"/>
          <p:cNvSpPr txBox="1"/>
          <p:nvPr/>
        </p:nvSpPr>
        <p:spPr>
          <a:xfrm>
            <a:off x="207749" y="962824"/>
            <a:ext cx="8719054" cy="923330"/>
          </a:xfrm>
          <a:prstGeom prst="rect">
            <a:avLst/>
          </a:prstGeom>
          <a:noFill/>
        </p:spPr>
        <p:txBody>
          <a:bodyPr wrap="none" rtlCol="0">
            <a:spAutoFit/>
          </a:bodyPr>
          <a:lstStyle/>
          <a:p>
            <a:r>
              <a:rPr lang="fr-CA" sz="1800" b="1" dirty="0" smtClean="0">
                <a:solidFill>
                  <a:srgbClr val="FF0000"/>
                </a:solidFill>
              </a:rPr>
              <a:t>Problème</a:t>
            </a:r>
            <a:r>
              <a:rPr lang="fr-CA" sz="1800" dirty="0" smtClean="0"/>
              <a:t> : ce modèle a un champ récepteur (</a:t>
            </a:r>
            <a:r>
              <a:rPr lang="fr-CA" sz="1800" b="1" i="1" dirty="0" err="1" smtClean="0"/>
              <a:t>receptive</a:t>
            </a:r>
            <a:r>
              <a:rPr lang="fr-CA" sz="1800" b="1" i="1" dirty="0" smtClean="0"/>
              <a:t> </a:t>
            </a:r>
            <a:r>
              <a:rPr lang="fr-CA" sz="1800" b="1" i="1" dirty="0" err="1" smtClean="0"/>
              <a:t>field</a:t>
            </a:r>
            <a:r>
              <a:rPr lang="fr-CA" sz="1800" dirty="0" smtClean="0"/>
              <a:t>) relativement petit (ici 32x32).  </a:t>
            </a:r>
          </a:p>
          <a:p>
            <a:r>
              <a:rPr lang="fr-CA" sz="1800" dirty="0" smtClean="0"/>
              <a:t>Au lieu, on aimerait que les pixels de sortie aient un champ récepteur de la taille de l’image </a:t>
            </a:r>
          </a:p>
          <a:p>
            <a:r>
              <a:rPr lang="fr-CA" sz="1800" dirty="0" smtClean="0"/>
              <a:t>d’entrée (ici 320x240)</a:t>
            </a:r>
            <a:endParaRPr lang="en-CA" sz="1800" dirty="0"/>
          </a:p>
        </p:txBody>
      </p:sp>
      <p:sp>
        <p:nvSpPr>
          <p:cNvPr id="60" name="TextBox 59"/>
          <p:cNvSpPr txBox="1"/>
          <p:nvPr/>
        </p:nvSpPr>
        <p:spPr>
          <a:xfrm>
            <a:off x="4122899" y="3851895"/>
            <a:ext cx="338554" cy="276999"/>
          </a:xfrm>
          <a:prstGeom prst="rect">
            <a:avLst/>
          </a:prstGeom>
          <a:noFill/>
        </p:spPr>
        <p:txBody>
          <a:bodyPr wrap="none" rtlCol="0">
            <a:spAutoFit/>
          </a:bodyPr>
          <a:lstStyle/>
          <a:p>
            <a:r>
              <a:rPr lang="fr-CA" sz="1200" dirty="0" smtClean="0"/>
              <a:t>  1</a:t>
            </a:r>
            <a:endParaRPr lang="en-CA" sz="1200" dirty="0"/>
          </a:p>
        </p:txBody>
      </p:sp>
      <p:sp>
        <p:nvSpPr>
          <p:cNvPr id="39" name="TextBox 38"/>
          <p:cNvSpPr txBox="1"/>
          <p:nvPr/>
        </p:nvSpPr>
        <p:spPr>
          <a:xfrm>
            <a:off x="2423580" y="2324685"/>
            <a:ext cx="424449" cy="276999"/>
          </a:xfrm>
          <a:prstGeom prst="rect">
            <a:avLst/>
          </a:prstGeom>
          <a:noFill/>
        </p:spPr>
        <p:txBody>
          <a:bodyPr wrap="none" rtlCol="0">
            <a:spAutoFit/>
          </a:bodyPr>
          <a:lstStyle/>
          <a:p>
            <a:r>
              <a:rPr lang="fr-CA" sz="1200" dirty="0" smtClean="0"/>
              <a:t>240</a:t>
            </a:r>
            <a:endParaRPr lang="en-CA" sz="1200" dirty="0"/>
          </a:p>
        </p:txBody>
      </p:sp>
      <p:sp>
        <p:nvSpPr>
          <p:cNvPr id="40" name="TextBox 39"/>
          <p:cNvSpPr txBox="1"/>
          <p:nvPr/>
        </p:nvSpPr>
        <p:spPr>
          <a:xfrm rot="18738449">
            <a:off x="2056144" y="3573619"/>
            <a:ext cx="415498" cy="282966"/>
          </a:xfrm>
          <a:prstGeom prst="rect">
            <a:avLst/>
          </a:prstGeom>
          <a:noFill/>
        </p:spPr>
        <p:txBody>
          <a:bodyPr wrap="none" rtlCol="0">
            <a:spAutoFit/>
          </a:bodyPr>
          <a:lstStyle/>
          <a:p>
            <a:r>
              <a:rPr lang="fr-CA" sz="1200" dirty="0" smtClean="0"/>
              <a:t>320</a:t>
            </a:r>
            <a:endParaRPr lang="en-CA" sz="1200" dirty="0"/>
          </a:p>
        </p:txBody>
      </p:sp>
      <p:sp>
        <p:nvSpPr>
          <p:cNvPr id="41" name="TextBox 40"/>
          <p:cNvSpPr txBox="1"/>
          <p:nvPr/>
        </p:nvSpPr>
        <p:spPr>
          <a:xfrm>
            <a:off x="3257502" y="2318218"/>
            <a:ext cx="424449" cy="276999"/>
          </a:xfrm>
          <a:prstGeom prst="rect">
            <a:avLst/>
          </a:prstGeom>
          <a:noFill/>
        </p:spPr>
        <p:txBody>
          <a:bodyPr wrap="none" rtlCol="0">
            <a:spAutoFit/>
          </a:bodyPr>
          <a:lstStyle/>
          <a:p>
            <a:r>
              <a:rPr lang="fr-CA" sz="1200" dirty="0" smtClean="0"/>
              <a:t>240</a:t>
            </a:r>
            <a:endParaRPr lang="en-CA" sz="1200" dirty="0"/>
          </a:p>
        </p:txBody>
      </p:sp>
      <p:sp>
        <p:nvSpPr>
          <p:cNvPr id="42" name="TextBox 41"/>
          <p:cNvSpPr txBox="1"/>
          <p:nvPr/>
        </p:nvSpPr>
        <p:spPr>
          <a:xfrm rot="18738449">
            <a:off x="2890066" y="3567152"/>
            <a:ext cx="415498" cy="282966"/>
          </a:xfrm>
          <a:prstGeom prst="rect">
            <a:avLst/>
          </a:prstGeom>
          <a:noFill/>
        </p:spPr>
        <p:txBody>
          <a:bodyPr wrap="none" rtlCol="0">
            <a:spAutoFit/>
          </a:bodyPr>
          <a:lstStyle/>
          <a:p>
            <a:r>
              <a:rPr lang="fr-CA" sz="1200" dirty="0" smtClean="0"/>
              <a:t>320</a:t>
            </a:r>
            <a:endParaRPr lang="en-CA" sz="1200" dirty="0"/>
          </a:p>
        </p:txBody>
      </p:sp>
      <p:sp>
        <p:nvSpPr>
          <p:cNvPr id="43" name="TextBox 42"/>
          <p:cNvSpPr txBox="1"/>
          <p:nvPr/>
        </p:nvSpPr>
        <p:spPr>
          <a:xfrm>
            <a:off x="4111503" y="2337485"/>
            <a:ext cx="424449" cy="276999"/>
          </a:xfrm>
          <a:prstGeom prst="rect">
            <a:avLst/>
          </a:prstGeom>
          <a:noFill/>
        </p:spPr>
        <p:txBody>
          <a:bodyPr wrap="none" rtlCol="0">
            <a:spAutoFit/>
          </a:bodyPr>
          <a:lstStyle/>
          <a:p>
            <a:r>
              <a:rPr lang="fr-CA" sz="1200" dirty="0" smtClean="0"/>
              <a:t>240</a:t>
            </a:r>
            <a:endParaRPr lang="en-CA" sz="1200" dirty="0"/>
          </a:p>
        </p:txBody>
      </p:sp>
      <p:sp>
        <p:nvSpPr>
          <p:cNvPr id="45" name="TextBox 44"/>
          <p:cNvSpPr txBox="1"/>
          <p:nvPr/>
        </p:nvSpPr>
        <p:spPr>
          <a:xfrm rot="18738449">
            <a:off x="3744067" y="3586419"/>
            <a:ext cx="415498" cy="282966"/>
          </a:xfrm>
          <a:prstGeom prst="rect">
            <a:avLst/>
          </a:prstGeom>
          <a:noFill/>
        </p:spPr>
        <p:txBody>
          <a:bodyPr wrap="none" rtlCol="0">
            <a:spAutoFit/>
          </a:bodyPr>
          <a:lstStyle/>
          <a:p>
            <a:r>
              <a:rPr lang="fr-CA" sz="1200" dirty="0" smtClean="0"/>
              <a:t>320</a:t>
            </a:r>
            <a:endParaRPr lang="en-CA" sz="1200" dirty="0"/>
          </a:p>
        </p:txBody>
      </p:sp>
      <p:sp>
        <p:nvSpPr>
          <p:cNvPr id="46" name="TextBox 45"/>
          <p:cNvSpPr txBox="1"/>
          <p:nvPr/>
        </p:nvSpPr>
        <p:spPr>
          <a:xfrm>
            <a:off x="4920680" y="2362658"/>
            <a:ext cx="424449" cy="276999"/>
          </a:xfrm>
          <a:prstGeom prst="rect">
            <a:avLst/>
          </a:prstGeom>
          <a:noFill/>
        </p:spPr>
        <p:txBody>
          <a:bodyPr wrap="none" rtlCol="0">
            <a:spAutoFit/>
          </a:bodyPr>
          <a:lstStyle/>
          <a:p>
            <a:r>
              <a:rPr lang="fr-CA" sz="1200" dirty="0" smtClean="0"/>
              <a:t>240</a:t>
            </a:r>
            <a:endParaRPr lang="en-CA" sz="1200" dirty="0"/>
          </a:p>
        </p:txBody>
      </p:sp>
      <p:sp>
        <p:nvSpPr>
          <p:cNvPr id="47" name="TextBox 46"/>
          <p:cNvSpPr txBox="1"/>
          <p:nvPr/>
        </p:nvSpPr>
        <p:spPr>
          <a:xfrm rot="18738449">
            <a:off x="4553244" y="3611592"/>
            <a:ext cx="415498" cy="282966"/>
          </a:xfrm>
          <a:prstGeom prst="rect">
            <a:avLst/>
          </a:prstGeom>
          <a:noFill/>
        </p:spPr>
        <p:txBody>
          <a:bodyPr wrap="none" rtlCol="0">
            <a:spAutoFit/>
          </a:bodyPr>
          <a:lstStyle/>
          <a:p>
            <a:r>
              <a:rPr lang="fr-CA" sz="1200" dirty="0" smtClean="0"/>
              <a:t>320</a:t>
            </a:r>
            <a:endParaRPr lang="en-CA" sz="1200" dirty="0"/>
          </a:p>
        </p:txBody>
      </p:sp>
      <p:sp>
        <p:nvSpPr>
          <p:cNvPr id="48" name="TextBox 47"/>
          <p:cNvSpPr txBox="1"/>
          <p:nvPr/>
        </p:nvSpPr>
        <p:spPr>
          <a:xfrm>
            <a:off x="8399826" y="2662200"/>
            <a:ext cx="424449" cy="276999"/>
          </a:xfrm>
          <a:prstGeom prst="rect">
            <a:avLst/>
          </a:prstGeom>
          <a:noFill/>
        </p:spPr>
        <p:txBody>
          <a:bodyPr wrap="none" rtlCol="0">
            <a:spAutoFit/>
          </a:bodyPr>
          <a:lstStyle/>
          <a:p>
            <a:r>
              <a:rPr lang="fr-CA" sz="1200" dirty="0" smtClean="0"/>
              <a:t>240</a:t>
            </a:r>
            <a:endParaRPr lang="en-CA" sz="1200" dirty="0"/>
          </a:p>
        </p:txBody>
      </p:sp>
      <p:sp>
        <p:nvSpPr>
          <p:cNvPr id="56" name="TextBox 55"/>
          <p:cNvSpPr txBox="1"/>
          <p:nvPr/>
        </p:nvSpPr>
        <p:spPr>
          <a:xfrm rot="182729">
            <a:off x="7011864" y="3877917"/>
            <a:ext cx="415498" cy="282966"/>
          </a:xfrm>
          <a:prstGeom prst="rect">
            <a:avLst/>
          </a:prstGeom>
          <a:noFill/>
        </p:spPr>
        <p:txBody>
          <a:bodyPr wrap="none" rtlCol="0">
            <a:spAutoFit/>
          </a:bodyPr>
          <a:lstStyle/>
          <a:p>
            <a:r>
              <a:rPr lang="fr-CA" sz="1200" dirty="0" smtClean="0"/>
              <a:t>320</a:t>
            </a:r>
            <a:endParaRPr lang="en-CA" sz="1200" dirty="0"/>
          </a:p>
        </p:txBody>
      </p:sp>
      <p:sp>
        <p:nvSpPr>
          <p:cNvPr id="51" name="TextBox 50"/>
          <p:cNvSpPr txBox="1"/>
          <p:nvPr/>
        </p:nvSpPr>
        <p:spPr>
          <a:xfrm>
            <a:off x="153190" y="4383027"/>
            <a:ext cx="5645520" cy="1754326"/>
          </a:xfrm>
          <a:prstGeom prst="rect">
            <a:avLst/>
          </a:prstGeom>
          <a:noFill/>
        </p:spPr>
        <p:txBody>
          <a:bodyPr wrap="none" rtlCol="0">
            <a:spAutoFit/>
          </a:bodyPr>
          <a:lstStyle/>
          <a:p>
            <a:r>
              <a:rPr lang="fr-CA" sz="1800" b="1" dirty="0" smtClean="0">
                <a:solidFill>
                  <a:srgbClr val="FF0000"/>
                </a:solidFill>
              </a:rPr>
              <a:t>Solutions</a:t>
            </a:r>
            <a:r>
              <a:rPr lang="fr-CA" sz="1800" dirty="0" smtClean="0"/>
              <a:t>:</a:t>
            </a:r>
          </a:p>
          <a:p>
            <a:endParaRPr lang="fr-CA" sz="1800" dirty="0"/>
          </a:p>
          <a:p>
            <a:r>
              <a:rPr lang="fr-CA" sz="1800" strike="sngStrike" dirty="0" smtClean="0">
                <a:solidFill>
                  <a:schemeClr val="bg1">
                    <a:lumMod val="85000"/>
                  </a:schemeClr>
                </a:solidFill>
              </a:rPr>
              <a:t>1- </a:t>
            </a:r>
            <a:r>
              <a:rPr lang="fr-CA" sz="1800" b="1" strike="sngStrike" dirty="0" smtClean="0">
                <a:solidFill>
                  <a:schemeClr val="bg1">
                    <a:lumMod val="85000"/>
                  </a:schemeClr>
                </a:solidFill>
              </a:rPr>
              <a:t>ajouter beaucoup de couches</a:t>
            </a:r>
          </a:p>
          <a:p>
            <a:r>
              <a:rPr lang="fr-CA" sz="1800" dirty="0"/>
              <a:t>2- utiliser des </a:t>
            </a:r>
            <a:r>
              <a:rPr lang="fr-CA" sz="1800" b="1" dirty="0">
                <a:solidFill>
                  <a:srgbClr val="FF0000"/>
                </a:solidFill>
              </a:rPr>
              <a:t>convolutions dilatées</a:t>
            </a:r>
            <a:r>
              <a:rPr lang="fr-CA" sz="1800" b="1" dirty="0"/>
              <a:t> </a:t>
            </a:r>
            <a:r>
              <a:rPr lang="fr-CA" sz="1800" dirty="0"/>
              <a:t>(convolutions </a:t>
            </a:r>
            <a:r>
              <a:rPr lang="fr-CA" sz="1800" i="1" dirty="0"/>
              <a:t>à trous</a:t>
            </a:r>
            <a:r>
              <a:rPr lang="fr-CA" sz="1800" dirty="0" smtClean="0"/>
              <a:t>)</a:t>
            </a:r>
          </a:p>
          <a:p>
            <a:r>
              <a:rPr lang="fr-CA" sz="1800" dirty="0">
                <a:solidFill>
                  <a:schemeClr val="bg1">
                    <a:lumMod val="75000"/>
                  </a:schemeClr>
                </a:solidFill>
              </a:rPr>
              <a:t>3</a:t>
            </a:r>
            <a:r>
              <a:rPr lang="fr-CA" sz="1800" dirty="0" smtClean="0">
                <a:solidFill>
                  <a:schemeClr val="bg1">
                    <a:lumMod val="75000"/>
                  </a:schemeClr>
                </a:solidFill>
              </a:rPr>
              <a:t>- mettre des couches de </a:t>
            </a:r>
            <a:r>
              <a:rPr lang="fr-CA" sz="1800" b="1" dirty="0" err="1" smtClean="0">
                <a:solidFill>
                  <a:schemeClr val="bg1">
                    <a:lumMod val="75000"/>
                  </a:schemeClr>
                </a:solidFill>
              </a:rPr>
              <a:t>pooling</a:t>
            </a:r>
            <a:r>
              <a:rPr lang="fr-CA" sz="1800" b="1" dirty="0" smtClean="0">
                <a:solidFill>
                  <a:schemeClr val="bg1">
                    <a:lumMod val="75000"/>
                  </a:schemeClr>
                </a:solidFill>
              </a:rPr>
              <a:t> après chaque</a:t>
            </a:r>
          </a:p>
          <a:p>
            <a:r>
              <a:rPr lang="fr-CA" sz="1800" dirty="0">
                <a:solidFill>
                  <a:schemeClr val="bg1">
                    <a:lumMod val="75000"/>
                  </a:schemeClr>
                </a:solidFill>
              </a:rPr>
              <a:t>4</a:t>
            </a:r>
            <a:r>
              <a:rPr lang="fr-CA" sz="1800" dirty="0" smtClean="0">
                <a:solidFill>
                  <a:schemeClr val="bg1">
                    <a:lumMod val="75000"/>
                  </a:schemeClr>
                </a:solidFill>
              </a:rPr>
              <a:t>- faire </a:t>
            </a:r>
            <a:r>
              <a:rPr lang="fr-CA" sz="1800" dirty="0">
                <a:solidFill>
                  <a:schemeClr val="bg1">
                    <a:lumMod val="75000"/>
                  </a:schemeClr>
                </a:solidFill>
              </a:rPr>
              <a:t>un mélange de tout ça</a:t>
            </a:r>
            <a:r>
              <a:rPr lang="fr-CA" sz="1800" dirty="0" smtClean="0">
                <a:solidFill>
                  <a:schemeClr val="bg1">
                    <a:lumMod val="75000"/>
                  </a:schemeClr>
                </a:solidFill>
              </a:rPr>
              <a:t>!</a:t>
            </a:r>
            <a:endParaRPr lang="en-CA" sz="1800" dirty="0">
              <a:solidFill>
                <a:schemeClr val="bg1">
                  <a:lumMod val="75000"/>
                </a:schemeClr>
              </a:solidFill>
            </a:endParaRPr>
          </a:p>
        </p:txBody>
      </p:sp>
    </p:spTree>
    <p:extLst>
      <p:ext uri="{BB962C8B-B14F-4D97-AF65-F5344CB8AC3E}">
        <p14:creationId xmlns:p14="http://schemas.microsoft.com/office/powerpoint/2010/main" val="1898091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583036" y="3879888"/>
            <a:ext cx="1905000" cy="457200"/>
          </a:xfrm>
        </p:spPr>
        <p:txBody>
          <a:bodyPr/>
          <a:lstStyle/>
          <a:p>
            <a:pPr>
              <a:defRPr/>
            </a:pPr>
            <a:fld id="{64B82919-9BAA-4552-A19E-DA5FA1CF0A97}" type="slidenum">
              <a:rPr lang="fr-CA" smtClean="0">
                <a:latin typeface="+mj-lt"/>
              </a:rPr>
              <a:pPr>
                <a:defRPr/>
              </a:pPr>
              <a:t>2</a:t>
            </a:fld>
            <a:endParaRPr lang="fr-CA">
              <a:latin typeface="+mj-lt"/>
            </a:endParaRPr>
          </a:p>
        </p:txBody>
      </p:sp>
      <p:sp>
        <p:nvSpPr>
          <p:cNvPr id="6" name="Content Placeholder 4">
            <a:extLst>
              <a:ext uri="{FF2B5EF4-FFF2-40B4-BE49-F238E27FC236}">
                <a16:creationId xmlns:a16="http://schemas.microsoft.com/office/drawing/2014/main" id="{B3E34A9A-505F-9943-AA73-809008CF1655}"/>
              </a:ext>
            </a:extLst>
          </p:cNvPr>
          <p:cNvSpPr txBox="1">
            <a:spLocks/>
          </p:cNvSpPr>
          <p:nvPr/>
        </p:nvSpPr>
        <p:spPr bwMode="auto">
          <a:xfrm>
            <a:off x="6904689" y="1947773"/>
            <a:ext cx="1333667" cy="23920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400" b="1" kern="0" dirty="0">
                <a:latin typeface="+mj-lt"/>
              </a:rPr>
              <a:t>Segmentation</a:t>
            </a:r>
            <a:endParaRPr lang="en-CA" sz="1400" kern="0" dirty="0">
              <a:latin typeface="+mj-lt"/>
            </a:endParaRPr>
          </a:p>
        </p:txBody>
      </p:sp>
      <p:grpSp>
        <p:nvGrpSpPr>
          <p:cNvPr id="7" name="Group 6">
            <a:extLst>
              <a:ext uri="{FF2B5EF4-FFF2-40B4-BE49-F238E27FC236}">
                <a16:creationId xmlns:a16="http://schemas.microsoft.com/office/drawing/2014/main" id="{937D1A39-C878-D247-B971-77A29F4EB2F5}"/>
              </a:ext>
            </a:extLst>
          </p:cNvPr>
          <p:cNvGrpSpPr/>
          <p:nvPr/>
        </p:nvGrpSpPr>
        <p:grpSpPr>
          <a:xfrm>
            <a:off x="6012443" y="274672"/>
            <a:ext cx="2810512" cy="1570352"/>
            <a:chOff x="4804270" y="1355113"/>
            <a:chExt cx="3303563" cy="2208678"/>
          </a:xfrm>
        </p:grpSpPr>
        <p:pic>
          <p:nvPicPr>
            <p:cNvPr id="8" name="Google Shape;156;p20">
              <a:extLst>
                <a:ext uri="{FF2B5EF4-FFF2-40B4-BE49-F238E27FC236}">
                  <a16:creationId xmlns:a16="http://schemas.microsoft.com/office/drawing/2014/main" id="{C6C3F622-3A8E-9542-941C-F547AE6729A6}"/>
                </a:ext>
              </a:extLst>
            </p:cNvPr>
            <p:cNvPicPr preferRelativeResize="0"/>
            <p:nvPr/>
          </p:nvPicPr>
          <p:blipFill>
            <a:blip r:embed="rId2">
              <a:alphaModFix/>
              <a:duotone>
                <a:prstClr val="black"/>
                <a:schemeClr val="accent6">
                  <a:lumMod val="40000"/>
                  <a:lumOff val="60000"/>
                  <a:tint val="45000"/>
                  <a:satMod val="400000"/>
                </a:schemeClr>
              </a:duotone>
            </a:blip>
            <a:stretch>
              <a:fillRect/>
            </a:stretch>
          </p:blipFill>
          <p:spPr>
            <a:xfrm>
              <a:off x="4806237" y="1368659"/>
              <a:ext cx="3301596" cy="2195132"/>
            </a:xfrm>
            <a:prstGeom prst="rect">
              <a:avLst/>
            </a:prstGeom>
            <a:noFill/>
            <a:ln>
              <a:noFill/>
            </a:ln>
          </p:spPr>
        </p:pic>
        <p:pic>
          <p:nvPicPr>
            <p:cNvPr id="9" name="Google Shape;156;p20">
              <a:extLst>
                <a:ext uri="{FF2B5EF4-FFF2-40B4-BE49-F238E27FC236}">
                  <a16:creationId xmlns:a16="http://schemas.microsoft.com/office/drawing/2014/main" id="{ABD1B2FE-23BE-DD44-B06C-1E1231FA9DD4}"/>
                </a:ext>
              </a:extLst>
            </p:cNvPr>
            <p:cNvPicPr preferRelativeResize="0"/>
            <p:nvPr/>
          </p:nvPicPr>
          <p:blipFill>
            <a:blip r:embed="rId3">
              <a:alphaModFix/>
              <a:duotone>
                <a:prstClr val="black"/>
                <a:srgbClr val="34AD62">
                  <a:tint val="45000"/>
                  <a:satMod val="400000"/>
                </a:srgbClr>
              </a:duotone>
              <a:extLst>
                <a:ext uri="{BEBA8EAE-BF5A-486C-A8C5-ECC9F3942E4B}">
                  <a14:imgProps xmlns:a14="http://schemas.microsoft.com/office/drawing/2010/main">
                    <a14:imgLayer r:embed="rId4">
                      <a14:imgEffect>
                        <a14:backgroundRemoval t="10000" b="90000" l="10000" r="90000">
                          <a14:foregroundMark x1="39583" y1="72231" x2="36250" y2="75602"/>
                          <a14:foregroundMark x1="38229" y1="77689" x2="34896" y2="76565"/>
                          <a14:foregroundMark x1="42813" y1="48796" x2="48125" y2="58427"/>
                          <a14:foregroundMark x1="49167" y1="56661" x2="49063" y2="65811"/>
                          <a14:backgroundMark x1="48125" y1="83628" x2="38021" y2="85714"/>
                          <a14:backgroundMark x1="46458" y1="83628" x2="55521" y2="86356"/>
                          <a14:backgroundMark x1="22604" y1="84270" x2="22604" y2="86838"/>
                          <a14:backgroundMark x1="50625" y1="52167" x2="50625" y2="52167"/>
                          <a14:backgroundMark x1="50417" y1="50401" x2="50417" y2="52167"/>
                          <a14:backgroundMark x1="48333" y1="49599" x2="50208" y2="51525"/>
                          <a14:backgroundMark x1="22083" y1="81701" x2="24896" y2="79615"/>
                          <a14:backgroundMark x1="22917" y1="80417" x2="26250" y2="79775"/>
                          <a14:backgroundMark x1="35104" y1="80417" x2="39479" y2="83949"/>
                          <a14:backgroundMark x1="53646" y1="40449" x2="76979" y2="87319"/>
                          <a14:backgroundMark x1="85938" y1="13644" x2="75313" y2="29213"/>
                          <a14:backgroundMark x1="75313" y1="29213" x2="57708" y2="90369"/>
                        </a14:backgroundRemoval>
                      </a14:imgEffect>
                    </a14:imgLayer>
                  </a14:imgProps>
                </a:ext>
              </a:extLst>
            </a:blip>
            <a:stretch>
              <a:fillRect/>
            </a:stretch>
          </p:blipFill>
          <p:spPr>
            <a:xfrm>
              <a:off x="4804270" y="1362033"/>
              <a:ext cx="3301596" cy="2195132"/>
            </a:xfrm>
            <a:prstGeom prst="rect">
              <a:avLst/>
            </a:prstGeom>
            <a:noFill/>
            <a:ln>
              <a:noFill/>
            </a:ln>
          </p:spPr>
        </p:pic>
        <p:pic>
          <p:nvPicPr>
            <p:cNvPr id="10" name="Google Shape;156;p20">
              <a:extLst>
                <a:ext uri="{FF2B5EF4-FFF2-40B4-BE49-F238E27FC236}">
                  <a16:creationId xmlns:a16="http://schemas.microsoft.com/office/drawing/2014/main" id="{F45425F6-5E6E-9A43-B496-D2AA1C9425F3}"/>
                </a:ext>
              </a:extLst>
            </p:cNvPr>
            <p:cNvPicPr preferRelativeResize="0"/>
            <p:nvPr/>
          </p:nvPicPr>
          <p:blipFill>
            <a:blip r:embed="rId5">
              <a:alphaModFix/>
              <a:duotone>
                <a:prstClr val="black"/>
                <a:srgbClr val="FF959D">
                  <a:tint val="45000"/>
                  <a:satMod val="400000"/>
                </a:srgbClr>
              </a:duotone>
              <a:extLst>
                <a:ext uri="{BEBA8EAE-BF5A-486C-A8C5-ECC9F3942E4B}">
                  <a14:imgProps xmlns:a14="http://schemas.microsoft.com/office/drawing/2010/main">
                    <a14:imgLayer r:embed="rId6">
                      <a14:imgEffect>
                        <a14:backgroundRemoval t="10000" b="90000" l="10000" r="90000">
                          <a14:backgroundMark x1="48125" y1="83628" x2="38021" y2="85714"/>
                          <a14:backgroundMark x1="46458" y1="83628" x2="55521" y2="86356"/>
                          <a14:backgroundMark x1="22604" y1="84270" x2="22604" y2="86838"/>
                          <a14:backgroundMark x1="50625" y1="52167" x2="50625" y2="52167"/>
                          <a14:backgroundMark x1="50417" y1="50401" x2="50417" y2="52167"/>
                          <a14:backgroundMark x1="48333" y1="49599" x2="50208" y2="51525"/>
                          <a14:backgroundMark x1="22083" y1="81701" x2="24896" y2="79615"/>
                          <a14:backgroundMark x1="22917" y1="80417" x2="26250" y2="79775"/>
                          <a14:backgroundMark x1="35104" y1="80417" x2="39479" y2="83949"/>
                          <a14:backgroundMark x1="49063" y1="47833" x2="46250" y2="80417"/>
                          <a14:backgroundMark x1="41354" y1="26806" x2="26563" y2="37721"/>
                          <a14:backgroundMark x1="26563" y1="37721" x2="25938" y2="63403"/>
                          <a14:backgroundMark x1="25938" y1="63403" x2="27187" y2="67737"/>
                          <a14:backgroundMark x1="43958" y1="44944" x2="31771" y2="82665"/>
                          <a14:backgroundMark x1="37500" y1="62279" x2="37292" y2="82343"/>
                          <a14:backgroundMark x1="50313" y1="60995" x2="39063" y2="71108"/>
                          <a14:backgroundMark x1="50521" y1="60995" x2="49896" y2="64526"/>
                          <a14:backgroundMark x1="50833" y1="60995" x2="49063" y2="66132"/>
                          <a14:backgroundMark x1="38958" y1="69823" x2="38750" y2="73034"/>
                        </a14:backgroundRemoval>
                      </a14:imgEffect>
                    </a14:imgLayer>
                  </a14:imgProps>
                </a:ext>
              </a:extLst>
            </a:blip>
            <a:stretch>
              <a:fillRect/>
            </a:stretch>
          </p:blipFill>
          <p:spPr>
            <a:xfrm>
              <a:off x="4804270" y="1355113"/>
              <a:ext cx="3301596" cy="2195132"/>
            </a:xfrm>
            <a:prstGeom prst="rect">
              <a:avLst/>
            </a:prstGeom>
            <a:noFill/>
            <a:ln>
              <a:noFill/>
            </a:ln>
          </p:spPr>
        </p:pic>
      </p:grpSp>
      <p:pic>
        <p:nvPicPr>
          <p:cNvPr id="11" name="Google Shape;156;p20">
            <a:extLst>
              <a:ext uri="{FF2B5EF4-FFF2-40B4-BE49-F238E27FC236}">
                <a16:creationId xmlns:a16="http://schemas.microsoft.com/office/drawing/2014/main" id="{15E3B7F1-FC1A-894A-9FDB-187DA29E47BA}"/>
              </a:ext>
            </a:extLst>
          </p:cNvPr>
          <p:cNvPicPr preferRelativeResize="0"/>
          <p:nvPr/>
        </p:nvPicPr>
        <p:blipFill>
          <a:blip r:embed="rId7">
            <a:alphaModFix/>
          </a:blip>
          <a:stretch>
            <a:fillRect/>
          </a:stretch>
        </p:blipFill>
        <p:spPr>
          <a:xfrm>
            <a:off x="2667553" y="306100"/>
            <a:ext cx="2810512" cy="1570352"/>
          </a:xfrm>
          <a:prstGeom prst="rect">
            <a:avLst/>
          </a:prstGeom>
          <a:noFill/>
          <a:ln>
            <a:noFill/>
          </a:ln>
        </p:spPr>
      </p:pic>
      <p:sp>
        <p:nvSpPr>
          <p:cNvPr id="12" name="Right Arrow 11">
            <a:extLst>
              <a:ext uri="{FF2B5EF4-FFF2-40B4-BE49-F238E27FC236}">
                <a16:creationId xmlns:a16="http://schemas.microsoft.com/office/drawing/2014/main" id="{F9CA0BAE-AC23-8D45-BB90-442919F70C0B}"/>
              </a:ext>
            </a:extLst>
          </p:cNvPr>
          <p:cNvSpPr/>
          <p:nvPr/>
        </p:nvSpPr>
        <p:spPr>
          <a:xfrm>
            <a:off x="5474519" y="962056"/>
            <a:ext cx="545183" cy="205214"/>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 name="TextBox 12">
            <a:extLst>
              <a:ext uri="{FF2B5EF4-FFF2-40B4-BE49-F238E27FC236}">
                <a16:creationId xmlns:a16="http://schemas.microsoft.com/office/drawing/2014/main" id="{78F704D0-BDE2-AD41-AF1E-ADCC505001FB}"/>
              </a:ext>
            </a:extLst>
          </p:cNvPr>
          <p:cNvSpPr txBox="1"/>
          <p:nvPr/>
        </p:nvSpPr>
        <p:spPr>
          <a:xfrm>
            <a:off x="6217097" y="411991"/>
            <a:ext cx="1269553" cy="338554"/>
          </a:xfrm>
          <a:prstGeom prst="rect">
            <a:avLst/>
          </a:prstGeom>
          <a:noFill/>
        </p:spPr>
        <p:txBody>
          <a:bodyPr wrap="square" rtlCol="0">
            <a:spAutoFit/>
          </a:bodyPr>
          <a:lstStyle/>
          <a:p>
            <a:r>
              <a:rPr lang="en-US" sz="1600" b="1" dirty="0" smtClean="0">
                <a:solidFill>
                  <a:schemeClr val="bg1"/>
                </a:solidFill>
                <a:latin typeface="+mj-lt"/>
                <a:ea typeface="Helvetica Neue" panose="02000503000000020004" pitchFamily="2" charset="0"/>
                <a:cs typeface="Helvetica Neue" panose="02000503000000020004" pitchFamily="2" charset="0"/>
              </a:rPr>
              <a:t>Background</a:t>
            </a:r>
            <a:endParaRPr lang="en-US" sz="1600" b="1" dirty="0">
              <a:solidFill>
                <a:schemeClr val="bg1"/>
              </a:solidFill>
              <a:latin typeface="+mj-lt"/>
              <a:ea typeface="Helvetica Neue" panose="02000503000000020004" pitchFamily="2" charset="0"/>
              <a:cs typeface="Helvetica Neue" panose="02000503000000020004" pitchFamily="2" charset="0"/>
            </a:endParaRPr>
          </a:p>
        </p:txBody>
      </p:sp>
      <p:sp>
        <p:nvSpPr>
          <p:cNvPr id="14" name="TextBox 13">
            <a:extLst>
              <a:ext uri="{FF2B5EF4-FFF2-40B4-BE49-F238E27FC236}">
                <a16:creationId xmlns:a16="http://schemas.microsoft.com/office/drawing/2014/main" id="{3CF12218-E498-1547-899A-D85168588903}"/>
              </a:ext>
            </a:extLst>
          </p:cNvPr>
          <p:cNvSpPr txBox="1"/>
          <p:nvPr/>
        </p:nvSpPr>
        <p:spPr>
          <a:xfrm>
            <a:off x="7658100" y="1292536"/>
            <a:ext cx="757317" cy="338554"/>
          </a:xfrm>
          <a:prstGeom prst="rect">
            <a:avLst/>
          </a:prstGeom>
          <a:noFill/>
        </p:spPr>
        <p:txBody>
          <a:bodyPr wrap="square" rtlCol="0">
            <a:spAutoFit/>
          </a:bodyPr>
          <a:lstStyle/>
          <a:p>
            <a:r>
              <a:rPr lang="en-US" sz="1600" b="1" dirty="0" smtClean="0">
                <a:solidFill>
                  <a:schemeClr val="bg1"/>
                </a:solidFill>
                <a:latin typeface="+mj-lt"/>
                <a:ea typeface="Helvetica Neue" panose="02000503000000020004" pitchFamily="2" charset="0"/>
                <a:cs typeface="Helvetica Neue" panose="02000503000000020004" pitchFamily="2" charset="0"/>
              </a:rPr>
              <a:t>Dog</a:t>
            </a:r>
            <a:endParaRPr lang="en-US" sz="1600" b="1" dirty="0">
              <a:solidFill>
                <a:schemeClr val="bg1"/>
              </a:solidFill>
              <a:latin typeface="+mj-lt"/>
              <a:ea typeface="Helvetica Neue" panose="02000503000000020004" pitchFamily="2" charset="0"/>
              <a:cs typeface="Helvetica Neue" panose="02000503000000020004" pitchFamily="2" charset="0"/>
            </a:endParaRPr>
          </a:p>
        </p:txBody>
      </p:sp>
      <p:sp>
        <p:nvSpPr>
          <p:cNvPr id="15" name="TextBox 14">
            <a:extLst>
              <a:ext uri="{FF2B5EF4-FFF2-40B4-BE49-F238E27FC236}">
                <a16:creationId xmlns:a16="http://schemas.microsoft.com/office/drawing/2014/main" id="{96808F21-F0EA-FD47-AC70-6F7753380AD5}"/>
              </a:ext>
            </a:extLst>
          </p:cNvPr>
          <p:cNvSpPr txBox="1"/>
          <p:nvPr/>
        </p:nvSpPr>
        <p:spPr>
          <a:xfrm>
            <a:off x="6712619" y="1145727"/>
            <a:ext cx="652074" cy="338554"/>
          </a:xfrm>
          <a:prstGeom prst="rect">
            <a:avLst/>
          </a:prstGeom>
          <a:noFill/>
        </p:spPr>
        <p:txBody>
          <a:bodyPr wrap="square" rtlCol="0">
            <a:spAutoFit/>
          </a:bodyPr>
          <a:lstStyle/>
          <a:p>
            <a:r>
              <a:rPr lang="en-US" sz="1600" b="1" dirty="0" smtClean="0">
                <a:solidFill>
                  <a:schemeClr val="bg1"/>
                </a:solidFill>
                <a:latin typeface="+mj-lt"/>
                <a:ea typeface="Helvetica Neue" panose="02000503000000020004" pitchFamily="2" charset="0"/>
                <a:cs typeface="Helvetica Neue" panose="02000503000000020004" pitchFamily="2" charset="0"/>
              </a:rPr>
              <a:t>Cat</a:t>
            </a:r>
            <a:endParaRPr lang="en-US" sz="1600" b="1" dirty="0">
              <a:solidFill>
                <a:schemeClr val="bg1"/>
              </a:solidFill>
              <a:latin typeface="+mj-lt"/>
              <a:ea typeface="Helvetica Neue" panose="02000503000000020004" pitchFamily="2" charset="0"/>
              <a:cs typeface="Helvetica Neue" panose="02000503000000020004" pitchFamily="2" charset="0"/>
            </a:endParaRPr>
          </a:p>
        </p:txBody>
      </p:sp>
      <p:sp>
        <p:nvSpPr>
          <p:cNvPr id="17" name="Content Placeholder 4">
            <a:extLst>
              <a:ext uri="{FF2B5EF4-FFF2-40B4-BE49-F238E27FC236}">
                <a16:creationId xmlns:a16="http://schemas.microsoft.com/office/drawing/2014/main" id="{96F46816-83A2-1F40-A97B-5C7626F0EC6C}"/>
              </a:ext>
            </a:extLst>
          </p:cNvPr>
          <p:cNvSpPr txBox="1">
            <a:spLocks/>
          </p:cNvSpPr>
          <p:nvPr/>
        </p:nvSpPr>
        <p:spPr bwMode="auto">
          <a:xfrm>
            <a:off x="6057725" y="4403663"/>
            <a:ext cx="974179" cy="32028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kern="0" dirty="0" smtClean="0">
                <a:latin typeface="+mj-lt"/>
              </a:rPr>
              <a:t>Classes</a:t>
            </a:r>
            <a:endParaRPr lang="en-CA" sz="1600" kern="0" dirty="0">
              <a:latin typeface="+mj-lt"/>
            </a:endParaRPr>
          </a:p>
          <a:p>
            <a:endParaRPr lang="en-US" sz="1600" kern="0" dirty="0">
              <a:latin typeface="+mj-lt"/>
            </a:endParaRPr>
          </a:p>
        </p:txBody>
      </p:sp>
      <p:grpSp>
        <p:nvGrpSpPr>
          <p:cNvPr id="53" name="Group 52"/>
          <p:cNvGrpSpPr/>
          <p:nvPr/>
        </p:nvGrpSpPr>
        <p:grpSpPr>
          <a:xfrm>
            <a:off x="2680853" y="4723952"/>
            <a:ext cx="6155402" cy="2016725"/>
            <a:chOff x="9401728" y="2618745"/>
            <a:chExt cx="6155402" cy="2016725"/>
          </a:xfrm>
        </p:grpSpPr>
        <p:sp>
          <p:nvSpPr>
            <p:cNvPr id="18" name="Content Placeholder 4">
              <a:extLst>
                <a:ext uri="{FF2B5EF4-FFF2-40B4-BE49-F238E27FC236}">
                  <a16:creationId xmlns:a16="http://schemas.microsoft.com/office/drawing/2014/main" id="{46AB1047-AEC8-B343-BDDF-5DA3EBD45CCC}"/>
                </a:ext>
              </a:extLst>
            </p:cNvPr>
            <p:cNvSpPr txBox="1">
              <a:spLocks/>
            </p:cNvSpPr>
            <p:nvPr/>
          </p:nvSpPr>
          <p:spPr bwMode="auto">
            <a:xfrm>
              <a:off x="12225230" y="4315181"/>
              <a:ext cx="1941916" cy="32028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kern="0" dirty="0" err="1" smtClean="0">
                  <a:latin typeface="+mj-lt"/>
                </a:rPr>
                <a:t>Boîte</a:t>
              </a:r>
              <a:r>
                <a:rPr lang="en-CA" sz="1600" kern="0" dirty="0" smtClean="0">
                  <a:latin typeface="+mj-lt"/>
                </a:rPr>
                <a:t> </a:t>
              </a:r>
              <a:r>
                <a:rPr lang="en-CA" sz="1600" kern="0" dirty="0" err="1" smtClean="0">
                  <a:latin typeface="+mj-lt"/>
                </a:rPr>
                <a:t>englobante</a:t>
              </a:r>
              <a:r>
                <a:rPr lang="en-CA" sz="1600" kern="0" dirty="0" smtClean="0">
                  <a:latin typeface="+mj-lt"/>
                </a:rPr>
                <a:t> 2D</a:t>
              </a:r>
              <a:endParaRPr lang="en-CA" sz="1600" kern="0" dirty="0">
                <a:latin typeface="+mj-lt"/>
              </a:endParaRPr>
            </a:p>
            <a:p>
              <a:endParaRPr lang="en-US" sz="1600" kern="0" dirty="0">
                <a:latin typeface="+mj-lt"/>
              </a:endParaRPr>
            </a:p>
          </p:txBody>
        </p:sp>
        <p:grpSp>
          <p:nvGrpSpPr>
            <p:cNvPr id="19" name="Group 18">
              <a:extLst>
                <a:ext uri="{FF2B5EF4-FFF2-40B4-BE49-F238E27FC236}">
                  <a16:creationId xmlns:a16="http://schemas.microsoft.com/office/drawing/2014/main" id="{E27E6267-190F-2C41-ADF1-3AF961158F1C}"/>
                </a:ext>
              </a:extLst>
            </p:cNvPr>
            <p:cNvGrpSpPr/>
            <p:nvPr/>
          </p:nvGrpSpPr>
          <p:grpSpPr>
            <a:xfrm>
              <a:off x="12746618" y="2773785"/>
              <a:ext cx="2810512" cy="1536773"/>
              <a:chOff x="1635764" y="2261255"/>
              <a:chExt cx="3098424" cy="2010723"/>
            </a:xfrm>
          </p:grpSpPr>
          <p:grpSp>
            <p:nvGrpSpPr>
              <p:cNvPr id="24" name="Group 23">
                <a:extLst>
                  <a:ext uri="{FF2B5EF4-FFF2-40B4-BE49-F238E27FC236}">
                    <a16:creationId xmlns:a16="http://schemas.microsoft.com/office/drawing/2014/main" id="{35BDFF58-E752-DB49-99F7-2DD1E2AB6AE4}"/>
                  </a:ext>
                </a:extLst>
              </p:cNvPr>
              <p:cNvGrpSpPr/>
              <p:nvPr/>
            </p:nvGrpSpPr>
            <p:grpSpPr>
              <a:xfrm>
                <a:off x="1635764" y="2261255"/>
                <a:ext cx="3098424" cy="2010723"/>
                <a:chOff x="1635764" y="2261255"/>
                <a:chExt cx="3098424" cy="2010723"/>
              </a:xfrm>
            </p:grpSpPr>
            <p:pic>
              <p:nvPicPr>
                <p:cNvPr id="27" name="Google Shape;137;p19">
                  <a:extLst>
                    <a:ext uri="{FF2B5EF4-FFF2-40B4-BE49-F238E27FC236}">
                      <a16:creationId xmlns:a16="http://schemas.microsoft.com/office/drawing/2014/main" id="{6D18AA7C-CF2B-2044-8120-A4C2BC96CB37}"/>
                    </a:ext>
                  </a:extLst>
                </p:cNvPr>
                <p:cNvPicPr preferRelativeResize="0"/>
                <p:nvPr/>
              </p:nvPicPr>
              <p:blipFill>
                <a:blip r:embed="rId7">
                  <a:alphaModFix/>
                </a:blip>
                <a:stretch>
                  <a:fillRect/>
                </a:stretch>
              </p:blipFill>
              <p:spPr>
                <a:xfrm>
                  <a:off x="1635764" y="2261255"/>
                  <a:ext cx="3098424" cy="2010723"/>
                </a:xfrm>
                <a:prstGeom prst="rect">
                  <a:avLst/>
                </a:prstGeom>
                <a:noFill/>
                <a:ln>
                  <a:noFill/>
                </a:ln>
              </p:spPr>
            </p:pic>
            <p:sp>
              <p:nvSpPr>
                <p:cNvPr id="28" name="Rectangle 27">
                  <a:extLst>
                    <a:ext uri="{FF2B5EF4-FFF2-40B4-BE49-F238E27FC236}">
                      <a16:creationId xmlns:a16="http://schemas.microsoft.com/office/drawing/2014/main" id="{A3975A95-105D-CE41-8735-A302E9A81DD7}"/>
                    </a:ext>
                  </a:extLst>
                </p:cNvPr>
                <p:cNvSpPr/>
                <p:nvPr/>
              </p:nvSpPr>
              <p:spPr>
                <a:xfrm>
                  <a:off x="1943100" y="2981260"/>
                  <a:ext cx="1394460" cy="1164444"/>
                </a:xfrm>
                <a:prstGeom prst="rect">
                  <a:avLst/>
                </a:prstGeom>
                <a:noFill/>
                <a:ln w="3492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29" name="Rectangle 28">
                  <a:extLst>
                    <a:ext uri="{FF2B5EF4-FFF2-40B4-BE49-F238E27FC236}">
                      <a16:creationId xmlns:a16="http://schemas.microsoft.com/office/drawing/2014/main" id="{22D3B0A6-F0FC-1346-A335-1946D2C16A79}"/>
                    </a:ext>
                  </a:extLst>
                </p:cNvPr>
                <p:cNvSpPr/>
                <p:nvPr/>
              </p:nvSpPr>
              <p:spPr>
                <a:xfrm>
                  <a:off x="3154681" y="2302377"/>
                  <a:ext cx="1211982" cy="1889047"/>
                </a:xfrm>
                <a:prstGeom prst="rect">
                  <a:avLst/>
                </a:prstGeom>
                <a:noFill/>
                <a:ln w="34925">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grpSp>
          <p:sp>
            <p:nvSpPr>
              <p:cNvPr id="25" name="TextBox 24">
                <a:extLst>
                  <a:ext uri="{FF2B5EF4-FFF2-40B4-BE49-F238E27FC236}">
                    <a16:creationId xmlns:a16="http://schemas.microsoft.com/office/drawing/2014/main" id="{927A7470-3FA4-A44D-A684-8C63BFF288C9}"/>
                  </a:ext>
                </a:extLst>
              </p:cNvPr>
              <p:cNvSpPr txBox="1"/>
              <p:nvPr/>
            </p:nvSpPr>
            <p:spPr>
              <a:xfrm>
                <a:off x="1884346" y="2561880"/>
                <a:ext cx="475487" cy="319614"/>
              </a:xfrm>
              <a:prstGeom prst="rect">
                <a:avLst/>
              </a:prstGeom>
              <a:noFill/>
            </p:spPr>
            <p:txBody>
              <a:bodyPr wrap="none" rtlCol="0">
                <a:spAutoFit/>
              </a:bodyPr>
              <a:lstStyle/>
              <a:p>
                <a:r>
                  <a:rPr lang="en-US" sz="1600" b="1" dirty="0">
                    <a:solidFill>
                      <a:srgbClr val="FF0000"/>
                    </a:solidFill>
                    <a:latin typeface="+mj-lt"/>
                    <a:ea typeface="Helvetica Neue" panose="02000503000000020004" pitchFamily="2" charset="0"/>
                    <a:cs typeface="Helvetica Neue" panose="02000503000000020004" pitchFamily="2" charset="0"/>
                  </a:rPr>
                  <a:t>Cat</a:t>
                </a:r>
              </a:p>
            </p:txBody>
          </p:sp>
          <p:sp>
            <p:nvSpPr>
              <p:cNvPr id="26" name="TextBox 25">
                <a:extLst>
                  <a:ext uri="{FF2B5EF4-FFF2-40B4-BE49-F238E27FC236}">
                    <a16:creationId xmlns:a16="http://schemas.microsoft.com/office/drawing/2014/main" id="{50C00953-8169-554A-BC38-00A1CA843933}"/>
                  </a:ext>
                </a:extLst>
              </p:cNvPr>
              <p:cNvSpPr txBox="1"/>
              <p:nvPr/>
            </p:nvSpPr>
            <p:spPr>
              <a:xfrm>
                <a:off x="2640330" y="2265367"/>
                <a:ext cx="507267" cy="319614"/>
              </a:xfrm>
              <a:prstGeom prst="rect">
                <a:avLst/>
              </a:prstGeom>
              <a:noFill/>
            </p:spPr>
            <p:txBody>
              <a:bodyPr wrap="none" rtlCol="0">
                <a:spAutoFit/>
              </a:bodyPr>
              <a:lstStyle/>
              <a:p>
                <a:r>
                  <a:rPr lang="en-US" sz="1600" b="1" dirty="0">
                    <a:solidFill>
                      <a:srgbClr val="34AD62"/>
                    </a:solidFill>
                    <a:latin typeface="+mj-lt"/>
                    <a:ea typeface="Helvetica Neue" panose="02000503000000020004" pitchFamily="2" charset="0"/>
                    <a:cs typeface="Helvetica Neue" panose="02000503000000020004" pitchFamily="2" charset="0"/>
                  </a:rPr>
                  <a:t>Dog</a:t>
                </a:r>
              </a:p>
            </p:txBody>
          </p:sp>
        </p:grpSp>
        <p:pic>
          <p:nvPicPr>
            <p:cNvPr id="20" name="Google Shape;156;p20">
              <a:extLst>
                <a:ext uri="{FF2B5EF4-FFF2-40B4-BE49-F238E27FC236}">
                  <a16:creationId xmlns:a16="http://schemas.microsoft.com/office/drawing/2014/main" id="{602028DA-95E5-AA4B-A358-1765921CE84C}"/>
                </a:ext>
              </a:extLst>
            </p:cNvPr>
            <p:cNvPicPr preferRelativeResize="0"/>
            <p:nvPr/>
          </p:nvPicPr>
          <p:blipFill>
            <a:blip r:embed="rId7">
              <a:alphaModFix/>
            </a:blip>
            <a:stretch>
              <a:fillRect/>
            </a:stretch>
          </p:blipFill>
          <p:spPr>
            <a:xfrm>
              <a:off x="9401728" y="2805214"/>
              <a:ext cx="2810512" cy="1505120"/>
            </a:xfrm>
            <a:prstGeom prst="rect">
              <a:avLst/>
            </a:prstGeom>
            <a:noFill/>
            <a:ln>
              <a:noFill/>
            </a:ln>
          </p:spPr>
        </p:pic>
        <p:sp>
          <p:nvSpPr>
            <p:cNvPr id="21" name="Right Arrow 20">
              <a:extLst>
                <a:ext uri="{FF2B5EF4-FFF2-40B4-BE49-F238E27FC236}">
                  <a16:creationId xmlns:a16="http://schemas.microsoft.com/office/drawing/2014/main" id="{3B24A232-A4BC-E844-A4B6-100389999590}"/>
                </a:ext>
              </a:extLst>
            </p:cNvPr>
            <p:cNvSpPr/>
            <p:nvPr/>
          </p:nvSpPr>
          <p:spPr>
            <a:xfrm>
              <a:off x="12212240" y="3496848"/>
              <a:ext cx="508399" cy="181339"/>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22" name="Straight Connector 21">
              <a:extLst>
                <a:ext uri="{FF2B5EF4-FFF2-40B4-BE49-F238E27FC236}">
                  <a16:creationId xmlns:a16="http://schemas.microsoft.com/office/drawing/2014/main" id="{9F19F21E-D8C8-874F-97D6-FD6BBAECBE5B}"/>
                </a:ext>
              </a:extLst>
            </p:cNvPr>
            <p:cNvCxnSpPr>
              <a:cxnSpLocks/>
              <a:stCxn id="17" idx="2"/>
              <a:endCxn id="25" idx="0"/>
            </p:cNvCxnSpPr>
            <p:nvPr/>
          </p:nvCxnSpPr>
          <p:spPr>
            <a:xfrm flipH="1">
              <a:off x="13187753" y="2618745"/>
              <a:ext cx="77937" cy="384804"/>
            </a:xfrm>
            <a:prstGeom prst="line">
              <a:avLst/>
            </a:prstGeom>
            <a:ln w="2222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0648232-821A-CD4C-9C46-DCC381DED13E}"/>
                </a:ext>
              </a:extLst>
            </p:cNvPr>
            <p:cNvCxnSpPr>
              <a:cxnSpLocks/>
            </p:cNvCxnSpPr>
            <p:nvPr/>
          </p:nvCxnSpPr>
          <p:spPr>
            <a:xfrm flipH="1">
              <a:off x="12933229" y="4193452"/>
              <a:ext cx="286123" cy="189618"/>
            </a:xfrm>
            <a:prstGeom prst="line">
              <a:avLst/>
            </a:prstGeom>
            <a:ln w="22225">
              <a:solidFill>
                <a:schemeClr val="tx1"/>
              </a:solidFill>
              <a:prstDash val="dash"/>
            </a:ln>
          </p:spPr>
          <p:style>
            <a:lnRef idx="1">
              <a:schemeClr val="accent1"/>
            </a:lnRef>
            <a:fillRef idx="0">
              <a:schemeClr val="accent1"/>
            </a:fillRef>
            <a:effectRef idx="0">
              <a:schemeClr val="accent1"/>
            </a:effectRef>
            <a:fontRef idx="minor">
              <a:schemeClr val="tx1"/>
            </a:fontRef>
          </p:style>
        </p:cxnSp>
      </p:grpSp>
      <p:pic>
        <p:nvPicPr>
          <p:cNvPr id="39" name="Google Shape;173;p21">
            <a:extLst>
              <a:ext uri="{FF2B5EF4-FFF2-40B4-BE49-F238E27FC236}">
                <a16:creationId xmlns:a16="http://schemas.microsoft.com/office/drawing/2014/main" id="{1E04F40D-86C3-0A46-8A71-44ECB0417AE3}"/>
              </a:ext>
            </a:extLst>
          </p:cNvPr>
          <p:cNvPicPr preferRelativeResize="0"/>
          <p:nvPr/>
        </p:nvPicPr>
        <p:blipFill>
          <a:blip r:embed="rId8">
            <a:alphaModFix/>
          </a:blip>
          <a:stretch>
            <a:fillRect/>
          </a:stretch>
        </p:blipFill>
        <p:spPr>
          <a:xfrm>
            <a:off x="6002043" y="2596761"/>
            <a:ext cx="2659247" cy="1748348"/>
          </a:xfrm>
          <a:prstGeom prst="rect">
            <a:avLst/>
          </a:prstGeom>
          <a:noFill/>
          <a:ln>
            <a:noFill/>
          </a:ln>
        </p:spPr>
      </p:pic>
      <p:pic>
        <p:nvPicPr>
          <p:cNvPr id="40" name="Google Shape;173;p21">
            <a:extLst>
              <a:ext uri="{FF2B5EF4-FFF2-40B4-BE49-F238E27FC236}">
                <a16:creationId xmlns:a16="http://schemas.microsoft.com/office/drawing/2014/main" id="{CC8C950D-1C00-9B41-9780-68AFAA2B7004}"/>
              </a:ext>
            </a:extLst>
          </p:cNvPr>
          <p:cNvPicPr preferRelativeResize="0"/>
          <p:nvPr/>
        </p:nvPicPr>
        <p:blipFill>
          <a:blip r:embed="rId9">
            <a:alphaModFix/>
            <a:duotone>
              <a:prstClr val="black"/>
              <a:srgbClr val="FF9300">
                <a:tint val="45000"/>
                <a:satMod val="400000"/>
              </a:srgbClr>
            </a:duotone>
            <a:extLst>
              <a:ext uri="{BEBA8EAE-BF5A-486C-A8C5-ECC9F3942E4B}">
                <a14:imgProps xmlns:a14="http://schemas.microsoft.com/office/drawing/2010/main">
                  <a14:imgLayer r:embed="rId10">
                    <a14:imgEffect>
                      <a14:backgroundRemoval t="10000" b="90000" l="10000" r="90000">
                        <a14:backgroundMark x1="56042" y1="24260" x2="48438" y2="45414"/>
                        <a14:backgroundMark x1="48438" y1="45414" x2="63542" y2="50740"/>
                        <a14:backgroundMark x1="63542" y1="50740" x2="71667" y2="69379"/>
                        <a14:backgroundMark x1="71667" y1="69379" x2="61146" y2="87130"/>
                        <a14:backgroundMark x1="61146" y1="87130" x2="51563" y2="66864"/>
                        <a14:backgroundMark x1="51563" y1="66864" x2="30208" y2="56509"/>
                        <a14:backgroundMark x1="30208" y1="56509" x2="26146" y2="29882"/>
                        <a14:backgroundMark x1="26146" y1="29882" x2="42188" y2="26775"/>
                        <a14:backgroundMark x1="42188" y1="26775" x2="36250" y2="78107"/>
                        <a14:backgroundMark x1="36250" y1="78107" x2="52604" y2="80917"/>
                        <a14:backgroundMark x1="52604" y1="80917" x2="48646" y2="59320"/>
                        <a14:backgroundMark x1="48646" y1="59320" x2="31771" y2="44379"/>
                        <a14:backgroundMark x1="31771" y1="44379" x2="34271" y2="27811"/>
                      </a14:backgroundRemoval>
                    </a14:imgEffect>
                  </a14:imgLayer>
                </a14:imgProps>
              </a:ext>
            </a:extLst>
          </a:blip>
          <a:stretch>
            <a:fillRect/>
          </a:stretch>
        </p:blipFill>
        <p:spPr>
          <a:xfrm>
            <a:off x="5998567" y="2609312"/>
            <a:ext cx="2659247" cy="1748348"/>
          </a:xfrm>
          <a:prstGeom prst="rect">
            <a:avLst/>
          </a:prstGeom>
          <a:noFill/>
          <a:ln>
            <a:noFill/>
          </a:ln>
        </p:spPr>
      </p:pic>
      <p:pic>
        <p:nvPicPr>
          <p:cNvPr id="41" name="Google Shape;173;p21">
            <a:extLst>
              <a:ext uri="{FF2B5EF4-FFF2-40B4-BE49-F238E27FC236}">
                <a16:creationId xmlns:a16="http://schemas.microsoft.com/office/drawing/2014/main" id="{6046A3AA-B034-DD41-860B-5BB1E8414031}"/>
              </a:ext>
            </a:extLst>
          </p:cNvPr>
          <p:cNvPicPr preferRelativeResize="0"/>
          <p:nvPr/>
        </p:nvPicPr>
        <p:blipFill>
          <a:blip r:embed="rId11">
            <a:alphaModFix/>
            <a:duotone>
              <a:prstClr val="black"/>
              <a:srgbClr val="34AD62">
                <a:tint val="45000"/>
                <a:satMod val="400000"/>
              </a:srgbClr>
            </a:duotone>
            <a:extLst>
              <a:ext uri="{BEBA8EAE-BF5A-486C-A8C5-ECC9F3942E4B}">
                <a14:imgProps xmlns:a14="http://schemas.microsoft.com/office/drawing/2010/main">
                  <a14:imgLayer r:embed="rId12">
                    <a14:imgEffect>
                      <a14:backgroundRemoval t="9911" b="92308" l="10000" r="90000">
                        <a14:foregroundMark x1="50000" y1="92308" x2="57917" y2="91420"/>
                        <a14:foregroundMark x1="65625" y1="46302" x2="69063" y2="57692"/>
                        <a14:backgroundMark x1="68681" y1="50041" x2="68333" y2="47485"/>
                        <a14:backgroundMark x1="71250" y1="68935" x2="69673" y2="57341"/>
                        <a14:backgroundMark x1="65547" y1="46347" x2="53125" y2="41272"/>
                        <a14:backgroundMark x1="68333" y1="47485" x2="67849" y2="47287"/>
                        <a14:backgroundMark x1="53125" y1="41272" x2="37500" y2="49260"/>
                        <a14:backgroundMark x1="37500" y1="49260" x2="30312" y2="72337"/>
                        <a14:backgroundMark x1="30312" y1="72337" x2="30521" y2="82988"/>
                        <a14:backgroundMark x1="44583" y1="92012" x2="40521" y2="49556"/>
                      </a14:backgroundRemoval>
                    </a14:imgEffect>
                  </a14:imgLayer>
                </a14:imgProps>
              </a:ext>
            </a:extLst>
          </a:blip>
          <a:stretch>
            <a:fillRect/>
          </a:stretch>
        </p:blipFill>
        <p:spPr>
          <a:xfrm>
            <a:off x="6010910" y="2598994"/>
            <a:ext cx="2659247" cy="1748348"/>
          </a:xfrm>
          <a:prstGeom prst="rect">
            <a:avLst/>
          </a:prstGeom>
          <a:noFill/>
          <a:ln>
            <a:noFill/>
          </a:ln>
        </p:spPr>
      </p:pic>
      <p:sp>
        <p:nvSpPr>
          <p:cNvPr id="43" name="TextBox 42">
            <a:extLst>
              <a:ext uri="{FF2B5EF4-FFF2-40B4-BE49-F238E27FC236}">
                <a16:creationId xmlns:a16="http://schemas.microsoft.com/office/drawing/2014/main" id="{964EE348-F367-F049-8A13-4D79FDFC1B97}"/>
              </a:ext>
            </a:extLst>
          </p:cNvPr>
          <p:cNvSpPr txBox="1"/>
          <p:nvPr/>
        </p:nvSpPr>
        <p:spPr>
          <a:xfrm>
            <a:off x="6318513" y="2603643"/>
            <a:ext cx="657552" cy="338554"/>
          </a:xfrm>
          <a:prstGeom prst="rect">
            <a:avLst/>
          </a:prstGeom>
          <a:noFill/>
        </p:spPr>
        <p:txBody>
          <a:bodyPr wrap="none" rtlCol="0">
            <a:spAutoFit/>
          </a:bodyPr>
          <a:lstStyle/>
          <a:p>
            <a:r>
              <a:rPr lang="en-US" sz="1600" b="1" dirty="0">
                <a:solidFill>
                  <a:srgbClr val="FF0000"/>
                </a:solidFill>
                <a:latin typeface="+mj-lt"/>
                <a:ea typeface="Helvetica Neue" panose="02000503000000020004" pitchFamily="2" charset="0"/>
                <a:cs typeface="Helvetica Neue" panose="02000503000000020004" pitchFamily="2" charset="0"/>
              </a:rPr>
              <a:t>Cat 1</a:t>
            </a:r>
          </a:p>
        </p:txBody>
      </p:sp>
      <p:sp>
        <p:nvSpPr>
          <p:cNvPr id="44" name="TextBox 43">
            <a:extLst>
              <a:ext uri="{FF2B5EF4-FFF2-40B4-BE49-F238E27FC236}">
                <a16:creationId xmlns:a16="http://schemas.microsoft.com/office/drawing/2014/main" id="{C32D7553-798D-C144-8F26-74635247B4B3}"/>
              </a:ext>
            </a:extLst>
          </p:cNvPr>
          <p:cNvSpPr txBox="1"/>
          <p:nvPr/>
        </p:nvSpPr>
        <p:spPr>
          <a:xfrm>
            <a:off x="8066593" y="2662835"/>
            <a:ext cx="657552" cy="338554"/>
          </a:xfrm>
          <a:prstGeom prst="rect">
            <a:avLst/>
          </a:prstGeom>
          <a:noFill/>
        </p:spPr>
        <p:txBody>
          <a:bodyPr wrap="none" rtlCol="0">
            <a:spAutoFit/>
          </a:bodyPr>
          <a:lstStyle/>
          <a:p>
            <a:r>
              <a:rPr lang="en-US" sz="1600" b="1" dirty="0">
                <a:solidFill>
                  <a:srgbClr val="FF9300"/>
                </a:solidFill>
                <a:latin typeface="+mj-lt"/>
                <a:ea typeface="Helvetica Neue" panose="02000503000000020004" pitchFamily="2" charset="0"/>
                <a:cs typeface="Helvetica Neue" panose="02000503000000020004" pitchFamily="2" charset="0"/>
              </a:rPr>
              <a:t>Cat 2</a:t>
            </a:r>
          </a:p>
        </p:txBody>
      </p:sp>
      <p:sp>
        <p:nvSpPr>
          <p:cNvPr id="45" name="TextBox 44">
            <a:extLst>
              <a:ext uri="{FF2B5EF4-FFF2-40B4-BE49-F238E27FC236}">
                <a16:creationId xmlns:a16="http://schemas.microsoft.com/office/drawing/2014/main" id="{3AFDB717-2136-AC45-9057-5943EB3F5425}"/>
              </a:ext>
            </a:extLst>
          </p:cNvPr>
          <p:cNvSpPr txBox="1"/>
          <p:nvPr/>
        </p:nvSpPr>
        <p:spPr>
          <a:xfrm>
            <a:off x="8009571" y="3829816"/>
            <a:ext cx="537327" cy="338554"/>
          </a:xfrm>
          <a:prstGeom prst="rect">
            <a:avLst/>
          </a:prstGeom>
          <a:noFill/>
        </p:spPr>
        <p:txBody>
          <a:bodyPr wrap="none" rtlCol="0">
            <a:spAutoFit/>
          </a:bodyPr>
          <a:lstStyle/>
          <a:p>
            <a:r>
              <a:rPr lang="en-US" sz="1600" b="1" dirty="0">
                <a:solidFill>
                  <a:srgbClr val="34AD62"/>
                </a:solidFill>
                <a:latin typeface="+mj-lt"/>
                <a:ea typeface="Helvetica Neue" panose="02000503000000020004" pitchFamily="2" charset="0"/>
                <a:cs typeface="Helvetica Neue" panose="02000503000000020004" pitchFamily="2" charset="0"/>
              </a:rPr>
              <a:t>Dog</a:t>
            </a:r>
          </a:p>
        </p:txBody>
      </p:sp>
      <p:grpSp>
        <p:nvGrpSpPr>
          <p:cNvPr id="52" name="Group 51"/>
          <p:cNvGrpSpPr/>
          <p:nvPr/>
        </p:nvGrpSpPr>
        <p:grpSpPr>
          <a:xfrm>
            <a:off x="2846952" y="2600111"/>
            <a:ext cx="5812600" cy="1750668"/>
            <a:chOff x="2817116" y="4968623"/>
            <a:chExt cx="5812600" cy="1750668"/>
          </a:xfrm>
        </p:grpSpPr>
        <p:pic>
          <p:nvPicPr>
            <p:cNvPr id="42" name="Google Shape;173;p21">
              <a:extLst>
                <a:ext uri="{FF2B5EF4-FFF2-40B4-BE49-F238E27FC236}">
                  <a16:creationId xmlns:a16="http://schemas.microsoft.com/office/drawing/2014/main" id="{8232FECB-5BB1-CB4B-B5E2-D2CC1341E1F7}"/>
                </a:ext>
              </a:extLst>
            </p:cNvPr>
            <p:cNvPicPr preferRelativeResize="0"/>
            <p:nvPr/>
          </p:nvPicPr>
          <p:blipFill>
            <a:blip r:embed="rId13">
              <a:alphaModFix/>
              <a:duotone>
                <a:prstClr val="black"/>
                <a:srgbClr val="FF0000">
                  <a:tint val="45000"/>
                  <a:satMod val="400000"/>
                </a:srgbClr>
              </a:duotone>
              <a:extLst>
                <a:ext uri="{BEBA8EAE-BF5A-486C-A8C5-ECC9F3942E4B}">
                  <a14:imgProps xmlns:a14="http://schemas.microsoft.com/office/drawing/2010/main">
                    <a14:imgLayer r:embed="rId14">
                      <a14:imgEffect>
                        <a14:backgroundRemoval t="10000" b="90000" l="10000" r="90000">
                          <a14:foregroundMark x1="26505" y1="55211" x2="32917" y2="77219"/>
                          <a14:foregroundMark x1="32917" y1="77219" x2="32708" y2="77959"/>
                          <a14:foregroundMark x1="41250" y1="77367" x2="42188" y2="87870"/>
                          <a14:foregroundMark x1="47813" y1="31361" x2="55104" y2="34615"/>
                          <a14:backgroundMark x1="70833" y1="16420" x2="69167" y2="41568"/>
                          <a14:backgroundMark x1="69167" y1="41568" x2="52917" y2="83284"/>
                          <a14:backgroundMark x1="52917" y1="83284" x2="53542" y2="99852"/>
                          <a14:backgroundMark x1="56979" y1="21302" x2="67813" y2="38757"/>
                          <a14:backgroundMark x1="67813" y1="38757" x2="56667" y2="54882"/>
                          <a14:backgroundMark x1="56667" y1="54882" x2="51563" y2="76775"/>
                          <a14:backgroundMark x1="51563" y1="76775" x2="51875" y2="87278"/>
                          <a14:backgroundMark x1="49479" y1="44970" x2="47188" y2="66568"/>
                          <a14:backgroundMark x1="47188" y1="66568" x2="51563" y2="88314"/>
                          <a14:backgroundMark x1="51563" y1="88314" x2="51875" y2="88757"/>
                          <a14:backgroundMark x1="44896" y1="51627" x2="47396" y2="77959"/>
                          <a14:backgroundMark x1="35104" y1="66420" x2="35417" y2="67751"/>
                          <a14:backgroundMark x1="18854" y1="33876" x2="20729" y2="43639"/>
                          <a14:backgroundMark x1="19063" y1="35207" x2="22708" y2="48669"/>
                          <a14:backgroundMark x1="19792" y1="36243" x2="21771" y2="44527"/>
                          <a14:backgroundMark x1="20000" y1="37130" x2="23438" y2="51923"/>
                          <a14:backgroundMark x1="23438" y1="48077" x2="24479" y2="54586"/>
                          <a14:backgroundMark x1="23854" y1="52219" x2="25208" y2="56065"/>
                          <a14:backgroundMark x1="36250" y1="68639" x2="36354" y2="72781"/>
                          <a14:backgroundMark x1="36771" y1="69675" x2="36771" y2="75444"/>
                          <a14:backgroundMark x1="35625" y1="67012" x2="37917" y2="78698"/>
                          <a14:backgroundMark x1="36979" y1="69675" x2="37604" y2="76627"/>
                          <a14:backgroundMark x1="35417" y1="67308" x2="38125" y2="70858"/>
                          <a14:backgroundMark x1="34688" y1="66716" x2="37917" y2="71154"/>
                          <a14:backgroundMark x1="44688" y1="73077" x2="47813" y2="82249"/>
                        </a14:backgroundRemoval>
                      </a14:imgEffect>
                    </a14:imgLayer>
                  </a14:imgProps>
                </a:ext>
              </a:extLst>
            </a:blip>
            <a:stretch>
              <a:fillRect/>
            </a:stretch>
          </p:blipFill>
          <p:spPr>
            <a:xfrm>
              <a:off x="5970469" y="4968623"/>
              <a:ext cx="2659247" cy="1748348"/>
            </a:xfrm>
            <a:prstGeom prst="rect">
              <a:avLst/>
            </a:prstGeom>
            <a:noFill/>
            <a:ln>
              <a:noFill/>
            </a:ln>
          </p:spPr>
        </p:pic>
        <p:grpSp>
          <p:nvGrpSpPr>
            <p:cNvPr id="51" name="Group 50"/>
            <p:cNvGrpSpPr/>
            <p:nvPr/>
          </p:nvGrpSpPr>
          <p:grpSpPr>
            <a:xfrm>
              <a:off x="2817116" y="4972155"/>
              <a:ext cx="3165802" cy="1747136"/>
              <a:chOff x="2817116" y="4972155"/>
              <a:chExt cx="3165802" cy="1747136"/>
            </a:xfrm>
          </p:grpSpPr>
          <p:pic>
            <p:nvPicPr>
              <p:cNvPr id="31" name="Google Shape;173;p21">
                <a:extLst>
                  <a:ext uri="{FF2B5EF4-FFF2-40B4-BE49-F238E27FC236}">
                    <a16:creationId xmlns:a16="http://schemas.microsoft.com/office/drawing/2014/main" id="{C462E52D-FCF7-DD44-B481-DDCC6AA0E148}"/>
                  </a:ext>
                </a:extLst>
              </p:cNvPr>
              <p:cNvPicPr preferRelativeResize="0"/>
              <p:nvPr/>
            </p:nvPicPr>
            <p:blipFill>
              <a:blip r:embed="rId8">
                <a:alphaModFix/>
              </a:blip>
              <a:stretch>
                <a:fillRect/>
              </a:stretch>
            </p:blipFill>
            <p:spPr>
              <a:xfrm>
                <a:off x="2817116" y="4972155"/>
                <a:ext cx="2657403" cy="1747136"/>
              </a:xfrm>
              <a:prstGeom prst="rect">
                <a:avLst/>
              </a:prstGeom>
              <a:noFill/>
              <a:ln>
                <a:noFill/>
              </a:ln>
            </p:spPr>
          </p:pic>
          <p:sp>
            <p:nvSpPr>
              <p:cNvPr id="46" name="Right Arrow 45">
                <a:extLst>
                  <a:ext uri="{FF2B5EF4-FFF2-40B4-BE49-F238E27FC236}">
                    <a16:creationId xmlns:a16="http://schemas.microsoft.com/office/drawing/2014/main" id="{3B24A232-A4BC-E844-A4B6-100389999590}"/>
                  </a:ext>
                </a:extLst>
              </p:cNvPr>
              <p:cNvSpPr/>
              <p:nvPr/>
            </p:nvSpPr>
            <p:spPr>
              <a:xfrm>
                <a:off x="5474519" y="5725944"/>
                <a:ext cx="508399" cy="181339"/>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sp>
        <p:nvSpPr>
          <p:cNvPr id="47" name="TextBox 46"/>
          <p:cNvSpPr txBox="1"/>
          <p:nvPr/>
        </p:nvSpPr>
        <p:spPr>
          <a:xfrm>
            <a:off x="444070" y="639533"/>
            <a:ext cx="1874231" cy="830997"/>
          </a:xfrm>
          <a:prstGeom prst="rect">
            <a:avLst/>
          </a:prstGeom>
          <a:noFill/>
        </p:spPr>
        <p:txBody>
          <a:bodyPr wrap="none" rtlCol="0">
            <a:spAutoFit/>
          </a:bodyPr>
          <a:lstStyle/>
          <a:p>
            <a:pPr algn="ctr"/>
            <a:r>
              <a:rPr lang="fr-CA" dirty="0" smtClean="0"/>
              <a:t>Segmentation</a:t>
            </a:r>
          </a:p>
          <a:p>
            <a:pPr algn="ctr"/>
            <a:r>
              <a:rPr lang="fr-CA" dirty="0" smtClean="0"/>
              <a:t>sémantique</a:t>
            </a:r>
            <a:endParaRPr lang="en-CA" dirty="0"/>
          </a:p>
        </p:txBody>
      </p:sp>
      <p:sp>
        <p:nvSpPr>
          <p:cNvPr id="48" name="TextBox 47"/>
          <p:cNvSpPr txBox="1"/>
          <p:nvPr/>
        </p:nvSpPr>
        <p:spPr>
          <a:xfrm>
            <a:off x="377455" y="3124393"/>
            <a:ext cx="1874231" cy="830997"/>
          </a:xfrm>
          <a:prstGeom prst="rect">
            <a:avLst/>
          </a:prstGeom>
          <a:noFill/>
        </p:spPr>
        <p:txBody>
          <a:bodyPr wrap="none" rtlCol="0">
            <a:spAutoFit/>
          </a:bodyPr>
          <a:lstStyle/>
          <a:p>
            <a:pPr algn="ctr"/>
            <a:r>
              <a:rPr lang="fr-CA" dirty="0" smtClean="0"/>
              <a:t>Segmentation</a:t>
            </a:r>
          </a:p>
          <a:p>
            <a:pPr algn="ctr"/>
            <a:r>
              <a:rPr lang="fr-CA" dirty="0"/>
              <a:t>p</a:t>
            </a:r>
            <a:r>
              <a:rPr lang="fr-CA" dirty="0" smtClean="0"/>
              <a:t>ar instances</a:t>
            </a:r>
            <a:endParaRPr lang="en-CA" dirty="0"/>
          </a:p>
        </p:txBody>
      </p:sp>
      <p:sp>
        <p:nvSpPr>
          <p:cNvPr id="49" name="TextBox 48"/>
          <p:cNvSpPr txBox="1"/>
          <p:nvPr/>
        </p:nvSpPr>
        <p:spPr>
          <a:xfrm>
            <a:off x="463215" y="5417403"/>
            <a:ext cx="1702710" cy="461665"/>
          </a:xfrm>
          <a:prstGeom prst="rect">
            <a:avLst/>
          </a:prstGeom>
          <a:noFill/>
        </p:spPr>
        <p:txBody>
          <a:bodyPr wrap="none" rtlCol="0">
            <a:spAutoFit/>
          </a:bodyPr>
          <a:lstStyle/>
          <a:p>
            <a:pPr algn="ctr"/>
            <a:r>
              <a:rPr lang="fr-CA" dirty="0" smtClean="0"/>
              <a:t>Localisation</a:t>
            </a:r>
            <a:endParaRPr lang="en-CA" dirty="0"/>
          </a:p>
        </p:txBody>
      </p:sp>
      <p:cxnSp>
        <p:nvCxnSpPr>
          <p:cNvPr id="50" name="Straight Connector 49">
            <a:extLst>
              <a:ext uri="{FF2B5EF4-FFF2-40B4-BE49-F238E27FC236}">
                <a16:creationId xmlns:a16="http://schemas.microsoft.com/office/drawing/2014/main" id="{9F19F21E-D8C8-874F-97D6-FD6BBAECBE5B}"/>
              </a:ext>
            </a:extLst>
          </p:cNvPr>
          <p:cNvCxnSpPr>
            <a:cxnSpLocks/>
            <a:stCxn id="17" idx="2"/>
            <a:endCxn id="26" idx="1"/>
          </p:cNvCxnSpPr>
          <p:nvPr/>
        </p:nvCxnSpPr>
        <p:spPr>
          <a:xfrm>
            <a:off x="6544815" y="4723952"/>
            <a:ext cx="392148" cy="280322"/>
          </a:xfrm>
          <a:prstGeom prst="line">
            <a:avLst/>
          </a:prstGeom>
          <a:ln w="22225">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12887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20</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pic>
        <p:nvPicPr>
          <p:cNvPr id="2" name="Picture 1"/>
          <p:cNvPicPr>
            <a:picLocks noChangeAspect="1"/>
          </p:cNvPicPr>
          <p:nvPr/>
        </p:nvPicPr>
        <p:blipFill>
          <a:blip r:embed="rId2"/>
          <a:stretch>
            <a:fillRect/>
          </a:stretch>
        </p:blipFill>
        <p:spPr>
          <a:xfrm>
            <a:off x="828675" y="1557337"/>
            <a:ext cx="7486650" cy="3743325"/>
          </a:xfrm>
          <a:prstGeom prst="rect">
            <a:avLst/>
          </a:prstGeom>
        </p:spPr>
      </p:pic>
      <p:sp>
        <p:nvSpPr>
          <p:cNvPr id="5" name="Rectangle 4"/>
          <p:cNvSpPr/>
          <p:nvPr/>
        </p:nvSpPr>
        <p:spPr>
          <a:xfrm>
            <a:off x="7441324" y="159186"/>
            <a:ext cx="1466194" cy="510847"/>
          </a:xfrm>
          <a:prstGeom prst="rect">
            <a:avLst/>
          </a:prstGeom>
          <a:solidFill>
            <a:srgbClr val="FFC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mtClean="0">
                <a:solidFill>
                  <a:srgbClr val="C00000"/>
                </a:solidFill>
              </a:rPr>
              <a:t>Rappel</a:t>
            </a:r>
            <a:endParaRPr lang="en-CA" dirty="0">
              <a:solidFill>
                <a:srgbClr val="C00000"/>
              </a:solidFill>
            </a:endParaRPr>
          </a:p>
        </p:txBody>
      </p:sp>
    </p:spTree>
    <p:extLst>
      <p:ext uri="{BB962C8B-B14F-4D97-AF65-F5344CB8AC3E}">
        <p14:creationId xmlns:p14="http://schemas.microsoft.com/office/powerpoint/2010/main" val="34855626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21</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grpSp>
        <p:nvGrpSpPr>
          <p:cNvPr id="17" name="Group 16"/>
          <p:cNvGrpSpPr/>
          <p:nvPr/>
        </p:nvGrpSpPr>
        <p:grpSpPr>
          <a:xfrm>
            <a:off x="1660069" y="1103293"/>
            <a:ext cx="7399856" cy="1795549"/>
            <a:chOff x="830325" y="1103293"/>
            <a:chExt cx="8229600" cy="1795549"/>
          </a:xfrm>
        </p:grpSpPr>
        <p:sp>
          <p:nvSpPr>
            <p:cNvPr id="3" name="Rounded Rectangle 2"/>
            <p:cNvSpPr/>
            <p:nvPr/>
          </p:nvSpPr>
          <p:spPr>
            <a:xfrm>
              <a:off x="830325" y="1103293"/>
              <a:ext cx="8229600" cy="1795549"/>
            </a:xfrm>
            <a:prstGeom prst="roundRect">
              <a:avLst/>
            </a:prstGeom>
            <a:solidFill>
              <a:schemeClr val="bg2">
                <a:lumMod val="20000"/>
                <a:lumOff val="8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rot="5400000">
              <a:off x="1107238" y="1739216"/>
              <a:ext cx="1521229" cy="523702"/>
            </a:xfrm>
            <a:prstGeom prst="rect">
              <a:avLst/>
            </a:prstGeom>
            <a:solidFill>
              <a:srgbClr val="00B0F0"/>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err="1" smtClean="0"/>
                <a:t>Conv</a:t>
              </a:r>
              <a:r>
                <a:rPr lang="fr-CA" dirty="0" smtClean="0"/>
                <a:t> 3x3</a:t>
              </a:r>
              <a:endParaRPr lang="en-CA" dirty="0"/>
            </a:p>
          </p:txBody>
        </p:sp>
        <p:sp>
          <p:nvSpPr>
            <p:cNvPr id="7" name="Rectangle 6"/>
            <p:cNvSpPr/>
            <p:nvPr/>
          </p:nvSpPr>
          <p:spPr>
            <a:xfrm rot="5400000">
              <a:off x="3079631" y="1739216"/>
              <a:ext cx="1521229" cy="523702"/>
            </a:xfrm>
            <a:prstGeom prst="rect">
              <a:avLst/>
            </a:prstGeom>
            <a:solidFill>
              <a:srgbClr val="00B0F0"/>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err="1" smtClean="0"/>
                <a:t>Conv</a:t>
              </a:r>
              <a:r>
                <a:rPr lang="fr-CA" dirty="0" smtClean="0"/>
                <a:t> 3x3</a:t>
              </a:r>
              <a:endParaRPr lang="en-CA" dirty="0"/>
            </a:p>
          </p:txBody>
        </p:sp>
        <p:sp>
          <p:nvSpPr>
            <p:cNvPr id="8" name="Rectangle 7"/>
            <p:cNvSpPr/>
            <p:nvPr/>
          </p:nvSpPr>
          <p:spPr>
            <a:xfrm rot="5400000">
              <a:off x="5113706" y="1739216"/>
              <a:ext cx="1521229" cy="523702"/>
            </a:xfrm>
            <a:prstGeom prst="rect">
              <a:avLst/>
            </a:prstGeom>
            <a:solidFill>
              <a:srgbClr val="00B0F0"/>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err="1" smtClean="0"/>
                <a:t>Conv</a:t>
              </a:r>
              <a:r>
                <a:rPr lang="fr-CA" dirty="0" smtClean="0"/>
                <a:t> 3x3</a:t>
              </a:r>
              <a:endParaRPr lang="en-CA" dirty="0"/>
            </a:p>
          </p:txBody>
        </p:sp>
        <p:sp>
          <p:nvSpPr>
            <p:cNvPr id="10" name="Rectangle 9"/>
            <p:cNvSpPr/>
            <p:nvPr/>
          </p:nvSpPr>
          <p:spPr>
            <a:xfrm rot="5400000">
              <a:off x="7140850" y="1739216"/>
              <a:ext cx="1521229" cy="523702"/>
            </a:xfrm>
            <a:prstGeom prst="rect">
              <a:avLst/>
            </a:prstGeom>
            <a:solidFill>
              <a:srgbClr val="00B0F0"/>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err="1" smtClean="0"/>
                <a:t>Conv</a:t>
              </a:r>
              <a:r>
                <a:rPr lang="fr-CA" dirty="0" smtClean="0"/>
                <a:t> 3x3</a:t>
              </a:r>
              <a:endParaRPr lang="en-CA" dirty="0"/>
            </a:p>
          </p:txBody>
        </p:sp>
        <p:cxnSp>
          <p:nvCxnSpPr>
            <p:cNvPr id="11" name="Straight Arrow Connector 10"/>
            <p:cNvCxnSpPr/>
            <p:nvPr/>
          </p:nvCxnSpPr>
          <p:spPr>
            <a:xfrm>
              <a:off x="910595" y="2001067"/>
              <a:ext cx="64839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3" name="Straight Arrow Connector 12"/>
            <p:cNvCxnSpPr/>
            <p:nvPr/>
          </p:nvCxnSpPr>
          <p:spPr>
            <a:xfrm>
              <a:off x="2215692" y="2001067"/>
              <a:ext cx="1283019"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6" name="Straight Arrow Connector 15"/>
            <p:cNvCxnSpPr/>
            <p:nvPr/>
          </p:nvCxnSpPr>
          <p:spPr>
            <a:xfrm>
              <a:off x="8191248" y="2001067"/>
              <a:ext cx="64839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a:off x="4238455" y="2001067"/>
              <a:ext cx="1283019"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p:cNvCxnSpPr/>
            <p:nvPr/>
          </p:nvCxnSpPr>
          <p:spPr>
            <a:xfrm>
              <a:off x="6280616" y="2001067"/>
              <a:ext cx="1283019"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grpSp>
      <p:sp>
        <p:nvSpPr>
          <p:cNvPr id="20" name="TextBox 19"/>
          <p:cNvSpPr txBox="1"/>
          <p:nvPr/>
        </p:nvSpPr>
        <p:spPr>
          <a:xfrm>
            <a:off x="64760" y="3446497"/>
            <a:ext cx="1595309" cy="584775"/>
          </a:xfrm>
          <a:prstGeom prst="rect">
            <a:avLst/>
          </a:prstGeom>
          <a:noFill/>
        </p:spPr>
        <p:txBody>
          <a:bodyPr wrap="none" rtlCol="0">
            <a:spAutoFit/>
          </a:bodyPr>
          <a:lstStyle/>
          <a:p>
            <a:pPr algn="ctr"/>
            <a:r>
              <a:rPr lang="fr-CA" sz="1600" dirty="0" smtClean="0"/>
              <a:t>Champ récepteur</a:t>
            </a:r>
          </a:p>
          <a:p>
            <a:pPr algn="ctr"/>
            <a:r>
              <a:rPr lang="fr-CA" sz="1600" dirty="0" smtClean="0"/>
              <a:t>(</a:t>
            </a:r>
            <a:r>
              <a:rPr lang="fr-CA" sz="1600" b="1" dirty="0" smtClean="0">
                <a:solidFill>
                  <a:srgbClr val="FF0000"/>
                </a:solidFill>
              </a:rPr>
              <a:t>taux = 1</a:t>
            </a:r>
            <a:r>
              <a:rPr lang="fr-CA" sz="1600" dirty="0" smtClean="0"/>
              <a:t>)</a:t>
            </a:r>
            <a:endParaRPr lang="en-CA" sz="1600" dirty="0"/>
          </a:p>
        </p:txBody>
      </p:sp>
      <p:sp>
        <p:nvSpPr>
          <p:cNvPr id="21" name="TextBox 20"/>
          <p:cNvSpPr txBox="1"/>
          <p:nvPr/>
        </p:nvSpPr>
        <p:spPr>
          <a:xfrm>
            <a:off x="86944" y="4174971"/>
            <a:ext cx="1595309" cy="584775"/>
          </a:xfrm>
          <a:prstGeom prst="rect">
            <a:avLst/>
          </a:prstGeom>
          <a:noFill/>
        </p:spPr>
        <p:txBody>
          <a:bodyPr wrap="none" rtlCol="0">
            <a:spAutoFit/>
          </a:bodyPr>
          <a:lstStyle/>
          <a:p>
            <a:pPr algn="ctr"/>
            <a:r>
              <a:rPr lang="fr-CA" sz="1600" dirty="0" smtClean="0"/>
              <a:t>Champ récepteur</a:t>
            </a:r>
          </a:p>
          <a:p>
            <a:pPr algn="ctr"/>
            <a:r>
              <a:rPr lang="fr-CA" sz="1600" dirty="0" smtClean="0"/>
              <a:t>(</a:t>
            </a:r>
            <a:r>
              <a:rPr lang="fr-CA" sz="1600" b="1" dirty="0" smtClean="0">
                <a:solidFill>
                  <a:srgbClr val="FF0000"/>
                </a:solidFill>
              </a:rPr>
              <a:t>taux = 2</a:t>
            </a:r>
            <a:r>
              <a:rPr lang="fr-CA" sz="1600" dirty="0" smtClean="0"/>
              <a:t>)</a:t>
            </a:r>
            <a:endParaRPr lang="en-CA" sz="1600" dirty="0"/>
          </a:p>
        </p:txBody>
      </p:sp>
      <p:sp>
        <p:nvSpPr>
          <p:cNvPr id="22" name="TextBox 21"/>
          <p:cNvSpPr txBox="1"/>
          <p:nvPr/>
        </p:nvSpPr>
        <p:spPr>
          <a:xfrm>
            <a:off x="86944" y="4941917"/>
            <a:ext cx="1595309" cy="584775"/>
          </a:xfrm>
          <a:prstGeom prst="rect">
            <a:avLst/>
          </a:prstGeom>
          <a:noFill/>
        </p:spPr>
        <p:txBody>
          <a:bodyPr wrap="none" rtlCol="0">
            <a:spAutoFit/>
          </a:bodyPr>
          <a:lstStyle/>
          <a:p>
            <a:pPr algn="ctr"/>
            <a:r>
              <a:rPr lang="fr-CA" sz="1600" dirty="0" smtClean="0"/>
              <a:t>Champ récepteur</a:t>
            </a:r>
          </a:p>
          <a:p>
            <a:pPr algn="ctr"/>
            <a:r>
              <a:rPr lang="fr-CA" sz="1600" dirty="0" smtClean="0"/>
              <a:t>(</a:t>
            </a:r>
            <a:r>
              <a:rPr lang="fr-CA" sz="1600" b="1" dirty="0" smtClean="0">
                <a:solidFill>
                  <a:srgbClr val="FF0000"/>
                </a:solidFill>
              </a:rPr>
              <a:t>taux = 3</a:t>
            </a:r>
            <a:r>
              <a:rPr lang="fr-CA" sz="1600" dirty="0" smtClean="0"/>
              <a:t>)</a:t>
            </a:r>
            <a:endParaRPr lang="en-CA" sz="1600" dirty="0"/>
          </a:p>
        </p:txBody>
      </p:sp>
      <p:sp>
        <p:nvSpPr>
          <p:cNvPr id="23" name="TextBox 22"/>
          <p:cNvSpPr txBox="1"/>
          <p:nvPr/>
        </p:nvSpPr>
        <p:spPr>
          <a:xfrm>
            <a:off x="2246479" y="3538829"/>
            <a:ext cx="569387" cy="400110"/>
          </a:xfrm>
          <a:prstGeom prst="rect">
            <a:avLst/>
          </a:prstGeom>
          <a:noFill/>
        </p:spPr>
        <p:txBody>
          <a:bodyPr wrap="none" rtlCol="0">
            <a:spAutoFit/>
          </a:bodyPr>
          <a:lstStyle/>
          <a:p>
            <a:pPr algn="ctr"/>
            <a:r>
              <a:rPr lang="fr-CA" sz="2000" dirty="0" smtClean="0"/>
              <a:t>3x3</a:t>
            </a:r>
          </a:p>
        </p:txBody>
      </p:sp>
      <p:sp>
        <p:nvSpPr>
          <p:cNvPr id="24" name="TextBox 23"/>
          <p:cNvSpPr txBox="1"/>
          <p:nvPr/>
        </p:nvSpPr>
        <p:spPr>
          <a:xfrm>
            <a:off x="4247498" y="3538829"/>
            <a:ext cx="569388" cy="400110"/>
          </a:xfrm>
          <a:prstGeom prst="rect">
            <a:avLst/>
          </a:prstGeom>
          <a:noFill/>
        </p:spPr>
        <p:txBody>
          <a:bodyPr wrap="none" rtlCol="0">
            <a:spAutoFit/>
          </a:bodyPr>
          <a:lstStyle/>
          <a:p>
            <a:pPr algn="ctr"/>
            <a:r>
              <a:rPr lang="fr-CA" sz="2000" dirty="0" smtClean="0"/>
              <a:t>5x5</a:t>
            </a:r>
          </a:p>
        </p:txBody>
      </p:sp>
      <p:sp>
        <p:nvSpPr>
          <p:cNvPr id="25" name="TextBox 24"/>
          <p:cNvSpPr txBox="1"/>
          <p:nvPr/>
        </p:nvSpPr>
        <p:spPr>
          <a:xfrm>
            <a:off x="6268506" y="3538829"/>
            <a:ext cx="569388" cy="400110"/>
          </a:xfrm>
          <a:prstGeom prst="rect">
            <a:avLst/>
          </a:prstGeom>
          <a:noFill/>
        </p:spPr>
        <p:txBody>
          <a:bodyPr wrap="none" rtlCol="0">
            <a:spAutoFit/>
          </a:bodyPr>
          <a:lstStyle/>
          <a:p>
            <a:pPr algn="ctr"/>
            <a:r>
              <a:rPr lang="fr-CA" sz="2000" dirty="0" smtClean="0"/>
              <a:t>7x7</a:t>
            </a:r>
          </a:p>
        </p:txBody>
      </p:sp>
      <p:sp>
        <p:nvSpPr>
          <p:cNvPr id="26" name="TextBox 25"/>
          <p:cNvSpPr txBox="1"/>
          <p:nvPr/>
        </p:nvSpPr>
        <p:spPr>
          <a:xfrm>
            <a:off x="8075138" y="3538829"/>
            <a:ext cx="569388" cy="400110"/>
          </a:xfrm>
          <a:prstGeom prst="rect">
            <a:avLst/>
          </a:prstGeom>
          <a:noFill/>
        </p:spPr>
        <p:txBody>
          <a:bodyPr wrap="none" rtlCol="0">
            <a:spAutoFit/>
          </a:bodyPr>
          <a:lstStyle/>
          <a:p>
            <a:pPr algn="ctr"/>
            <a:r>
              <a:rPr lang="fr-CA" sz="2000" dirty="0"/>
              <a:t>9</a:t>
            </a:r>
            <a:r>
              <a:rPr lang="fr-CA" sz="2000" dirty="0" smtClean="0"/>
              <a:t>x9</a:t>
            </a:r>
          </a:p>
        </p:txBody>
      </p:sp>
      <p:sp>
        <p:nvSpPr>
          <p:cNvPr id="27" name="TextBox 26"/>
          <p:cNvSpPr txBox="1"/>
          <p:nvPr/>
        </p:nvSpPr>
        <p:spPr>
          <a:xfrm>
            <a:off x="2246478" y="4267303"/>
            <a:ext cx="569388" cy="400110"/>
          </a:xfrm>
          <a:prstGeom prst="rect">
            <a:avLst/>
          </a:prstGeom>
          <a:noFill/>
        </p:spPr>
        <p:txBody>
          <a:bodyPr wrap="none" rtlCol="0">
            <a:spAutoFit/>
          </a:bodyPr>
          <a:lstStyle/>
          <a:p>
            <a:pPr algn="ctr"/>
            <a:r>
              <a:rPr lang="fr-CA" sz="2000" dirty="0" smtClean="0"/>
              <a:t>5x5</a:t>
            </a:r>
          </a:p>
        </p:txBody>
      </p:sp>
      <p:sp>
        <p:nvSpPr>
          <p:cNvPr id="28" name="TextBox 27"/>
          <p:cNvSpPr txBox="1"/>
          <p:nvPr/>
        </p:nvSpPr>
        <p:spPr>
          <a:xfrm>
            <a:off x="4267486" y="4267303"/>
            <a:ext cx="569388" cy="400110"/>
          </a:xfrm>
          <a:prstGeom prst="rect">
            <a:avLst/>
          </a:prstGeom>
          <a:noFill/>
        </p:spPr>
        <p:txBody>
          <a:bodyPr wrap="none" rtlCol="0">
            <a:spAutoFit/>
          </a:bodyPr>
          <a:lstStyle/>
          <a:p>
            <a:pPr algn="ctr"/>
            <a:r>
              <a:rPr lang="fr-CA" sz="2000" dirty="0"/>
              <a:t>9</a:t>
            </a:r>
            <a:r>
              <a:rPr lang="fr-CA" sz="2000" dirty="0" smtClean="0"/>
              <a:t>x9</a:t>
            </a:r>
          </a:p>
        </p:txBody>
      </p:sp>
      <p:sp>
        <p:nvSpPr>
          <p:cNvPr id="29" name="TextBox 28"/>
          <p:cNvSpPr txBox="1"/>
          <p:nvPr/>
        </p:nvSpPr>
        <p:spPr>
          <a:xfrm>
            <a:off x="6140267" y="4267303"/>
            <a:ext cx="825867" cy="400110"/>
          </a:xfrm>
          <a:prstGeom prst="rect">
            <a:avLst/>
          </a:prstGeom>
          <a:noFill/>
        </p:spPr>
        <p:txBody>
          <a:bodyPr wrap="none" rtlCol="0">
            <a:spAutoFit/>
          </a:bodyPr>
          <a:lstStyle/>
          <a:p>
            <a:pPr algn="ctr"/>
            <a:r>
              <a:rPr lang="fr-CA" sz="2000" dirty="0" smtClean="0"/>
              <a:t>13x13</a:t>
            </a:r>
          </a:p>
        </p:txBody>
      </p:sp>
      <p:sp>
        <p:nvSpPr>
          <p:cNvPr id="30" name="TextBox 29"/>
          <p:cNvSpPr txBox="1"/>
          <p:nvPr/>
        </p:nvSpPr>
        <p:spPr>
          <a:xfrm>
            <a:off x="7946900" y="4267303"/>
            <a:ext cx="825867" cy="400110"/>
          </a:xfrm>
          <a:prstGeom prst="rect">
            <a:avLst/>
          </a:prstGeom>
          <a:noFill/>
        </p:spPr>
        <p:txBody>
          <a:bodyPr wrap="none" rtlCol="0">
            <a:spAutoFit/>
          </a:bodyPr>
          <a:lstStyle/>
          <a:p>
            <a:pPr algn="ctr"/>
            <a:r>
              <a:rPr lang="fr-CA" sz="2000" dirty="0" smtClean="0"/>
              <a:t>17x17</a:t>
            </a:r>
          </a:p>
        </p:txBody>
      </p:sp>
      <p:sp>
        <p:nvSpPr>
          <p:cNvPr id="32" name="TextBox 31"/>
          <p:cNvSpPr txBox="1"/>
          <p:nvPr/>
        </p:nvSpPr>
        <p:spPr>
          <a:xfrm>
            <a:off x="2244352" y="5034249"/>
            <a:ext cx="569388" cy="400110"/>
          </a:xfrm>
          <a:prstGeom prst="rect">
            <a:avLst/>
          </a:prstGeom>
          <a:noFill/>
        </p:spPr>
        <p:txBody>
          <a:bodyPr wrap="none" rtlCol="0">
            <a:spAutoFit/>
          </a:bodyPr>
          <a:lstStyle/>
          <a:p>
            <a:pPr algn="ctr"/>
            <a:r>
              <a:rPr lang="fr-CA" sz="2000" dirty="0" smtClean="0"/>
              <a:t>7x7</a:t>
            </a:r>
          </a:p>
        </p:txBody>
      </p:sp>
      <p:sp>
        <p:nvSpPr>
          <p:cNvPr id="34" name="TextBox 33"/>
          <p:cNvSpPr txBox="1"/>
          <p:nvPr/>
        </p:nvSpPr>
        <p:spPr>
          <a:xfrm>
            <a:off x="4119258" y="5034249"/>
            <a:ext cx="825867" cy="400110"/>
          </a:xfrm>
          <a:prstGeom prst="rect">
            <a:avLst/>
          </a:prstGeom>
          <a:noFill/>
        </p:spPr>
        <p:txBody>
          <a:bodyPr wrap="none" rtlCol="0">
            <a:spAutoFit/>
          </a:bodyPr>
          <a:lstStyle/>
          <a:p>
            <a:pPr algn="ctr"/>
            <a:r>
              <a:rPr lang="fr-CA" sz="2000" dirty="0" smtClean="0"/>
              <a:t>13x13</a:t>
            </a:r>
          </a:p>
        </p:txBody>
      </p:sp>
      <p:sp>
        <p:nvSpPr>
          <p:cNvPr id="35" name="TextBox 34"/>
          <p:cNvSpPr txBox="1"/>
          <p:nvPr/>
        </p:nvSpPr>
        <p:spPr>
          <a:xfrm>
            <a:off x="6140267" y="5034249"/>
            <a:ext cx="825867" cy="400110"/>
          </a:xfrm>
          <a:prstGeom prst="rect">
            <a:avLst/>
          </a:prstGeom>
          <a:noFill/>
        </p:spPr>
        <p:txBody>
          <a:bodyPr wrap="none" rtlCol="0">
            <a:spAutoFit/>
          </a:bodyPr>
          <a:lstStyle/>
          <a:p>
            <a:pPr algn="ctr"/>
            <a:r>
              <a:rPr lang="fr-CA" sz="2000" dirty="0" smtClean="0"/>
              <a:t>19x19</a:t>
            </a:r>
          </a:p>
        </p:txBody>
      </p:sp>
      <p:sp>
        <p:nvSpPr>
          <p:cNvPr id="36" name="TextBox 35"/>
          <p:cNvSpPr txBox="1"/>
          <p:nvPr/>
        </p:nvSpPr>
        <p:spPr>
          <a:xfrm>
            <a:off x="7921692" y="5034249"/>
            <a:ext cx="825867" cy="400110"/>
          </a:xfrm>
          <a:prstGeom prst="rect">
            <a:avLst/>
          </a:prstGeom>
          <a:noFill/>
        </p:spPr>
        <p:txBody>
          <a:bodyPr wrap="none" rtlCol="0">
            <a:spAutoFit/>
          </a:bodyPr>
          <a:lstStyle/>
          <a:p>
            <a:pPr algn="ctr"/>
            <a:r>
              <a:rPr lang="fr-CA" sz="2000" dirty="0" smtClean="0"/>
              <a:t>21x21</a:t>
            </a:r>
          </a:p>
        </p:txBody>
      </p:sp>
    </p:spTree>
    <p:extLst>
      <p:ext uri="{BB962C8B-B14F-4D97-AF65-F5344CB8AC3E}">
        <p14:creationId xmlns:p14="http://schemas.microsoft.com/office/powerpoint/2010/main" val="1002002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7" grpId="0"/>
      <p:bldP spid="28" grpId="0"/>
      <p:bldP spid="29" grpId="0"/>
      <p:bldP spid="30" grpId="0"/>
      <p:bldP spid="32" grpId="0"/>
      <p:bldP spid="34" grpId="0"/>
      <p:bldP spid="35" grpId="0"/>
      <p:bldP spid="3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22</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grpSp>
        <p:nvGrpSpPr>
          <p:cNvPr id="2" name="Group 1"/>
          <p:cNvGrpSpPr/>
          <p:nvPr/>
        </p:nvGrpSpPr>
        <p:grpSpPr>
          <a:xfrm>
            <a:off x="1682253" y="1113905"/>
            <a:ext cx="7021172" cy="1795549"/>
            <a:chOff x="473825" y="1113905"/>
            <a:chExt cx="8229600" cy="1795549"/>
          </a:xfrm>
        </p:grpSpPr>
        <p:sp>
          <p:nvSpPr>
            <p:cNvPr id="3" name="Rounded Rectangle 2"/>
            <p:cNvSpPr/>
            <p:nvPr/>
          </p:nvSpPr>
          <p:spPr>
            <a:xfrm>
              <a:off x="473825" y="1113905"/>
              <a:ext cx="8229600" cy="1795549"/>
            </a:xfrm>
            <a:prstGeom prst="roundRect">
              <a:avLst/>
            </a:prstGeom>
            <a:solidFill>
              <a:schemeClr val="bg2">
                <a:lumMod val="20000"/>
                <a:lumOff val="8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rot="5400000">
              <a:off x="750738" y="1749828"/>
              <a:ext cx="1521229" cy="523702"/>
            </a:xfrm>
            <a:prstGeom prst="rect">
              <a:avLst/>
            </a:prstGeom>
            <a:solidFill>
              <a:srgbClr val="00B0F0"/>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err="1" smtClean="0"/>
                <a:t>Conv</a:t>
              </a:r>
              <a:r>
                <a:rPr lang="fr-CA" dirty="0" smtClean="0"/>
                <a:t> 5x5</a:t>
              </a:r>
              <a:endParaRPr lang="en-CA" dirty="0"/>
            </a:p>
          </p:txBody>
        </p:sp>
        <p:sp>
          <p:nvSpPr>
            <p:cNvPr id="7" name="Rectangle 6"/>
            <p:cNvSpPr/>
            <p:nvPr/>
          </p:nvSpPr>
          <p:spPr>
            <a:xfrm rot="5400000">
              <a:off x="2723131" y="1749828"/>
              <a:ext cx="1521229" cy="523702"/>
            </a:xfrm>
            <a:prstGeom prst="rect">
              <a:avLst/>
            </a:prstGeom>
            <a:solidFill>
              <a:srgbClr val="00B0F0"/>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err="1"/>
                <a:t>Conv</a:t>
              </a:r>
              <a:r>
                <a:rPr lang="fr-CA" dirty="0"/>
                <a:t> 5x5</a:t>
              </a:r>
              <a:endParaRPr lang="en-CA" dirty="0"/>
            </a:p>
          </p:txBody>
        </p:sp>
        <p:sp>
          <p:nvSpPr>
            <p:cNvPr id="8" name="Rectangle 7"/>
            <p:cNvSpPr/>
            <p:nvPr/>
          </p:nvSpPr>
          <p:spPr>
            <a:xfrm rot="5400000">
              <a:off x="4757206" y="1749828"/>
              <a:ext cx="1521229" cy="523702"/>
            </a:xfrm>
            <a:prstGeom prst="rect">
              <a:avLst/>
            </a:prstGeom>
            <a:solidFill>
              <a:srgbClr val="00B0F0"/>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err="1"/>
                <a:t>Conv</a:t>
              </a:r>
              <a:r>
                <a:rPr lang="fr-CA" dirty="0"/>
                <a:t> 5x5</a:t>
              </a:r>
              <a:endParaRPr lang="en-CA" dirty="0"/>
            </a:p>
          </p:txBody>
        </p:sp>
        <p:sp>
          <p:nvSpPr>
            <p:cNvPr id="10" name="Rectangle 9"/>
            <p:cNvSpPr/>
            <p:nvPr/>
          </p:nvSpPr>
          <p:spPr>
            <a:xfrm rot="5400000">
              <a:off x="6784350" y="1749828"/>
              <a:ext cx="1521229" cy="523702"/>
            </a:xfrm>
            <a:prstGeom prst="rect">
              <a:avLst/>
            </a:prstGeom>
            <a:solidFill>
              <a:srgbClr val="00B0F0"/>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err="1"/>
                <a:t>Conv</a:t>
              </a:r>
              <a:r>
                <a:rPr lang="fr-CA" dirty="0"/>
                <a:t> 5x5</a:t>
              </a:r>
              <a:endParaRPr lang="en-CA" dirty="0"/>
            </a:p>
          </p:txBody>
        </p:sp>
        <p:cxnSp>
          <p:nvCxnSpPr>
            <p:cNvPr id="11" name="Straight Arrow Connector 10"/>
            <p:cNvCxnSpPr/>
            <p:nvPr/>
          </p:nvCxnSpPr>
          <p:spPr>
            <a:xfrm>
              <a:off x="554095" y="2011679"/>
              <a:ext cx="64839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3" name="Straight Arrow Connector 12"/>
            <p:cNvCxnSpPr/>
            <p:nvPr/>
          </p:nvCxnSpPr>
          <p:spPr>
            <a:xfrm>
              <a:off x="1859192" y="2011679"/>
              <a:ext cx="1283019"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6" name="Straight Arrow Connector 15"/>
            <p:cNvCxnSpPr/>
            <p:nvPr/>
          </p:nvCxnSpPr>
          <p:spPr>
            <a:xfrm>
              <a:off x="7834748" y="2011679"/>
              <a:ext cx="64839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a:off x="3881955" y="2011679"/>
              <a:ext cx="1283019"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p:cNvCxnSpPr/>
            <p:nvPr/>
          </p:nvCxnSpPr>
          <p:spPr>
            <a:xfrm>
              <a:off x="5924116" y="2011679"/>
              <a:ext cx="1283019"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grpSp>
      <p:sp>
        <p:nvSpPr>
          <p:cNvPr id="20" name="TextBox 19"/>
          <p:cNvSpPr txBox="1"/>
          <p:nvPr/>
        </p:nvSpPr>
        <p:spPr>
          <a:xfrm>
            <a:off x="64760" y="3446497"/>
            <a:ext cx="1595309" cy="584775"/>
          </a:xfrm>
          <a:prstGeom prst="rect">
            <a:avLst/>
          </a:prstGeom>
          <a:noFill/>
        </p:spPr>
        <p:txBody>
          <a:bodyPr wrap="none" rtlCol="0">
            <a:spAutoFit/>
          </a:bodyPr>
          <a:lstStyle/>
          <a:p>
            <a:pPr algn="ctr"/>
            <a:r>
              <a:rPr lang="fr-CA" sz="1600" dirty="0" smtClean="0"/>
              <a:t>Champ récepteur</a:t>
            </a:r>
          </a:p>
          <a:p>
            <a:pPr algn="ctr"/>
            <a:r>
              <a:rPr lang="fr-CA" sz="1600" dirty="0" smtClean="0"/>
              <a:t>(</a:t>
            </a:r>
            <a:r>
              <a:rPr lang="fr-CA" sz="1600" b="1" dirty="0" smtClean="0">
                <a:solidFill>
                  <a:srgbClr val="FF0000"/>
                </a:solidFill>
              </a:rPr>
              <a:t>taux = 1</a:t>
            </a:r>
            <a:r>
              <a:rPr lang="fr-CA" sz="1600" dirty="0" smtClean="0"/>
              <a:t>)</a:t>
            </a:r>
            <a:endParaRPr lang="en-CA" sz="1600" dirty="0"/>
          </a:p>
        </p:txBody>
      </p:sp>
      <p:sp>
        <p:nvSpPr>
          <p:cNvPr id="21" name="TextBox 20"/>
          <p:cNvSpPr txBox="1"/>
          <p:nvPr/>
        </p:nvSpPr>
        <p:spPr>
          <a:xfrm>
            <a:off x="86944" y="4174971"/>
            <a:ext cx="1595309" cy="584775"/>
          </a:xfrm>
          <a:prstGeom prst="rect">
            <a:avLst/>
          </a:prstGeom>
          <a:noFill/>
        </p:spPr>
        <p:txBody>
          <a:bodyPr wrap="none" rtlCol="0">
            <a:spAutoFit/>
          </a:bodyPr>
          <a:lstStyle/>
          <a:p>
            <a:pPr algn="ctr"/>
            <a:r>
              <a:rPr lang="fr-CA" sz="1600" dirty="0" smtClean="0"/>
              <a:t>Champ récepteur</a:t>
            </a:r>
          </a:p>
          <a:p>
            <a:pPr algn="ctr"/>
            <a:r>
              <a:rPr lang="fr-CA" sz="1600" dirty="0" smtClean="0"/>
              <a:t>(</a:t>
            </a:r>
            <a:r>
              <a:rPr lang="fr-CA" sz="1600" b="1" dirty="0" smtClean="0">
                <a:solidFill>
                  <a:srgbClr val="FF0000"/>
                </a:solidFill>
              </a:rPr>
              <a:t>taux = 2</a:t>
            </a:r>
            <a:r>
              <a:rPr lang="fr-CA" sz="1600" dirty="0" smtClean="0"/>
              <a:t>)</a:t>
            </a:r>
            <a:endParaRPr lang="en-CA" sz="1600" dirty="0"/>
          </a:p>
        </p:txBody>
      </p:sp>
      <p:sp>
        <p:nvSpPr>
          <p:cNvPr id="22" name="TextBox 21"/>
          <p:cNvSpPr txBox="1"/>
          <p:nvPr/>
        </p:nvSpPr>
        <p:spPr>
          <a:xfrm>
            <a:off x="86944" y="4941917"/>
            <a:ext cx="1595309" cy="584775"/>
          </a:xfrm>
          <a:prstGeom prst="rect">
            <a:avLst/>
          </a:prstGeom>
          <a:noFill/>
        </p:spPr>
        <p:txBody>
          <a:bodyPr wrap="none" rtlCol="0">
            <a:spAutoFit/>
          </a:bodyPr>
          <a:lstStyle/>
          <a:p>
            <a:pPr algn="ctr"/>
            <a:r>
              <a:rPr lang="fr-CA" sz="1600" dirty="0" smtClean="0"/>
              <a:t>Champ récepteur</a:t>
            </a:r>
          </a:p>
          <a:p>
            <a:pPr algn="ctr"/>
            <a:r>
              <a:rPr lang="fr-CA" sz="1600" dirty="0" smtClean="0"/>
              <a:t>(</a:t>
            </a:r>
            <a:r>
              <a:rPr lang="fr-CA" sz="1600" b="1" dirty="0" smtClean="0">
                <a:solidFill>
                  <a:srgbClr val="FF0000"/>
                </a:solidFill>
              </a:rPr>
              <a:t>taux = 3</a:t>
            </a:r>
            <a:r>
              <a:rPr lang="fr-CA" sz="1600" dirty="0" smtClean="0"/>
              <a:t>)</a:t>
            </a:r>
            <a:endParaRPr lang="en-CA" sz="1600" dirty="0"/>
          </a:p>
        </p:txBody>
      </p:sp>
      <p:sp>
        <p:nvSpPr>
          <p:cNvPr id="27" name="TextBox 26"/>
          <p:cNvSpPr txBox="1"/>
          <p:nvPr/>
        </p:nvSpPr>
        <p:spPr>
          <a:xfrm>
            <a:off x="2244352" y="3523440"/>
            <a:ext cx="569388" cy="400110"/>
          </a:xfrm>
          <a:prstGeom prst="rect">
            <a:avLst/>
          </a:prstGeom>
          <a:noFill/>
        </p:spPr>
        <p:txBody>
          <a:bodyPr wrap="none" rtlCol="0">
            <a:spAutoFit/>
          </a:bodyPr>
          <a:lstStyle/>
          <a:p>
            <a:pPr algn="ctr"/>
            <a:r>
              <a:rPr lang="fr-CA" sz="2000" dirty="0" smtClean="0"/>
              <a:t>5x5</a:t>
            </a:r>
          </a:p>
        </p:txBody>
      </p:sp>
      <p:sp>
        <p:nvSpPr>
          <p:cNvPr id="28" name="TextBox 27"/>
          <p:cNvSpPr txBox="1"/>
          <p:nvPr/>
        </p:nvSpPr>
        <p:spPr>
          <a:xfrm>
            <a:off x="4265360" y="3523440"/>
            <a:ext cx="569388" cy="400110"/>
          </a:xfrm>
          <a:prstGeom prst="rect">
            <a:avLst/>
          </a:prstGeom>
          <a:noFill/>
        </p:spPr>
        <p:txBody>
          <a:bodyPr wrap="none" rtlCol="0">
            <a:spAutoFit/>
          </a:bodyPr>
          <a:lstStyle/>
          <a:p>
            <a:pPr algn="ctr"/>
            <a:r>
              <a:rPr lang="fr-CA" sz="2000" dirty="0"/>
              <a:t>9</a:t>
            </a:r>
            <a:r>
              <a:rPr lang="fr-CA" sz="2000" dirty="0" smtClean="0"/>
              <a:t>x9</a:t>
            </a:r>
          </a:p>
        </p:txBody>
      </p:sp>
      <p:sp>
        <p:nvSpPr>
          <p:cNvPr id="29" name="TextBox 28"/>
          <p:cNvSpPr txBox="1"/>
          <p:nvPr/>
        </p:nvSpPr>
        <p:spPr>
          <a:xfrm>
            <a:off x="6138141" y="3523440"/>
            <a:ext cx="825867" cy="400110"/>
          </a:xfrm>
          <a:prstGeom prst="rect">
            <a:avLst/>
          </a:prstGeom>
          <a:noFill/>
        </p:spPr>
        <p:txBody>
          <a:bodyPr wrap="none" rtlCol="0">
            <a:spAutoFit/>
          </a:bodyPr>
          <a:lstStyle/>
          <a:p>
            <a:pPr algn="ctr"/>
            <a:r>
              <a:rPr lang="fr-CA" sz="2000" dirty="0" smtClean="0"/>
              <a:t>13x13</a:t>
            </a:r>
          </a:p>
        </p:txBody>
      </p:sp>
      <p:sp>
        <p:nvSpPr>
          <p:cNvPr id="30" name="TextBox 29"/>
          <p:cNvSpPr txBox="1"/>
          <p:nvPr/>
        </p:nvSpPr>
        <p:spPr>
          <a:xfrm>
            <a:off x="7944774" y="3523440"/>
            <a:ext cx="825867" cy="400110"/>
          </a:xfrm>
          <a:prstGeom prst="rect">
            <a:avLst/>
          </a:prstGeom>
          <a:noFill/>
        </p:spPr>
        <p:txBody>
          <a:bodyPr wrap="none" rtlCol="0">
            <a:spAutoFit/>
          </a:bodyPr>
          <a:lstStyle/>
          <a:p>
            <a:pPr algn="ctr"/>
            <a:r>
              <a:rPr lang="fr-CA" sz="2000" dirty="0" smtClean="0"/>
              <a:t>17x17</a:t>
            </a:r>
          </a:p>
        </p:txBody>
      </p:sp>
      <p:sp>
        <p:nvSpPr>
          <p:cNvPr id="32" name="TextBox 31"/>
          <p:cNvSpPr txBox="1"/>
          <p:nvPr/>
        </p:nvSpPr>
        <p:spPr>
          <a:xfrm>
            <a:off x="2244352" y="4241595"/>
            <a:ext cx="569388" cy="400110"/>
          </a:xfrm>
          <a:prstGeom prst="rect">
            <a:avLst/>
          </a:prstGeom>
          <a:noFill/>
        </p:spPr>
        <p:txBody>
          <a:bodyPr wrap="none" rtlCol="0">
            <a:spAutoFit/>
          </a:bodyPr>
          <a:lstStyle/>
          <a:p>
            <a:pPr algn="ctr"/>
            <a:r>
              <a:rPr lang="fr-CA" sz="2000" dirty="0" smtClean="0"/>
              <a:t>9x9</a:t>
            </a:r>
          </a:p>
        </p:txBody>
      </p:sp>
      <p:sp>
        <p:nvSpPr>
          <p:cNvPr id="34" name="TextBox 33"/>
          <p:cNvSpPr txBox="1"/>
          <p:nvPr/>
        </p:nvSpPr>
        <p:spPr>
          <a:xfrm>
            <a:off x="4119258" y="4241595"/>
            <a:ext cx="825867" cy="400110"/>
          </a:xfrm>
          <a:prstGeom prst="rect">
            <a:avLst/>
          </a:prstGeom>
          <a:noFill/>
        </p:spPr>
        <p:txBody>
          <a:bodyPr wrap="none" rtlCol="0">
            <a:spAutoFit/>
          </a:bodyPr>
          <a:lstStyle/>
          <a:p>
            <a:pPr algn="ctr"/>
            <a:r>
              <a:rPr lang="fr-CA" sz="2000" dirty="0" smtClean="0"/>
              <a:t>17x17</a:t>
            </a:r>
          </a:p>
        </p:txBody>
      </p:sp>
      <p:sp>
        <p:nvSpPr>
          <p:cNvPr id="35" name="TextBox 34"/>
          <p:cNvSpPr txBox="1"/>
          <p:nvPr/>
        </p:nvSpPr>
        <p:spPr>
          <a:xfrm>
            <a:off x="6140267" y="4241595"/>
            <a:ext cx="825867" cy="400110"/>
          </a:xfrm>
          <a:prstGeom prst="rect">
            <a:avLst/>
          </a:prstGeom>
          <a:noFill/>
        </p:spPr>
        <p:txBody>
          <a:bodyPr wrap="none" rtlCol="0">
            <a:spAutoFit/>
          </a:bodyPr>
          <a:lstStyle/>
          <a:p>
            <a:pPr algn="ctr"/>
            <a:r>
              <a:rPr lang="fr-CA" sz="2000" dirty="0" smtClean="0"/>
              <a:t>25x25</a:t>
            </a:r>
          </a:p>
        </p:txBody>
      </p:sp>
      <p:sp>
        <p:nvSpPr>
          <p:cNvPr id="36" name="TextBox 35"/>
          <p:cNvSpPr txBox="1"/>
          <p:nvPr/>
        </p:nvSpPr>
        <p:spPr>
          <a:xfrm>
            <a:off x="7921692" y="4241595"/>
            <a:ext cx="825867" cy="400110"/>
          </a:xfrm>
          <a:prstGeom prst="rect">
            <a:avLst/>
          </a:prstGeom>
          <a:noFill/>
        </p:spPr>
        <p:txBody>
          <a:bodyPr wrap="none" rtlCol="0">
            <a:spAutoFit/>
          </a:bodyPr>
          <a:lstStyle/>
          <a:p>
            <a:pPr algn="ctr"/>
            <a:r>
              <a:rPr lang="fr-CA" sz="2000" dirty="0" smtClean="0"/>
              <a:t>33x33</a:t>
            </a:r>
          </a:p>
        </p:txBody>
      </p:sp>
      <p:sp>
        <p:nvSpPr>
          <p:cNvPr id="31" name="TextBox 30"/>
          <p:cNvSpPr txBox="1"/>
          <p:nvPr/>
        </p:nvSpPr>
        <p:spPr>
          <a:xfrm>
            <a:off x="2116113" y="4965178"/>
            <a:ext cx="825867" cy="400110"/>
          </a:xfrm>
          <a:prstGeom prst="rect">
            <a:avLst/>
          </a:prstGeom>
          <a:noFill/>
        </p:spPr>
        <p:txBody>
          <a:bodyPr wrap="none" rtlCol="0">
            <a:spAutoFit/>
          </a:bodyPr>
          <a:lstStyle/>
          <a:p>
            <a:pPr algn="ctr"/>
            <a:r>
              <a:rPr lang="fr-CA" sz="2000" dirty="0" smtClean="0"/>
              <a:t>15x15</a:t>
            </a:r>
          </a:p>
        </p:txBody>
      </p:sp>
      <p:sp>
        <p:nvSpPr>
          <p:cNvPr id="33" name="TextBox 32"/>
          <p:cNvSpPr txBox="1"/>
          <p:nvPr/>
        </p:nvSpPr>
        <p:spPr>
          <a:xfrm>
            <a:off x="4119258" y="4965178"/>
            <a:ext cx="825867" cy="400110"/>
          </a:xfrm>
          <a:prstGeom prst="rect">
            <a:avLst/>
          </a:prstGeom>
          <a:noFill/>
        </p:spPr>
        <p:txBody>
          <a:bodyPr wrap="none" rtlCol="0">
            <a:spAutoFit/>
          </a:bodyPr>
          <a:lstStyle/>
          <a:p>
            <a:pPr algn="ctr"/>
            <a:r>
              <a:rPr lang="fr-CA" sz="2000" dirty="0" smtClean="0"/>
              <a:t>29x29</a:t>
            </a:r>
          </a:p>
        </p:txBody>
      </p:sp>
      <p:sp>
        <p:nvSpPr>
          <p:cNvPr id="37" name="TextBox 36"/>
          <p:cNvSpPr txBox="1"/>
          <p:nvPr/>
        </p:nvSpPr>
        <p:spPr>
          <a:xfrm>
            <a:off x="6140267" y="4965178"/>
            <a:ext cx="825867" cy="400110"/>
          </a:xfrm>
          <a:prstGeom prst="rect">
            <a:avLst/>
          </a:prstGeom>
          <a:noFill/>
        </p:spPr>
        <p:txBody>
          <a:bodyPr wrap="none" rtlCol="0">
            <a:spAutoFit/>
          </a:bodyPr>
          <a:lstStyle/>
          <a:p>
            <a:pPr algn="ctr"/>
            <a:r>
              <a:rPr lang="fr-CA" sz="2000" dirty="0" smtClean="0"/>
              <a:t>43x43</a:t>
            </a:r>
          </a:p>
        </p:txBody>
      </p:sp>
      <p:sp>
        <p:nvSpPr>
          <p:cNvPr id="38" name="TextBox 37"/>
          <p:cNvSpPr txBox="1"/>
          <p:nvPr/>
        </p:nvSpPr>
        <p:spPr>
          <a:xfrm>
            <a:off x="7921692" y="4965178"/>
            <a:ext cx="825867" cy="400110"/>
          </a:xfrm>
          <a:prstGeom prst="rect">
            <a:avLst/>
          </a:prstGeom>
          <a:noFill/>
        </p:spPr>
        <p:txBody>
          <a:bodyPr wrap="none" rtlCol="0">
            <a:spAutoFit/>
          </a:bodyPr>
          <a:lstStyle/>
          <a:p>
            <a:pPr algn="ctr"/>
            <a:r>
              <a:rPr lang="fr-CA" sz="2000" dirty="0" smtClean="0"/>
              <a:t>57x57</a:t>
            </a:r>
          </a:p>
        </p:txBody>
      </p:sp>
    </p:spTree>
    <p:extLst>
      <p:ext uri="{BB962C8B-B14F-4D97-AF65-F5344CB8AC3E}">
        <p14:creationId xmlns:p14="http://schemas.microsoft.com/office/powerpoint/2010/main" val="7868378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23</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err="1" smtClean="0">
                <a:latin typeface="+mj-lt"/>
              </a:rPr>
              <a:t>FullNet</a:t>
            </a:r>
            <a:endParaRPr lang="en-US" dirty="0">
              <a:latin typeface="+mj-lt"/>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387" y="2066113"/>
            <a:ext cx="8255081" cy="1824243"/>
          </a:xfrm>
          <a:prstGeom prst="rect">
            <a:avLst/>
          </a:prstGeom>
        </p:spPr>
      </p:pic>
      <p:sp>
        <p:nvSpPr>
          <p:cNvPr id="6" name="TextBox 5"/>
          <p:cNvSpPr txBox="1"/>
          <p:nvPr/>
        </p:nvSpPr>
        <p:spPr>
          <a:xfrm>
            <a:off x="257693" y="5738336"/>
            <a:ext cx="7182199" cy="738664"/>
          </a:xfrm>
          <a:prstGeom prst="rect">
            <a:avLst/>
          </a:prstGeom>
          <a:noFill/>
        </p:spPr>
        <p:txBody>
          <a:bodyPr wrap="square" rtlCol="0">
            <a:spAutoFit/>
          </a:bodyPr>
          <a:lstStyle/>
          <a:p>
            <a:r>
              <a:rPr lang="en-CA" sz="1400" dirty="0" smtClean="0"/>
              <a:t>H. Qu, </a:t>
            </a:r>
            <a:r>
              <a:rPr lang="en-CA" sz="1400" dirty="0" err="1" smtClean="0"/>
              <a:t>Z.Yan</a:t>
            </a:r>
            <a:r>
              <a:rPr lang="en-CA" sz="1400" dirty="0" smtClean="0"/>
              <a:t>, G.M</a:t>
            </a:r>
            <a:r>
              <a:rPr lang="en-CA" sz="1400" dirty="0"/>
              <a:t>. </a:t>
            </a:r>
            <a:r>
              <a:rPr lang="en-CA" sz="1400" dirty="0" err="1" smtClean="0"/>
              <a:t>Riedlinger</a:t>
            </a:r>
            <a:r>
              <a:rPr lang="en-CA" sz="1400" dirty="0" smtClean="0"/>
              <a:t>, </a:t>
            </a:r>
            <a:r>
              <a:rPr lang="en-CA" sz="1400" dirty="0" err="1" smtClean="0"/>
              <a:t>S.De</a:t>
            </a:r>
            <a:r>
              <a:rPr lang="en-CA" sz="1400" dirty="0" smtClean="0"/>
              <a:t> and D.N</a:t>
            </a:r>
            <a:r>
              <a:rPr lang="en-CA" sz="1400" dirty="0"/>
              <a:t>. Metaxas</a:t>
            </a:r>
          </a:p>
          <a:p>
            <a:r>
              <a:rPr lang="en-CA" sz="1400" dirty="0" smtClean="0"/>
              <a:t>“Improving </a:t>
            </a:r>
            <a:r>
              <a:rPr lang="en-CA" sz="1400" dirty="0"/>
              <a:t>Nuclei/Gland </a:t>
            </a:r>
            <a:r>
              <a:rPr lang="en-CA" sz="1400" dirty="0" smtClean="0"/>
              <a:t>Instance Segmentation </a:t>
            </a:r>
            <a:r>
              <a:rPr lang="en-CA" sz="1400" dirty="0"/>
              <a:t>in Histopathology Images</a:t>
            </a:r>
          </a:p>
          <a:p>
            <a:r>
              <a:rPr lang="en-CA" sz="1400" dirty="0"/>
              <a:t>by Full Resolution Neural </a:t>
            </a:r>
            <a:r>
              <a:rPr lang="en-CA" sz="1400" dirty="0" smtClean="0"/>
              <a:t>Network and </a:t>
            </a:r>
            <a:r>
              <a:rPr lang="en-CA" sz="1400" dirty="0"/>
              <a:t>Spatial Constrained </a:t>
            </a:r>
            <a:r>
              <a:rPr lang="en-CA" sz="1400" dirty="0" smtClean="0"/>
              <a:t>Loss”, in </a:t>
            </a:r>
            <a:r>
              <a:rPr lang="en-CA" sz="1400" dirty="0" err="1" smtClean="0"/>
              <a:t>proc</a:t>
            </a:r>
            <a:r>
              <a:rPr lang="en-CA" sz="1400" dirty="0" smtClean="0"/>
              <a:t> of MICCAI 2019</a:t>
            </a:r>
            <a:endParaRPr lang="en-CA" sz="1400" dirty="0"/>
          </a:p>
        </p:txBody>
      </p:sp>
      <p:sp>
        <p:nvSpPr>
          <p:cNvPr id="39" name="TextBox 38"/>
          <p:cNvSpPr txBox="1"/>
          <p:nvPr/>
        </p:nvSpPr>
        <p:spPr>
          <a:xfrm>
            <a:off x="494526" y="1250024"/>
            <a:ext cx="7919156" cy="584775"/>
          </a:xfrm>
          <a:prstGeom prst="rect">
            <a:avLst/>
          </a:prstGeom>
          <a:noFill/>
        </p:spPr>
        <p:txBody>
          <a:bodyPr wrap="none" rtlCol="0">
            <a:spAutoFit/>
          </a:bodyPr>
          <a:lstStyle/>
          <a:p>
            <a:r>
              <a:rPr lang="fr-CA" sz="1600" dirty="0" smtClean="0"/>
              <a:t>Le « </a:t>
            </a:r>
            <a:r>
              <a:rPr lang="fr-CA" sz="1600" b="1" dirty="0" err="1" smtClean="0">
                <a:solidFill>
                  <a:srgbClr val="FF0000"/>
                </a:solidFill>
              </a:rPr>
              <a:t>FullNet</a:t>
            </a:r>
            <a:r>
              <a:rPr lang="fr-CA" sz="1600" dirty="0" smtClean="0"/>
              <a:t> » </a:t>
            </a:r>
            <a:r>
              <a:rPr lang="en-CA" sz="1600" dirty="0" smtClean="0"/>
              <a:t>[Qu et al. 2019] </a:t>
            </a:r>
            <a:r>
              <a:rPr lang="en-CA" sz="1600" dirty="0" err="1" smtClean="0"/>
              <a:t>impl</a:t>
            </a:r>
            <a:r>
              <a:rPr lang="fr-CA" sz="1600" dirty="0" err="1" smtClean="0"/>
              <a:t>émente</a:t>
            </a:r>
            <a:r>
              <a:rPr lang="fr-CA" sz="1600" dirty="0" smtClean="0"/>
              <a:t> ce type de réseau mais avec des blocs </a:t>
            </a:r>
            <a:r>
              <a:rPr lang="fr-CA" sz="1600" dirty="0" err="1" smtClean="0"/>
              <a:t>convolutifs</a:t>
            </a:r>
            <a:endParaRPr lang="fr-CA" sz="1600" dirty="0" smtClean="0"/>
          </a:p>
          <a:p>
            <a:r>
              <a:rPr lang="fr-CA" sz="1600" b="1" dirty="0" smtClean="0">
                <a:solidFill>
                  <a:srgbClr val="FF0000"/>
                </a:solidFill>
              </a:rPr>
              <a:t>denses</a:t>
            </a:r>
            <a:r>
              <a:rPr lang="fr-CA" sz="1600" dirty="0" smtClean="0"/>
              <a:t> comme ceux du </a:t>
            </a:r>
            <a:r>
              <a:rPr lang="fr-CA" sz="1600" b="1" dirty="0" err="1" smtClean="0">
                <a:solidFill>
                  <a:srgbClr val="FF0000"/>
                </a:solidFill>
              </a:rPr>
              <a:t>denseNet</a:t>
            </a:r>
            <a:r>
              <a:rPr lang="fr-CA" sz="1600" dirty="0" smtClean="0"/>
              <a:t>.</a:t>
            </a:r>
            <a:endParaRPr lang="en-CA" sz="1600" dirty="0"/>
          </a:p>
        </p:txBody>
      </p:sp>
      <p:sp>
        <p:nvSpPr>
          <p:cNvPr id="12" name="TextBox 11"/>
          <p:cNvSpPr txBox="1"/>
          <p:nvPr/>
        </p:nvSpPr>
        <p:spPr>
          <a:xfrm>
            <a:off x="685800" y="4555375"/>
            <a:ext cx="2567306" cy="830997"/>
          </a:xfrm>
          <a:prstGeom prst="rect">
            <a:avLst/>
          </a:prstGeom>
          <a:noFill/>
        </p:spPr>
        <p:txBody>
          <a:bodyPr wrap="none" rtlCol="0">
            <a:spAutoFit/>
          </a:bodyPr>
          <a:lstStyle/>
          <a:p>
            <a:pPr algn="ctr"/>
            <a:r>
              <a:rPr lang="fr-CA" b="1" dirty="0">
                <a:solidFill>
                  <a:srgbClr val="FF0000"/>
                </a:solidFill>
              </a:rPr>
              <a:t>T</a:t>
            </a:r>
            <a:r>
              <a:rPr lang="fr-CA" b="1" dirty="0" smtClean="0">
                <a:solidFill>
                  <a:srgbClr val="FF0000"/>
                </a:solidFill>
              </a:rPr>
              <a:t>aux de dilatation</a:t>
            </a:r>
          </a:p>
          <a:p>
            <a:pPr algn="ctr"/>
            <a:r>
              <a:rPr lang="fr-CA" b="1" dirty="0">
                <a:solidFill>
                  <a:srgbClr val="FF0000"/>
                </a:solidFill>
              </a:rPr>
              <a:t>p</a:t>
            </a:r>
            <a:r>
              <a:rPr lang="fr-CA" b="1" dirty="0" smtClean="0">
                <a:solidFill>
                  <a:srgbClr val="FF0000"/>
                </a:solidFill>
              </a:rPr>
              <a:t>ar bloc</a:t>
            </a:r>
            <a:endParaRPr lang="en-CA" b="1" dirty="0">
              <a:solidFill>
                <a:srgbClr val="FF0000"/>
              </a:solidFill>
            </a:endParaRPr>
          </a:p>
        </p:txBody>
      </p:sp>
      <p:sp>
        <p:nvSpPr>
          <p:cNvPr id="14" name="Rounded Rectangle 13"/>
          <p:cNvSpPr/>
          <p:nvPr/>
        </p:nvSpPr>
        <p:spPr>
          <a:xfrm>
            <a:off x="1554480" y="3125585"/>
            <a:ext cx="5885412" cy="390699"/>
          </a:xfrm>
          <a:prstGeom prst="roundRect">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7" name="Curved Connector 16"/>
          <p:cNvCxnSpPr>
            <a:stCxn id="12" idx="3"/>
          </p:cNvCxnSpPr>
          <p:nvPr/>
        </p:nvCxnSpPr>
        <p:spPr>
          <a:xfrm flipV="1">
            <a:off x="3253106" y="3547456"/>
            <a:ext cx="1160952" cy="1423418"/>
          </a:xfrm>
          <a:prstGeom prst="curvedConnector2">
            <a:avLst/>
          </a:prstGeom>
          <a:ln>
            <a:solidFill>
              <a:srgbClr val="FF00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319813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24</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sp>
        <p:nvSpPr>
          <p:cNvPr id="49" name="TextBox 48"/>
          <p:cNvSpPr txBox="1"/>
          <p:nvPr/>
        </p:nvSpPr>
        <p:spPr>
          <a:xfrm>
            <a:off x="207749" y="962824"/>
            <a:ext cx="8719054" cy="923330"/>
          </a:xfrm>
          <a:prstGeom prst="rect">
            <a:avLst/>
          </a:prstGeom>
          <a:noFill/>
        </p:spPr>
        <p:txBody>
          <a:bodyPr wrap="none" rtlCol="0">
            <a:spAutoFit/>
          </a:bodyPr>
          <a:lstStyle/>
          <a:p>
            <a:r>
              <a:rPr lang="fr-CA" sz="1800" b="1" dirty="0" smtClean="0">
                <a:solidFill>
                  <a:srgbClr val="FF0000"/>
                </a:solidFill>
              </a:rPr>
              <a:t>Problème</a:t>
            </a:r>
            <a:r>
              <a:rPr lang="fr-CA" sz="1800" dirty="0" smtClean="0"/>
              <a:t> : ce modèle a un champ récepteur (</a:t>
            </a:r>
            <a:r>
              <a:rPr lang="fr-CA" sz="1800" b="1" i="1" dirty="0" err="1" smtClean="0"/>
              <a:t>receptive</a:t>
            </a:r>
            <a:r>
              <a:rPr lang="fr-CA" sz="1800" b="1" i="1" dirty="0" smtClean="0"/>
              <a:t> </a:t>
            </a:r>
            <a:r>
              <a:rPr lang="fr-CA" sz="1800" b="1" i="1" dirty="0" err="1" smtClean="0"/>
              <a:t>field</a:t>
            </a:r>
            <a:r>
              <a:rPr lang="fr-CA" sz="1800" dirty="0" smtClean="0"/>
              <a:t>) relativement petit (ici 32x32).  </a:t>
            </a:r>
          </a:p>
          <a:p>
            <a:r>
              <a:rPr lang="fr-CA" sz="1800" dirty="0" smtClean="0"/>
              <a:t>Au lieu, on aimerait que les pixels de sortie aient un champ récepteur de la taille de l’image </a:t>
            </a:r>
          </a:p>
          <a:p>
            <a:r>
              <a:rPr lang="fr-CA" sz="1800" dirty="0" smtClean="0"/>
              <a:t>d’entrée (ici 320x240).</a:t>
            </a:r>
            <a:endParaRPr lang="en-CA" sz="1800" dirty="0"/>
          </a:p>
        </p:txBody>
      </p:sp>
      <p:sp>
        <p:nvSpPr>
          <p:cNvPr id="51" name="TextBox 50"/>
          <p:cNvSpPr txBox="1"/>
          <p:nvPr/>
        </p:nvSpPr>
        <p:spPr>
          <a:xfrm>
            <a:off x="153190" y="4383027"/>
            <a:ext cx="6590266" cy="1754326"/>
          </a:xfrm>
          <a:prstGeom prst="rect">
            <a:avLst/>
          </a:prstGeom>
          <a:noFill/>
        </p:spPr>
        <p:txBody>
          <a:bodyPr wrap="none" rtlCol="0">
            <a:spAutoFit/>
          </a:bodyPr>
          <a:lstStyle/>
          <a:p>
            <a:r>
              <a:rPr lang="fr-CA" sz="1800" b="1" dirty="0" smtClean="0">
                <a:solidFill>
                  <a:srgbClr val="FF0000"/>
                </a:solidFill>
              </a:rPr>
              <a:t>Solutions</a:t>
            </a:r>
            <a:r>
              <a:rPr lang="fr-CA" sz="1800" dirty="0" smtClean="0"/>
              <a:t>:</a:t>
            </a:r>
          </a:p>
          <a:p>
            <a:endParaRPr lang="fr-CA" sz="1800" b="1" dirty="0"/>
          </a:p>
          <a:p>
            <a:r>
              <a:rPr lang="fr-CA" sz="1800" strike="sngStrike" dirty="0" smtClean="0">
                <a:solidFill>
                  <a:schemeClr val="bg1">
                    <a:lumMod val="75000"/>
                  </a:schemeClr>
                </a:solidFill>
              </a:rPr>
              <a:t>1- </a:t>
            </a:r>
            <a:r>
              <a:rPr lang="fr-CA" sz="1800" b="1" strike="sngStrike" dirty="0" smtClean="0">
                <a:solidFill>
                  <a:schemeClr val="bg1">
                    <a:lumMod val="75000"/>
                  </a:schemeClr>
                </a:solidFill>
              </a:rPr>
              <a:t>ajouter beaucoup de couches</a:t>
            </a:r>
          </a:p>
          <a:p>
            <a:r>
              <a:rPr lang="fr-CA" sz="1800" dirty="0">
                <a:solidFill>
                  <a:schemeClr val="bg1">
                    <a:lumMod val="75000"/>
                  </a:schemeClr>
                </a:solidFill>
              </a:rPr>
              <a:t>2- utiliser des </a:t>
            </a:r>
            <a:r>
              <a:rPr lang="fr-CA" sz="1800" b="1" dirty="0">
                <a:solidFill>
                  <a:schemeClr val="bg1">
                    <a:lumMod val="75000"/>
                  </a:schemeClr>
                </a:solidFill>
              </a:rPr>
              <a:t>convolutions dilatées </a:t>
            </a:r>
            <a:r>
              <a:rPr lang="fr-CA" sz="1800" dirty="0">
                <a:solidFill>
                  <a:schemeClr val="bg1">
                    <a:lumMod val="75000"/>
                  </a:schemeClr>
                </a:solidFill>
              </a:rPr>
              <a:t>(convolutions </a:t>
            </a:r>
            <a:r>
              <a:rPr lang="fr-CA" sz="1800" i="1" dirty="0">
                <a:solidFill>
                  <a:schemeClr val="bg1">
                    <a:lumMod val="75000"/>
                  </a:schemeClr>
                </a:solidFill>
              </a:rPr>
              <a:t>à trous</a:t>
            </a:r>
            <a:r>
              <a:rPr lang="fr-CA" sz="1800" dirty="0" smtClean="0">
                <a:solidFill>
                  <a:schemeClr val="bg1">
                    <a:lumMod val="75000"/>
                  </a:schemeClr>
                </a:solidFill>
              </a:rPr>
              <a:t>)</a:t>
            </a:r>
            <a:endParaRPr lang="fr-CA" sz="1800" dirty="0" smtClean="0"/>
          </a:p>
          <a:p>
            <a:r>
              <a:rPr lang="fr-CA" sz="1800" dirty="0"/>
              <a:t>3</a:t>
            </a:r>
            <a:r>
              <a:rPr lang="fr-CA" sz="1800" dirty="0" smtClean="0"/>
              <a:t>- mettre des couches de </a:t>
            </a:r>
            <a:r>
              <a:rPr lang="fr-CA" sz="1800" b="1" dirty="0" err="1" smtClean="0">
                <a:solidFill>
                  <a:srgbClr val="FF0000"/>
                </a:solidFill>
              </a:rPr>
              <a:t>pooling</a:t>
            </a:r>
            <a:r>
              <a:rPr lang="fr-CA" sz="1800" b="1" dirty="0" smtClean="0">
                <a:solidFill>
                  <a:srgbClr val="FF0000"/>
                </a:solidFill>
              </a:rPr>
              <a:t> après chaque bloc </a:t>
            </a:r>
            <a:r>
              <a:rPr lang="fr-CA" sz="1800" b="1" dirty="0" err="1" smtClean="0">
                <a:solidFill>
                  <a:srgbClr val="FF0000"/>
                </a:solidFill>
              </a:rPr>
              <a:t>convolutionnel</a:t>
            </a:r>
            <a:endParaRPr lang="fr-CA" sz="1800" b="1" dirty="0" smtClean="0">
              <a:solidFill>
                <a:srgbClr val="FF0000"/>
              </a:solidFill>
            </a:endParaRPr>
          </a:p>
          <a:p>
            <a:r>
              <a:rPr lang="fr-CA" sz="1800" dirty="0">
                <a:solidFill>
                  <a:schemeClr val="bg1">
                    <a:lumMod val="75000"/>
                  </a:schemeClr>
                </a:solidFill>
              </a:rPr>
              <a:t>4- </a:t>
            </a:r>
            <a:r>
              <a:rPr lang="fr-CA" sz="1800" dirty="0" smtClean="0">
                <a:solidFill>
                  <a:schemeClr val="bg1">
                    <a:lumMod val="75000"/>
                  </a:schemeClr>
                </a:solidFill>
              </a:rPr>
              <a:t>faire </a:t>
            </a:r>
            <a:r>
              <a:rPr lang="fr-CA" sz="1800" dirty="0">
                <a:solidFill>
                  <a:schemeClr val="bg1">
                    <a:lumMod val="75000"/>
                  </a:schemeClr>
                </a:solidFill>
              </a:rPr>
              <a:t>un mélange de tout ça</a:t>
            </a:r>
            <a:r>
              <a:rPr lang="fr-CA" sz="1800" dirty="0" smtClean="0">
                <a:solidFill>
                  <a:schemeClr val="bg1">
                    <a:lumMod val="75000"/>
                  </a:schemeClr>
                </a:solidFill>
              </a:rPr>
              <a:t>!</a:t>
            </a:r>
            <a:endParaRPr lang="en-CA" sz="1800" dirty="0">
              <a:solidFill>
                <a:schemeClr val="bg1">
                  <a:lumMod val="75000"/>
                </a:schemeClr>
              </a:solidFill>
            </a:endParaRPr>
          </a:p>
        </p:txBody>
      </p:sp>
      <p:sp>
        <p:nvSpPr>
          <p:cNvPr id="61" name="TextBox 60">
            <a:extLst>
              <a:ext uri="{FF2B5EF4-FFF2-40B4-BE49-F238E27FC236}">
                <a16:creationId xmlns:a16="http://schemas.microsoft.com/office/drawing/2014/main" id="{80F70278-9153-E743-847A-7FB451AB3EE4}"/>
              </a:ext>
            </a:extLst>
          </p:cNvPr>
          <p:cNvSpPr txBox="1"/>
          <p:nvPr/>
        </p:nvSpPr>
        <p:spPr>
          <a:xfrm>
            <a:off x="353752" y="6477000"/>
            <a:ext cx="5293437" cy="246221"/>
          </a:xfrm>
          <a:prstGeom prst="rect">
            <a:avLst/>
          </a:prstGeom>
          <a:noFill/>
        </p:spPr>
        <p:txBody>
          <a:bodyPr wrap="none" rtlCol="0">
            <a:spAutoFit/>
          </a:bodyPr>
          <a:lstStyle/>
          <a:p>
            <a:r>
              <a:rPr lang="en-US" sz="1000" dirty="0">
                <a:latin typeface="Helvetica Neue" panose="02000503000000020004" pitchFamily="2" charset="0"/>
                <a:ea typeface="Helvetica Neue" panose="02000503000000020004" pitchFamily="2" charset="0"/>
                <a:cs typeface="Helvetica Neue" panose="02000503000000020004" pitchFamily="2" charset="0"/>
              </a:rPr>
              <a:t>Image: </a:t>
            </a:r>
            <a:r>
              <a:rPr lang="en-CA" sz="1000" dirty="0">
                <a:latin typeface="Helvetica Neue" panose="02000503000000020004" pitchFamily="2" charset="0"/>
                <a:ea typeface="Helvetica Neue" panose="02000503000000020004" pitchFamily="2" charset="0"/>
                <a:cs typeface="Helvetica Neue" panose="02000503000000020004" pitchFamily="2" charset="0"/>
              </a:rPr>
              <a:t>Long et al. "Fully convolutional networks for semantic segmentation." ICCV, 2015.</a:t>
            </a: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 name="Cube 57"/>
          <p:cNvSpPr/>
          <p:nvPr/>
        </p:nvSpPr>
        <p:spPr>
          <a:xfrm>
            <a:off x="4427575" y="2140554"/>
            <a:ext cx="525776" cy="1752436"/>
          </a:xfrm>
          <a:prstGeom prst="cube">
            <a:avLst>
              <a:gd name="adj" fmla="val 97678"/>
            </a:avLst>
          </a:prstGeom>
          <a:solidFill>
            <a:schemeClr val="accent1">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pic>
        <p:nvPicPr>
          <p:cNvPr id="59" name="Picture 58"/>
          <p:cNvPicPr>
            <a:picLocks noChangeAspect="1"/>
          </p:cNvPicPr>
          <p:nvPr/>
        </p:nvPicPr>
        <p:blipFill>
          <a:blip r:embed="rId2"/>
          <a:stretch>
            <a:fillRect/>
          </a:stretch>
        </p:blipFill>
        <p:spPr>
          <a:xfrm>
            <a:off x="6028248" y="2212320"/>
            <a:ext cx="2382731" cy="1625525"/>
          </a:xfrm>
          <a:prstGeom prst="rect">
            <a:avLst/>
          </a:prstGeom>
        </p:spPr>
      </p:pic>
      <p:cxnSp>
        <p:nvCxnSpPr>
          <p:cNvPr id="64" name="Straight Arrow Connector 63"/>
          <p:cNvCxnSpPr/>
          <p:nvPr/>
        </p:nvCxnSpPr>
        <p:spPr>
          <a:xfrm>
            <a:off x="5389421" y="2607078"/>
            <a:ext cx="47346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5399274" y="2876998"/>
            <a:ext cx="453759" cy="181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flipV="1">
            <a:off x="5395859" y="3148737"/>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5392338" y="3407951"/>
            <a:ext cx="467631" cy="639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8" name="Cube 67"/>
          <p:cNvSpPr/>
          <p:nvPr/>
        </p:nvSpPr>
        <p:spPr>
          <a:xfrm>
            <a:off x="1067118" y="2140554"/>
            <a:ext cx="647501" cy="1724570"/>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9" name="TextBox 68"/>
          <p:cNvSpPr txBox="1"/>
          <p:nvPr/>
        </p:nvSpPr>
        <p:spPr>
          <a:xfrm>
            <a:off x="1672575" y="2253699"/>
            <a:ext cx="424449" cy="276999"/>
          </a:xfrm>
          <a:prstGeom prst="rect">
            <a:avLst/>
          </a:prstGeom>
          <a:noFill/>
        </p:spPr>
        <p:txBody>
          <a:bodyPr wrap="none" rtlCol="0">
            <a:spAutoFit/>
          </a:bodyPr>
          <a:lstStyle/>
          <a:p>
            <a:r>
              <a:rPr lang="fr-CA" sz="1200" dirty="0" smtClean="0"/>
              <a:t>240</a:t>
            </a:r>
            <a:endParaRPr lang="en-CA" sz="1200" dirty="0"/>
          </a:p>
        </p:txBody>
      </p:sp>
      <p:sp>
        <p:nvSpPr>
          <p:cNvPr id="70" name="TextBox 69"/>
          <p:cNvSpPr txBox="1"/>
          <p:nvPr/>
        </p:nvSpPr>
        <p:spPr>
          <a:xfrm rot="18738449">
            <a:off x="1305139" y="3502633"/>
            <a:ext cx="415498" cy="282966"/>
          </a:xfrm>
          <a:prstGeom prst="rect">
            <a:avLst/>
          </a:prstGeom>
          <a:noFill/>
        </p:spPr>
        <p:txBody>
          <a:bodyPr wrap="none" rtlCol="0">
            <a:spAutoFit/>
          </a:bodyPr>
          <a:lstStyle/>
          <a:p>
            <a:r>
              <a:rPr lang="fr-CA" sz="1200" dirty="0" smtClean="0"/>
              <a:t>320</a:t>
            </a:r>
            <a:endParaRPr lang="en-CA" sz="1200" dirty="0"/>
          </a:p>
        </p:txBody>
      </p:sp>
      <p:sp>
        <p:nvSpPr>
          <p:cNvPr id="71" name="TextBox 70"/>
          <p:cNvSpPr txBox="1"/>
          <p:nvPr/>
        </p:nvSpPr>
        <p:spPr>
          <a:xfrm>
            <a:off x="795942" y="3851895"/>
            <a:ext cx="429735" cy="407216"/>
          </a:xfrm>
          <a:prstGeom prst="rect">
            <a:avLst/>
          </a:prstGeom>
          <a:noFill/>
        </p:spPr>
        <p:txBody>
          <a:bodyPr wrap="none" rtlCol="0">
            <a:spAutoFit/>
          </a:bodyPr>
          <a:lstStyle/>
          <a:p>
            <a:r>
              <a:rPr lang="fr-CA" sz="1200" dirty="0" smtClean="0"/>
              <a:t>  3</a:t>
            </a:r>
            <a:endParaRPr lang="en-CA" sz="1200" dirty="0"/>
          </a:p>
        </p:txBody>
      </p:sp>
      <p:sp>
        <p:nvSpPr>
          <p:cNvPr id="72" name="Cube 71"/>
          <p:cNvSpPr/>
          <p:nvPr/>
        </p:nvSpPr>
        <p:spPr>
          <a:xfrm>
            <a:off x="1905850" y="2140554"/>
            <a:ext cx="578783" cy="1752435"/>
          </a:xfrm>
          <a:prstGeom prst="cube">
            <a:avLst>
              <a:gd name="adj" fmla="val 82083"/>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3" name="TextBox 72"/>
          <p:cNvSpPr txBox="1"/>
          <p:nvPr/>
        </p:nvSpPr>
        <p:spPr>
          <a:xfrm>
            <a:off x="1667289" y="3851895"/>
            <a:ext cx="429735" cy="407216"/>
          </a:xfrm>
          <a:prstGeom prst="rect">
            <a:avLst/>
          </a:prstGeom>
          <a:noFill/>
        </p:spPr>
        <p:txBody>
          <a:bodyPr wrap="none" rtlCol="0">
            <a:spAutoFit/>
          </a:bodyPr>
          <a:lstStyle/>
          <a:p>
            <a:r>
              <a:rPr lang="fr-CA" sz="1200" dirty="0" smtClean="0"/>
              <a:t>  3</a:t>
            </a:r>
            <a:endParaRPr lang="en-CA" sz="1200" dirty="0"/>
          </a:p>
        </p:txBody>
      </p:sp>
      <p:cxnSp>
        <p:nvCxnSpPr>
          <p:cNvPr id="74" name="Straight Arrow Connector 73"/>
          <p:cNvCxnSpPr/>
          <p:nvPr/>
        </p:nvCxnSpPr>
        <p:spPr>
          <a:xfrm>
            <a:off x="1451921" y="3001401"/>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75" name="Cube 74"/>
          <p:cNvSpPr/>
          <p:nvPr/>
        </p:nvSpPr>
        <p:spPr>
          <a:xfrm>
            <a:off x="2718323" y="2140555"/>
            <a:ext cx="562144" cy="1724570"/>
          </a:xfrm>
          <a:prstGeom prst="cube">
            <a:avLst>
              <a:gd name="adj" fmla="val 80470"/>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6" name="TextBox 75"/>
          <p:cNvSpPr txBox="1"/>
          <p:nvPr/>
        </p:nvSpPr>
        <p:spPr>
          <a:xfrm>
            <a:off x="2441631" y="3851895"/>
            <a:ext cx="442034" cy="276999"/>
          </a:xfrm>
          <a:prstGeom prst="rect">
            <a:avLst/>
          </a:prstGeom>
          <a:noFill/>
        </p:spPr>
        <p:txBody>
          <a:bodyPr wrap="square" rtlCol="0">
            <a:spAutoFit/>
          </a:bodyPr>
          <a:lstStyle/>
          <a:p>
            <a:r>
              <a:rPr lang="fr-CA" sz="1200" dirty="0" smtClean="0"/>
              <a:t>  5</a:t>
            </a:r>
            <a:endParaRPr lang="en-CA" sz="1200" dirty="0"/>
          </a:p>
        </p:txBody>
      </p:sp>
      <p:sp>
        <p:nvSpPr>
          <p:cNvPr id="77" name="Cube 76"/>
          <p:cNvSpPr/>
          <p:nvPr/>
        </p:nvSpPr>
        <p:spPr>
          <a:xfrm>
            <a:off x="3561004" y="2140554"/>
            <a:ext cx="558389" cy="1752435"/>
          </a:xfrm>
          <a:prstGeom prst="cube">
            <a:avLst>
              <a:gd name="adj" fmla="val 76836"/>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8" name="TextBox 77"/>
          <p:cNvSpPr txBox="1"/>
          <p:nvPr/>
        </p:nvSpPr>
        <p:spPr>
          <a:xfrm>
            <a:off x="3252216" y="3851895"/>
            <a:ext cx="429735" cy="407216"/>
          </a:xfrm>
          <a:prstGeom prst="rect">
            <a:avLst/>
          </a:prstGeom>
          <a:noFill/>
        </p:spPr>
        <p:txBody>
          <a:bodyPr wrap="none" rtlCol="0">
            <a:spAutoFit/>
          </a:bodyPr>
          <a:lstStyle/>
          <a:p>
            <a:r>
              <a:rPr lang="fr-CA" sz="1200" dirty="0" smtClean="0"/>
              <a:t>  4</a:t>
            </a:r>
            <a:endParaRPr lang="en-CA" sz="1200" dirty="0"/>
          </a:p>
        </p:txBody>
      </p:sp>
      <p:cxnSp>
        <p:nvCxnSpPr>
          <p:cNvPr id="79" name="Straight Arrow Connector 78"/>
          <p:cNvCxnSpPr/>
          <p:nvPr/>
        </p:nvCxnSpPr>
        <p:spPr>
          <a:xfrm>
            <a:off x="2292636" y="3004708"/>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80" name="Straight Arrow Connector 79"/>
          <p:cNvCxnSpPr/>
          <p:nvPr/>
        </p:nvCxnSpPr>
        <p:spPr>
          <a:xfrm>
            <a:off x="3160272" y="3001479"/>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81" name="Rounded Rectangle 80"/>
          <p:cNvSpPr/>
          <p:nvPr/>
        </p:nvSpPr>
        <p:spPr>
          <a:xfrm>
            <a:off x="5356413" y="2342694"/>
            <a:ext cx="207600" cy="132519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82" name="Straight Arrow Connector 81"/>
          <p:cNvCxnSpPr/>
          <p:nvPr/>
        </p:nvCxnSpPr>
        <p:spPr>
          <a:xfrm flipV="1">
            <a:off x="4805005" y="3025083"/>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a:off x="3981044" y="3009936"/>
            <a:ext cx="482390" cy="64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84" name="TextBox 83"/>
          <p:cNvSpPr txBox="1"/>
          <p:nvPr/>
        </p:nvSpPr>
        <p:spPr>
          <a:xfrm>
            <a:off x="4122899" y="3851895"/>
            <a:ext cx="338554" cy="276999"/>
          </a:xfrm>
          <a:prstGeom prst="rect">
            <a:avLst/>
          </a:prstGeom>
          <a:noFill/>
        </p:spPr>
        <p:txBody>
          <a:bodyPr wrap="none" rtlCol="0">
            <a:spAutoFit/>
          </a:bodyPr>
          <a:lstStyle/>
          <a:p>
            <a:r>
              <a:rPr lang="fr-CA" sz="1200" dirty="0" smtClean="0"/>
              <a:t>  1</a:t>
            </a:r>
            <a:endParaRPr lang="en-CA" sz="1200" dirty="0"/>
          </a:p>
        </p:txBody>
      </p:sp>
      <p:sp>
        <p:nvSpPr>
          <p:cNvPr id="85" name="TextBox 84"/>
          <p:cNvSpPr txBox="1"/>
          <p:nvPr/>
        </p:nvSpPr>
        <p:spPr>
          <a:xfrm>
            <a:off x="2423580" y="2324685"/>
            <a:ext cx="424449" cy="276999"/>
          </a:xfrm>
          <a:prstGeom prst="rect">
            <a:avLst/>
          </a:prstGeom>
          <a:noFill/>
        </p:spPr>
        <p:txBody>
          <a:bodyPr wrap="none" rtlCol="0">
            <a:spAutoFit/>
          </a:bodyPr>
          <a:lstStyle/>
          <a:p>
            <a:r>
              <a:rPr lang="fr-CA" sz="1200" dirty="0" smtClean="0"/>
              <a:t>240</a:t>
            </a:r>
            <a:endParaRPr lang="en-CA" sz="1200" dirty="0"/>
          </a:p>
        </p:txBody>
      </p:sp>
      <p:sp>
        <p:nvSpPr>
          <p:cNvPr id="86" name="TextBox 85"/>
          <p:cNvSpPr txBox="1"/>
          <p:nvPr/>
        </p:nvSpPr>
        <p:spPr>
          <a:xfrm rot="18738449">
            <a:off x="2056144" y="3573619"/>
            <a:ext cx="415498" cy="282966"/>
          </a:xfrm>
          <a:prstGeom prst="rect">
            <a:avLst/>
          </a:prstGeom>
          <a:noFill/>
        </p:spPr>
        <p:txBody>
          <a:bodyPr wrap="none" rtlCol="0">
            <a:spAutoFit/>
          </a:bodyPr>
          <a:lstStyle/>
          <a:p>
            <a:r>
              <a:rPr lang="fr-CA" sz="1200" dirty="0" smtClean="0"/>
              <a:t>320</a:t>
            </a:r>
            <a:endParaRPr lang="en-CA" sz="1200" dirty="0"/>
          </a:p>
        </p:txBody>
      </p:sp>
      <p:sp>
        <p:nvSpPr>
          <p:cNvPr id="87" name="TextBox 86"/>
          <p:cNvSpPr txBox="1"/>
          <p:nvPr/>
        </p:nvSpPr>
        <p:spPr>
          <a:xfrm>
            <a:off x="3257502" y="2318218"/>
            <a:ext cx="424449" cy="276999"/>
          </a:xfrm>
          <a:prstGeom prst="rect">
            <a:avLst/>
          </a:prstGeom>
          <a:noFill/>
        </p:spPr>
        <p:txBody>
          <a:bodyPr wrap="none" rtlCol="0">
            <a:spAutoFit/>
          </a:bodyPr>
          <a:lstStyle/>
          <a:p>
            <a:r>
              <a:rPr lang="fr-CA" sz="1200" dirty="0" smtClean="0"/>
              <a:t>240</a:t>
            </a:r>
            <a:endParaRPr lang="en-CA" sz="1200" dirty="0"/>
          </a:p>
        </p:txBody>
      </p:sp>
      <p:sp>
        <p:nvSpPr>
          <p:cNvPr id="88" name="TextBox 87"/>
          <p:cNvSpPr txBox="1"/>
          <p:nvPr/>
        </p:nvSpPr>
        <p:spPr>
          <a:xfrm rot="18738449">
            <a:off x="2890066" y="3567152"/>
            <a:ext cx="415498" cy="282966"/>
          </a:xfrm>
          <a:prstGeom prst="rect">
            <a:avLst/>
          </a:prstGeom>
          <a:noFill/>
        </p:spPr>
        <p:txBody>
          <a:bodyPr wrap="none" rtlCol="0">
            <a:spAutoFit/>
          </a:bodyPr>
          <a:lstStyle/>
          <a:p>
            <a:r>
              <a:rPr lang="fr-CA" sz="1200" dirty="0" smtClean="0"/>
              <a:t>320</a:t>
            </a:r>
            <a:endParaRPr lang="en-CA" sz="1200" dirty="0"/>
          </a:p>
        </p:txBody>
      </p:sp>
      <p:sp>
        <p:nvSpPr>
          <p:cNvPr id="89" name="TextBox 88"/>
          <p:cNvSpPr txBox="1"/>
          <p:nvPr/>
        </p:nvSpPr>
        <p:spPr>
          <a:xfrm>
            <a:off x="4111503" y="2337485"/>
            <a:ext cx="424449" cy="276999"/>
          </a:xfrm>
          <a:prstGeom prst="rect">
            <a:avLst/>
          </a:prstGeom>
          <a:noFill/>
        </p:spPr>
        <p:txBody>
          <a:bodyPr wrap="none" rtlCol="0">
            <a:spAutoFit/>
          </a:bodyPr>
          <a:lstStyle/>
          <a:p>
            <a:r>
              <a:rPr lang="fr-CA" sz="1200" dirty="0" smtClean="0"/>
              <a:t>240</a:t>
            </a:r>
            <a:endParaRPr lang="en-CA" sz="1200" dirty="0"/>
          </a:p>
        </p:txBody>
      </p:sp>
      <p:sp>
        <p:nvSpPr>
          <p:cNvPr id="90" name="TextBox 89"/>
          <p:cNvSpPr txBox="1"/>
          <p:nvPr/>
        </p:nvSpPr>
        <p:spPr>
          <a:xfrm rot="18738449">
            <a:off x="3744067" y="3586419"/>
            <a:ext cx="415498" cy="282966"/>
          </a:xfrm>
          <a:prstGeom prst="rect">
            <a:avLst/>
          </a:prstGeom>
          <a:noFill/>
        </p:spPr>
        <p:txBody>
          <a:bodyPr wrap="none" rtlCol="0">
            <a:spAutoFit/>
          </a:bodyPr>
          <a:lstStyle/>
          <a:p>
            <a:r>
              <a:rPr lang="fr-CA" sz="1200" dirty="0" smtClean="0"/>
              <a:t>320</a:t>
            </a:r>
            <a:endParaRPr lang="en-CA" sz="1200" dirty="0"/>
          </a:p>
        </p:txBody>
      </p:sp>
      <p:sp>
        <p:nvSpPr>
          <p:cNvPr id="91" name="TextBox 90"/>
          <p:cNvSpPr txBox="1"/>
          <p:nvPr/>
        </p:nvSpPr>
        <p:spPr>
          <a:xfrm>
            <a:off x="4920680" y="2362658"/>
            <a:ext cx="424449" cy="276999"/>
          </a:xfrm>
          <a:prstGeom prst="rect">
            <a:avLst/>
          </a:prstGeom>
          <a:noFill/>
        </p:spPr>
        <p:txBody>
          <a:bodyPr wrap="none" rtlCol="0">
            <a:spAutoFit/>
          </a:bodyPr>
          <a:lstStyle/>
          <a:p>
            <a:r>
              <a:rPr lang="fr-CA" sz="1200" dirty="0" smtClean="0"/>
              <a:t>240</a:t>
            </a:r>
            <a:endParaRPr lang="en-CA" sz="1200" dirty="0"/>
          </a:p>
        </p:txBody>
      </p:sp>
      <p:sp>
        <p:nvSpPr>
          <p:cNvPr id="92" name="TextBox 91"/>
          <p:cNvSpPr txBox="1"/>
          <p:nvPr/>
        </p:nvSpPr>
        <p:spPr>
          <a:xfrm rot="18738449">
            <a:off x="4553244" y="3611592"/>
            <a:ext cx="415498" cy="282966"/>
          </a:xfrm>
          <a:prstGeom prst="rect">
            <a:avLst/>
          </a:prstGeom>
          <a:noFill/>
        </p:spPr>
        <p:txBody>
          <a:bodyPr wrap="none" rtlCol="0">
            <a:spAutoFit/>
          </a:bodyPr>
          <a:lstStyle/>
          <a:p>
            <a:r>
              <a:rPr lang="fr-CA" sz="1200" dirty="0" smtClean="0"/>
              <a:t>320</a:t>
            </a:r>
            <a:endParaRPr lang="en-CA" sz="1200" dirty="0"/>
          </a:p>
        </p:txBody>
      </p:sp>
      <p:sp>
        <p:nvSpPr>
          <p:cNvPr id="93" name="TextBox 92"/>
          <p:cNvSpPr txBox="1"/>
          <p:nvPr/>
        </p:nvSpPr>
        <p:spPr>
          <a:xfrm>
            <a:off x="8399826" y="2662200"/>
            <a:ext cx="424449" cy="276999"/>
          </a:xfrm>
          <a:prstGeom prst="rect">
            <a:avLst/>
          </a:prstGeom>
          <a:noFill/>
        </p:spPr>
        <p:txBody>
          <a:bodyPr wrap="none" rtlCol="0">
            <a:spAutoFit/>
          </a:bodyPr>
          <a:lstStyle/>
          <a:p>
            <a:r>
              <a:rPr lang="fr-CA" sz="1200" dirty="0" smtClean="0"/>
              <a:t>240</a:t>
            </a:r>
            <a:endParaRPr lang="en-CA" sz="1200" dirty="0"/>
          </a:p>
        </p:txBody>
      </p:sp>
      <p:sp>
        <p:nvSpPr>
          <p:cNvPr id="94" name="TextBox 93"/>
          <p:cNvSpPr txBox="1"/>
          <p:nvPr/>
        </p:nvSpPr>
        <p:spPr>
          <a:xfrm rot="182729">
            <a:off x="7011864" y="3877917"/>
            <a:ext cx="415498" cy="282966"/>
          </a:xfrm>
          <a:prstGeom prst="rect">
            <a:avLst/>
          </a:prstGeom>
          <a:noFill/>
        </p:spPr>
        <p:txBody>
          <a:bodyPr wrap="none" rtlCol="0">
            <a:spAutoFit/>
          </a:bodyPr>
          <a:lstStyle/>
          <a:p>
            <a:r>
              <a:rPr lang="fr-CA" sz="1200" dirty="0" smtClean="0"/>
              <a:t>320</a:t>
            </a:r>
            <a:endParaRPr lang="en-CA" sz="1200" dirty="0"/>
          </a:p>
        </p:txBody>
      </p:sp>
    </p:spTree>
    <p:extLst>
      <p:ext uri="{BB962C8B-B14F-4D97-AF65-F5344CB8AC3E}">
        <p14:creationId xmlns:p14="http://schemas.microsoft.com/office/powerpoint/2010/main" val="4126366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extBox 61"/>
          <p:cNvSpPr txBox="1"/>
          <p:nvPr/>
        </p:nvSpPr>
        <p:spPr>
          <a:xfrm>
            <a:off x="6888549" y="4693914"/>
            <a:ext cx="2222916" cy="830997"/>
          </a:xfrm>
          <a:prstGeom prst="rect">
            <a:avLst/>
          </a:prstGeom>
          <a:solidFill>
            <a:srgbClr val="FFFF00"/>
          </a:solidFill>
        </p:spPr>
        <p:txBody>
          <a:bodyPr wrap="none" rtlCol="0">
            <a:spAutoFit/>
          </a:bodyPr>
          <a:lstStyle/>
          <a:p>
            <a:r>
              <a:rPr lang="fr-CA" b="1" dirty="0" smtClean="0">
                <a:solidFill>
                  <a:srgbClr val="FF0000"/>
                </a:solidFill>
              </a:rPr>
              <a:t>Résolution trop</a:t>
            </a:r>
          </a:p>
          <a:p>
            <a:r>
              <a:rPr lang="fr-CA" b="1" dirty="0">
                <a:solidFill>
                  <a:srgbClr val="FF0000"/>
                </a:solidFill>
              </a:rPr>
              <a:t>f</a:t>
            </a:r>
            <a:r>
              <a:rPr lang="fr-CA" b="1" dirty="0" smtClean="0">
                <a:solidFill>
                  <a:srgbClr val="FF0000"/>
                </a:solidFill>
              </a:rPr>
              <a:t>aible en sortie</a:t>
            </a:r>
            <a:endParaRPr lang="en-CA" b="1" dirty="0">
              <a:solidFill>
                <a:srgbClr val="FF0000"/>
              </a:solidFill>
            </a:endParaRPr>
          </a:p>
        </p:txBody>
      </p:sp>
      <p:sp>
        <p:nvSpPr>
          <p:cNvPr id="50" name="Cube 49"/>
          <p:cNvSpPr/>
          <p:nvPr/>
        </p:nvSpPr>
        <p:spPr>
          <a:xfrm>
            <a:off x="4465306" y="2933681"/>
            <a:ext cx="88947" cy="225103"/>
          </a:xfrm>
          <a:prstGeom prst="cube">
            <a:avLst>
              <a:gd name="adj" fmla="val 97678"/>
            </a:avLst>
          </a:prstGeom>
          <a:solidFill>
            <a:schemeClr val="accent1">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25</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cxnSp>
        <p:nvCxnSpPr>
          <p:cNvPr id="52" name="Straight Arrow Connector 51"/>
          <p:cNvCxnSpPr/>
          <p:nvPr/>
        </p:nvCxnSpPr>
        <p:spPr>
          <a:xfrm>
            <a:off x="5196579" y="2653210"/>
            <a:ext cx="47346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V="1">
            <a:off x="5206432" y="2923130"/>
            <a:ext cx="453759" cy="181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203017" y="3194869"/>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5199496" y="3454083"/>
            <a:ext cx="467631" cy="639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Cube 9"/>
          <p:cNvSpPr/>
          <p:nvPr/>
        </p:nvSpPr>
        <p:spPr>
          <a:xfrm>
            <a:off x="1067118" y="2140554"/>
            <a:ext cx="647501" cy="1724570"/>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 name="TextBox 10"/>
          <p:cNvSpPr txBox="1"/>
          <p:nvPr/>
        </p:nvSpPr>
        <p:spPr>
          <a:xfrm>
            <a:off x="1672575" y="2253699"/>
            <a:ext cx="424449" cy="276999"/>
          </a:xfrm>
          <a:prstGeom prst="rect">
            <a:avLst/>
          </a:prstGeom>
          <a:noFill/>
        </p:spPr>
        <p:txBody>
          <a:bodyPr wrap="none" rtlCol="0">
            <a:spAutoFit/>
          </a:bodyPr>
          <a:lstStyle/>
          <a:p>
            <a:r>
              <a:rPr lang="fr-CA" sz="1200" dirty="0" smtClean="0"/>
              <a:t>240</a:t>
            </a:r>
            <a:endParaRPr lang="en-CA" sz="1200" dirty="0"/>
          </a:p>
        </p:txBody>
      </p:sp>
      <p:sp>
        <p:nvSpPr>
          <p:cNvPr id="12" name="TextBox 11"/>
          <p:cNvSpPr txBox="1"/>
          <p:nvPr/>
        </p:nvSpPr>
        <p:spPr>
          <a:xfrm rot="18738449">
            <a:off x="1305139" y="3502633"/>
            <a:ext cx="415498" cy="282966"/>
          </a:xfrm>
          <a:prstGeom prst="rect">
            <a:avLst/>
          </a:prstGeom>
          <a:noFill/>
        </p:spPr>
        <p:txBody>
          <a:bodyPr wrap="none" rtlCol="0">
            <a:spAutoFit/>
          </a:bodyPr>
          <a:lstStyle/>
          <a:p>
            <a:r>
              <a:rPr lang="fr-CA" sz="1200" dirty="0" smtClean="0"/>
              <a:t>320</a:t>
            </a:r>
            <a:endParaRPr lang="en-CA" sz="1200" dirty="0"/>
          </a:p>
        </p:txBody>
      </p:sp>
      <p:sp>
        <p:nvSpPr>
          <p:cNvPr id="13" name="TextBox 12"/>
          <p:cNvSpPr txBox="1"/>
          <p:nvPr/>
        </p:nvSpPr>
        <p:spPr>
          <a:xfrm>
            <a:off x="795942" y="3851895"/>
            <a:ext cx="429735" cy="407216"/>
          </a:xfrm>
          <a:prstGeom prst="rect">
            <a:avLst/>
          </a:prstGeom>
          <a:noFill/>
        </p:spPr>
        <p:txBody>
          <a:bodyPr wrap="none" rtlCol="0">
            <a:spAutoFit/>
          </a:bodyPr>
          <a:lstStyle/>
          <a:p>
            <a:r>
              <a:rPr lang="fr-CA" sz="1200" dirty="0" smtClean="0"/>
              <a:t>  3</a:t>
            </a:r>
            <a:endParaRPr lang="en-CA" sz="1200" dirty="0"/>
          </a:p>
        </p:txBody>
      </p:sp>
      <p:sp>
        <p:nvSpPr>
          <p:cNvPr id="14" name="Cube 13"/>
          <p:cNvSpPr/>
          <p:nvPr/>
        </p:nvSpPr>
        <p:spPr>
          <a:xfrm>
            <a:off x="1864434" y="2448238"/>
            <a:ext cx="493806" cy="1190898"/>
          </a:xfrm>
          <a:prstGeom prst="cube">
            <a:avLst>
              <a:gd name="adj" fmla="val 69796"/>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TextBox 16"/>
          <p:cNvSpPr txBox="1"/>
          <p:nvPr/>
        </p:nvSpPr>
        <p:spPr>
          <a:xfrm>
            <a:off x="1667289" y="3851895"/>
            <a:ext cx="429735" cy="407216"/>
          </a:xfrm>
          <a:prstGeom prst="rect">
            <a:avLst/>
          </a:prstGeom>
          <a:noFill/>
        </p:spPr>
        <p:txBody>
          <a:bodyPr wrap="none" rtlCol="0">
            <a:spAutoFit/>
          </a:bodyPr>
          <a:lstStyle/>
          <a:p>
            <a:r>
              <a:rPr lang="fr-CA" sz="1200" dirty="0" smtClean="0"/>
              <a:t>  3</a:t>
            </a:r>
            <a:endParaRPr lang="en-CA" sz="1200" dirty="0"/>
          </a:p>
        </p:txBody>
      </p:sp>
      <p:cxnSp>
        <p:nvCxnSpPr>
          <p:cNvPr id="18" name="Straight Arrow Connector 17"/>
          <p:cNvCxnSpPr/>
          <p:nvPr/>
        </p:nvCxnSpPr>
        <p:spPr>
          <a:xfrm>
            <a:off x="1451921" y="3001401"/>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Cube 18"/>
          <p:cNvSpPr/>
          <p:nvPr/>
        </p:nvSpPr>
        <p:spPr>
          <a:xfrm>
            <a:off x="2717873" y="2670173"/>
            <a:ext cx="363084" cy="695873"/>
          </a:xfrm>
          <a:prstGeom prst="cube">
            <a:avLst>
              <a:gd name="adj" fmla="val 63961"/>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2" name="TextBox 21"/>
          <p:cNvSpPr txBox="1"/>
          <p:nvPr/>
        </p:nvSpPr>
        <p:spPr>
          <a:xfrm>
            <a:off x="2604396" y="3414343"/>
            <a:ext cx="442034" cy="276999"/>
          </a:xfrm>
          <a:prstGeom prst="rect">
            <a:avLst/>
          </a:prstGeom>
          <a:noFill/>
        </p:spPr>
        <p:txBody>
          <a:bodyPr wrap="square" rtlCol="0">
            <a:spAutoFit/>
          </a:bodyPr>
          <a:lstStyle/>
          <a:p>
            <a:r>
              <a:rPr lang="fr-CA" sz="1200" dirty="0" smtClean="0"/>
              <a:t>  5</a:t>
            </a:r>
            <a:endParaRPr lang="en-CA" sz="1200" dirty="0"/>
          </a:p>
        </p:txBody>
      </p:sp>
      <p:sp>
        <p:nvSpPr>
          <p:cNvPr id="23" name="Cube 22"/>
          <p:cNvSpPr/>
          <p:nvPr/>
        </p:nvSpPr>
        <p:spPr>
          <a:xfrm>
            <a:off x="3578017" y="2762080"/>
            <a:ext cx="281859" cy="473170"/>
          </a:xfrm>
          <a:prstGeom prst="cube">
            <a:avLst>
              <a:gd name="adj" fmla="val 55262"/>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6" name="TextBox 25"/>
          <p:cNvSpPr txBox="1"/>
          <p:nvPr/>
        </p:nvSpPr>
        <p:spPr>
          <a:xfrm>
            <a:off x="3423662" y="3204343"/>
            <a:ext cx="429735" cy="407216"/>
          </a:xfrm>
          <a:prstGeom prst="rect">
            <a:avLst/>
          </a:prstGeom>
          <a:noFill/>
        </p:spPr>
        <p:txBody>
          <a:bodyPr wrap="none" rtlCol="0">
            <a:spAutoFit/>
          </a:bodyPr>
          <a:lstStyle/>
          <a:p>
            <a:r>
              <a:rPr lang="fr-CA" sz="1200" dirty="0" smtClean="0"/>
              <a:t>  4</a:t>
            </a:r>
            <a:endParaRPr lang="en-CA" sz="1200" dirty="0"/>
          </a:p>
        </p:txBody>
      </p:sp>
      <p:cxnSp>
        <p:nvCxnSpPr>
          <p:cNvPr id="27" name="Straight Arrow Connector 26"/>
          <p:cNvCxnSpPr/>
          <p:nvPr/>
        </p:nvCxnSpPr>
        <p:spPr>
          <a:xfrm>
            <a:off x="2292636" y="3004708"/>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p:cNvCxnSpPr/>
          <p:nvPr/>
        </p:nvCxnSpPr>
        <p:spPr>
          <a:xfrm>
            <a:off x="3160272" y="3001479"/>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3" name="Rounded Rectangle 32"/>
          <p:cNvSpPr/>
          <p:nvPr/>
        </p:nvSpPr>
        <p:spPr>
          <a:xfrm>
            <a:off x="5098406" y="2353765"/>
            <a:ext cx="207600" cy="132519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36" name="Straight Arrow Connector 35"/>
          <p:cNvCxnSpPr/>
          <p:nvPr/>
        </p:nvCxnSpPr>
        <p:spPr>
          <a:xfrm flipV="1">
            <a:off x="4623665" y="3042671"/>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3981044" y="3009936"/>
            <a:ext cx="482390" cy="64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9" name="TextBox 48"/>
          <p:cNvSpPr txBox="1"/>
          <p:nvPr/>
        </p:nvSpPr>
        <p:spPr>
          <a:xfrm>
            <a:off x="207749" y="962824"/>
            <a:ext cx="8719054" cy="923330"/>
          </a:xfrm>
          <a:prstGeom prst="rect">
            <a:avLst/>
          </a:prstGeom>
          <a:noFill/>
        </p:spPr>
        <p:txBody>
          <a:bodyPr wrap="none" rtlCol="0">
            <a:spAutoFit/>
          </a:bodyPr>
          <a:lstStyle/>
          <a:p>
            <a:r>
              <a:rPr lang="fr-CA" sz="1800" b="1" dirty="0" smtClean="0">
                <a:solidFill>
                  <a:srgbClr val="FF0000"/>
                </a:solidFill>
              </a:rPr>
              <a:t>Problème</a:t>
            </a:r>
            <a:r>
              <a:rPr lang="fr-CA" sz="1800" dirty="0" smtClean="0"/>
              <a:t> : ce modèle a un champ récepteur (</a:t>
            </a:r>
            <a:r>
              <a:rPr lang="fr-CA" sz="1800" b="1" i="1" dirty="0" err="1" smtClean="0"/>
              <a:t>receptive</a:t>
            </a:r>
            <a:r>
              <a:rPr lang="fr-CA" sz="1800" b="1" i="1" dirty="0" smtClean="0"/>
              <a:t> </a:t>
            </a:r>
            <a:r>
              <a:rPr lang="fr-CA" sz="1800" b="1" i="1" dirty="0" err="1" smtClean="0"/>
              <a:t>field</a:t>
            </a:r>
            <a:r>
              <a:rPr lang="fr-CA" sz="1800" dirty="0" smtClean="0"/>
              <a:t>) relativement petit (ici 32x32).  </a:t>
            </a:r>
          </a:p>
          <a:p>
            <a:r>
              <a:rPr lang="fr-CA" sz="1800" dirty="0" smtClean="0"/>
              <a:t>Au lieu, on aimerait que les pixels de sortie aient un champ récepteur de la taille de l’image </a:t>
            </a:r>
          </a:p>
          <a:p>
            <a:r>
              <a:rPr lang="fr-CA" sz="1800" dirty="0" smtClean="0"/>
              <a:t>d’entrée (ici 320x240).</a:t>
            </a:r>
            <a:endParaRPr lang="en-CA" sz="1800" dirty="0"/>
          </a:p>
        </p:txBody>
      </p:sp>
      <p:sp>
        <p:nvSpPr>
          <p:cNvPr id="60" name="TextBox 59"/>
          <p:cNvSpPr txBox="1"/>
          <p:nvPr/>
        </p:nvSpPr>
        <p:spPr>
          <a:xfrm>
            <a:off x="4208807" y="3137344"/>
            <a:ext cx="338554" cy="276999"/>
          </a:xfrm>
          <a:prstGeom prst="rect">
            <a:avLst/>
          </a:prstGeom>
          <a:noFill/>
        </p:spPr>
        <p:txBody>
          <a:bodyPr wrap="none" rtlCol="0">
            <a:spAutoFit/>
          </a:bodyPr>
          <a:lstStyle/>
          <a:p>
            <a:r>
              <a:rPr lang="fr-CA" sz="1200" dirty="0" smtClean="0"/>
              <a:t>  1</a:t>
            </a:r>
            <a:endParaRPr lang="en-CA" sz="1200" dirty="0"/>
          </a:p>
        </p:txBody>
      </p:sp>
      <p:sp>
        <p:nvSpPr>
          <p:cNvPr id="39" name="TextBox 38"/>
          <p:cNvSpPr txBox="1"/>
          <p:nvPr/>
        </p:nvSpPr>
        <p:spPr>
          <a:xfrm>
            <a:off x="2298469" y="2392198"/>
            <a:ext cx="415498" cy="276999"/>
          </a:xfrm>
          <a:prstGeom prst="rect">
            <a:avLst/>
          </a:prstGeom>
          <a:noFill/>
        </p:spPr>
        <p:txBody>
          <a:bodyPr wrap="none" rtlCol="0">
            <a:spAutoFit/>
          </a:bodyPr>
          <a:lstStyle/>
          <a:p>
            <a:r>
              <a:rPr lang="fr-CA" sz="1200" dirty="0" smtClean="0"/>
              <a:t>120</a:t>
            </a:r>
            <a:endParaRPr lang="en-CA" sz="1200" dirty="0"/>
          </a:p>
        </p:txBody>
      </p:sp>
      <p:sp>
        <p:nvSpPr>
          <p:cNvPr id="40" name="TextBox 39"/>
          <p:cNvSpPr txBox="1"/>
          <p:nvPr/>
        </p:nvSpPr>
        <p:spPr>
          <a:xfrm rot="18738449">
            <a:off x="2046339" y="3458994"/>
            <a:ext cx="415498" cy="276999"/>
          </a:xfrm>
          <a:prstGeom prst="rect">
            <a:avLst/>
          </a:prstGeom>
          <a:noFill/>
        </p:spPr>
        <p:txBody>
          <a:bodyPr wrap="none" rtlCol="0">
            <a:spAutoFit/>
          </a:bodyPr>
          <a:lstStyle/>
          <a:p>
            <a:r>
              <a:rPr lang="fr-CA" sz="1200" dirty="0" smtClean="0"/>
              <a:t>160</a:t>
            </a:r>
            <a:endParaRPr lang="en-CA" sz="1200" dirty="0"/>
          </a:p>
        </p:txBody>
      </p:sp>
      <p:sp>
        <p:nvSpPr>
          <p:cNvPr id="41" name="TextBox 40"/>
          <p:cNvSpPr txBox="1"/>
          <p:nvPr/>
        </p:nvSpPr>
        <p:spPr>
          <a:xfrm>
            <a:off x="3057087" y="2602526"/>
            <a:ext cx="338554" cy="276999"/>
          </a:xfrm>
          <a:prstGeom prst="rect">
            <a:avLst/>
          </a:prstGeom>
          <a:noFill/>
        </p:spPr>
        <p:txBody>
          <a:bodyPr wrap="none" rtlCol="0">
            <a:spAutoFit/>
          </a:bodyPr>
          <a:lstStyle/>
          <a:p>
            <a:r>
              <a:rPr lang="fr-CA" sz="1200" dirty="0" smtClean="0"/>
              <a:t>60</a:t>
            </a:r>
            <a:endParaRPr lang="en-CA" sz="1200" dirty="0"/>
          </a:p>
        </p:txBody>
      </p:sp>
      <p:sp>
        <p:nvSpPr>
          <p:cNvPr id="42" name="TextBox 41"/>
          <p:cNvSpPr txBox="1"/>
          <p:nvPr/>
        </p:nvSpPr>
        <p:spPr>
          <a:xfrm rot="18738449">
            <a:off x="2861478" y="3208968"/>
            <a:ext cx="338554" cy="276999"/>
          </a:xfrm>
          <a:prstGeom prst="rect">
            <a:avLst/>
          </a:prstGeom>
          <a:noFill/>
        </p:spPr>
        <p:txBody>
          <a:bodyPr wrap="none" rtlCol="0">
            <a:spAutoFit/>
          </a:bodyPr>
          <a:lstStyle/>
          <a:p>
            <a:r>
              <a:rPr lang="fr-CA" sz="1200" dirty="0" smtClean="0"/>
              <a:t>80</a:t>
            </a:r>
            <a:endParaRPr lang="en-CA" sz="1200" dirty="0"/>
          </a:p>
        </p:txBody>
      </p:sp>
      <p:sp>
        <p:nvSpPr>
          <p:cNvPr id="43" name="TextBox 42"/>
          <p:cNvSpPr txBox="1"/>
          <p:nvPr/>
        </p:nvSpPr>
        <p:spPr>
          <a:xfrm>
            <a:off x="3842172" y="2748083"/>
            <a:ext cx="338554" cy="276999"/>
          </a:xfrm>
          <a:prstGeom prst="rect">
            <a:avLst/>
          </a:prstGeom>
          <a:noFill/>
        </p:spPr>
        <p:txBody>
          <a:bodyPr wrap="none" rtlCol="0">
            <a:spAutoFit/>
          </a:bodyPr>
          <a:lstStyle/>
          <a:p>
            <a:r>
              <a:rPr lang="fr-CA" sz="1200" dirty="0" smtClean="0"/>
              <a:t>30</a:t>
            </a:r>
            <a:endParaRPr lang="en-CA" sz="1200" dirty="0"/>
          </a:p>
        </p:txBody>
      </p:sp>
      <p:sp>
        <p:nvSpPr>
          <p:cNvPr id="45" name="TextBox 44"/>
          <p:cNvSpPr txBox="1"/>
          <p:nvPr/>
        </p:nvSpPr>
        <p:spPr>
          <a:xfrm rot="18738449">
            <a:off x="3668072" y="3122585"/>
            <a:ext cx="338554" cy="276999"/>
          </a:xfrm>
          <a:prstGeom prst="rect">
            <a:avLst/>
          </a:prstGeom>
          <a:noFill/>
        </p:spPr>
        <p:txBody>
          <a:bodyPr wrap="none" rtlCol="0">
            <a:spAutoFit/>
          </a:bodyPr>
          <a:lstStyle/>
          <a:p>
            <a:r>
              <a:rPr lang="fr-CA" sz="1200" dirty="0" smtClean="0"/>
              <a:t>40</a:t>
            </a:r>
            <a:endParaRPr lang="en-CA" sz="1200" dirty="0"/>
          </a:p>
        </p:txBody>
      </p:sp>
      <p:sp>
        <p:nvSpPr>
          <p:cNvPr id="46" name="TextBox 45"/>
          <p:cNvSpPr txBox="1"/>
          <p:nvPr/>
        </p:nvSpPr>
        <p:spPr>
          <a:xfrm>
            <a:off x="4482127" y="2840665"/>
            <a:ext cx="338554" cy="276999"/>
          </a:xfrm>
          <a:prstGeom prst="rect">
            <a:avLst/>
          </a:prstGeom>
          <a:noFill/>
        </p:spPr>
        <p:txBody>
          <a:bodyPr wrap="none" rtlCol="0">
            <a:spAutoFit/>
          </a:bodyPr>
          <a:lstStyle/>
          <a:p>
            <a:r>
              <a:rPr lang="fr-CA" sz="1200" dirty="0" smtClean="0"/>
              <a:t>15</a:t>
            </a:r>
            <a:endParaRPr lang="en-CA" sz="1200" dirty="0"/>
          </a:p>
        </p:txBody>
      </p:sp>
      <p:sp>
        <p:nvSpPr>
          <p:cNvPr id="47" name="TextBox 46"/>
          <p:cNvSpPr txBox="1"/>
          <p:nvPr/>
        </p:nvSpPr>
        <p:spPr>
          <a:xfrm rot="18738449">
            <a:off x="4430743" y="3078578"/>
            <a:ext cx="338554" cy="276999"/>
          </a:xfrm>
          <a:prstGeom prst="rect">
            <a:avLst/>
          </a:prstGeom>
          <a:noFill/>
        </p:spPr>
        <p:txBody>
          <a:bodyPr wrap="none" rtlCol="0">
            <a:spAutoFit/>
          </a:bodyPr>
          <a:lstStyle/>
          <a:p>
            <a:r>
              <a:rPr lang="fr-CA" sz="1200" dirty="0" smtClean="0"/>
              <a:t>20</a:t>
            </a:r>
            <a:endParaRPr lang="en-CA" sz="1200" dirty="0"/>
          </a:p>
        </p:txBody>
      </p:sp>
      <p:sp>
        <p:nvSpPr>
          <p:cNvPr id="48" name="TextBox 47"/>
          <p:cNvSpPr txBox="1"/>
          <p:nvPr/>
        </p:nvSpPr>
        <p:spPr>
          <a:xfrm>
            <a:off x="7768997" y="2864339"/>
            <a:ext cx="338554" cy="276999"/>
          </a:xfrm>
          <a:prstGeom prst="rect">
            <a:avLst/>
          </a:prstGeom>
          <a:noFill/>
        </p:spPr>
        <p:txBody>
          <a:bodyPr wrap="none" rtlCol="0">
            <a:spAutoFit/>
          </a:bodyPr>
          <a:lstStyle/>
          <a:p>
            <a:r>
              <a:rPr lang="fr-CA" sz="1200" dirty="0" smtClean="0"/>
              <a:t>15</a:t>
            </a:r>
            <a:endParaRPr lang="en-CA" sz="1200" dirty="0"/>
          </a:p>
        </p:txBody>
      </p:sp>
      <p:sp>
        <p:nvSpPr>
          <p:cNvPr id="56" name="TextBox 55"/>
          <p:cNvSpPr txBox="1"/>
          <p:nvPr/>
        </p:nvSpPr>
        <p:spPr>
          <a:xfrm rot="182729">
            <a:off x="6719520" y="3558562"/>
            <a:ext cx="338554" cy="276999"/>
          </a:xfrm>
          <a:prstGeom prst="rect">
            <a:avLst/>
          </a:prstGeom>
          <a:noFill/>
        </p:spPr>
        <p:txBody>
          <a:bodyPr wrap="none" rtlCol="0">
            <a:spAutoFit/>
          </a:bodyPr>
          <a:lstStyle/>
          <a:p>
            <a:r>
              <a:rPr lang="fr-CA" sz="1200" dirty="0" smtClean="0"/>
              <a:t>20</a:t>
            </a:r>
            <a:endParaRPr lang="en-CA" sz="1200" dirty="0"/>
          </a:p>
        </p:txBody>
      </p:sp>
      <p:sp>
        <p:nvSpPr>
          <p:cNvPr id="51" name="TextBox 50"/>
          <p:cNvSpPr txBox="1"/>
          <p:nvPr/>
        </p:nvSpPr>
        <p:spPr>
          <a:xfrm>
            <a:off x="153190" y="4383027"/>
            <a:ext cx="6590266" cy="1754326"/>
          </a:xfrm>
          <a:prstGeom prst="rect">
            <a:avLst/>
          </a:prstGeom>
          <a:noFill/>
        </p:spPr>
        <p:txBody>
          <a:bodyPr wrap="none" rtlCol="0">
            <a:spAutoFit/>
          </a:bodyPr>
          <a:lstStyle/>
          <a:p>
            <a:r>
              <a:rPr lang="fr-CA" sz="1800" b="1" dirty="0" smtClean="0">
                <a:solidFill>
                  <a:srgbClr val="FF0000"/>
                </a:solidFill>
              </a:rPr>
              <a:t>Solutions</a:t>
            </a:r>
            <a:r>
              <a:rPr lang="fr-CA" sz="1800" dirty="0" smtClean="0"/>
              <a:t>:</a:t>
            </a:r>
          </a:p>
          <a:p>
            <a:endParaRPr lang="fr-CA" sz="1800" b="1" dirty="0"/>
          </a:p>
          <a:p>
            <a:r>
              <a:rPr lang="fr-CA" sz="1800" strike="sngStrike" dirty="0" smtClean="0">
                <a:solidFill>
                  <a:schemeClr val="bg1">
                    <a:lumMod val="75000"/>
                  </a:schemeClr>
                </a:solidFill>
              </a:rPr>
              <a:t>1- </a:t>
            </a:r>
            <a:r>
              <a:rPr lang="fr-CA" sz="1800" b="1" strike="sngStrike" dirty="0" smtClean="0">
                <a:solidFill>
                  <a:schemeClr val="bg1">
                    <a:lumMod val="75000"/>
                  </a:schemeClr>
                </a:solidFill>
              </a:rPr>
              <a:t>ajouter beaucoup de couches</a:t>
            </a:r>
          </a:p>
          <a:p>
            <a:r>
              <a:rPr lang="fr-CA" sz="1800" dirty="0">
                <a:solidFill>
                  <a:schemeClr val="bg1">
                    <a:lumMod val="75000"/>
                  </a:schemeClr>
                </a:solidFill>
              </a:rPr>
              <a:t>2- utiliser des </a:t>
            </a:r>
            <a:r>
              <a:rPr lang="fr-CA" sz="1800" b="1" dirty="0">
                <a:solidFill>
                  <a:schemeClr val="bg1">
                    <a:lumMod val="75000"/>
                  </a:schemeClr>
                </a:solidFill>
              </a:rPr>
              <a:t>convolutions dilatées </a:t>
            </a:r>
            <a:r>
              <a:rPr lang="fr-CA" sz="1800" dirty="0">
                <a:solidFill>
                  <a:schemeClr val="bg1">
                    <a:lumMod val="75000"/>
                  </a:schemeClr>
                </a:solidFill>
              </a:rPr>
              <a:t>(convolutions </a:t>
            </a:r>
            <a:r>
              <a:rPr lang="fr-CA" sz="1800" i="1" dirty="0">
                <a:solidFill>
                  <a:schemeClr val="bg1">
                    <a:lumMod val="75000"/>
                  </a:schemeClr>
                </a:solidFill>
              </a:rPr>
              <a:t>à trous</a:t>
            </a:r>
            <a:r>
              <a:rPr lang="fr-CA" sz="1800" dirty="0" smtClean="0">
                <a:solidFill>
                  <a:schemeClr val="bg1">
                    <a:lumMod val="75000"/>
                  </a:schemeClr>
                </a:solidFill>
              </a:rPr>
              <a:t>)</a:t>
            </a:r>
            <a:endParaRPr lang="fr-CA" sz="1800" dirty="0" smtClean="0"/>
          </a:p>
          <a:p>
            <a:r>
              <a:rPr lang="fr-CA" sz="1800" dirty="0"/>
              <a:t>3</a:t>
            </a:r>
            <a:r>
              <a:rPr lang="fr-CA" sz="1800" dirty="0" smtClean="0"/>
              <a:t>- mettre des couches de </a:t>
            </a:r>
            <a:r>
              <a:rPr lang="fr-CA" sz="1800" b="1" dirty="0" err="1" smtClean="0">
                <a:solidFill>
                  <a:srgbClr val="FF0000"/>
                </a:solidFill>
              </a:rPr>
              <a:t>pooling</a:t>
            </a:r>
            <a:r>
              <a:rPr lang="fr-CA" sz="1800" b="1" dirty="0" smtClean="0">
                <a:solidFill>
                  <a:srgbClr val="FF0000"/>
                </a:solidFill>
              </a:rPr>
              <a:t> après chaque bloc </a:t>
            </a:r>
            <a:r>
              <a:rPr lang="fr-CA" sz="1800" b="1" dirty="0" err="1" smtClean="0">
                <a:solidFill>
                  <a:srgbClr val="FF0000"/>
                </a:solidFill>
              </a:rPr>
              <a:t>convolutionnel</a:t>
            </a:r>
            <a:endParaRPr lang="fr-CA" sz="1800" b="1" dirty="0" smtClean="0">
              <a:solidFill>
                <a:srgbClr val="FF0000"/>
              </a:solidFill>
            </a:endParaRPr>
          </a:p>
          <a:p>
            <a:r>
              <a:rPr lang="fr-CA" sz="1800" dirty="0">
                <a:solidFill>
                  <a:schemeClr val="bg1">
                    <a:lumMod val="75000"/>
                  </a:schemeClr>
                </a:solidFill>
              </a:rPr>
              <a:t>4- </a:t>
            </a:r>
            <a:r>
              <a:rPr lang="fr-CA" sz="1800" dirty="0" smtClean="0">
                <a:solidFill>
                  <a:schemeClr val="bg1">
                    <a:lumMod val="75000"/>
                  </a:schemeClr>
                </a:solidFill>
              </a:rPr>
              <a:t>faire </a:t>
            </a:r>
            <a:r>
              <a:rPr lang="fr-CA" sz="1800" dirty="0">
                <a:solidFill>
                  <a:schemeClr val="bg1">
                    <a:lumMod val="75000"/>
                  </a:schemeClr>
                </a:solidFill>
              </a:rPr>
              <a:t>un mélange de tout ça</a:t>
            </a:r>
            <a:r>
              <a:rPr lang="fr-CA" sz="1800" dirty="0" smtClean="0">
                <a:solidFill>
                  <a:schemeClr val="bg1">
                    <a:lumMod val="75000"/>
                  </a:schemeClr>
                </a:solidFill>
              </a:rPr>
              <a:t>!</a:t>
            </a:r>
            <a:endParaRPr lang="en-CA" sz="1800" dirty="0">
              <a:solidFill>
                <a:schemeClr val="bg1">
                  <a:lumMod val="75000"/>
                </a:schemeClr>
              </a:solidFill>
            </a:endParaRPr>
          </a:p>
        </p:txBody>
      </p:sp>
      <p:sp>
        <p:nvSpPr>
          <p:cNvPr id="61" name="TextBox 60">
            <a:extLst>
              <a:ext uri="{FF2B5EF4-FFF2-40B4-BE49-F238E27FC236}">
                <a16:creationId xmlns:a16="http://schemas.microsoft.com/office/drawing/2014/main" id="{80F70278-9153-E743-847A-7FB451AB3EE4}"/>
              </a:ext>
            </a:extLst>
          </p:cNvPr>
          <p:cNvSpPr txBox="1"/>
          <p:nvPr/>
        </p:nvSpPr>
        <p:spPr>
          <a:xfrm>
            <a:off x="353752" y="6477000"/>
            <a:ext cx="5293437" cy="246221"/>
          </a:xfrm>
          <a:prstGeom prst="rect">
            <a:avLst/>
          </a:prstGeom>
          <a:noFill/>
        </p:spPr>
        <p:txBody>
          <a:bodyPr wrap="none" rtlCol="0">
            <a:spAutoFit/>
          </a:bodyPr>
          <a:lstStyle/>
          <a:p>
            <a:r>
              <a:rPr lang="en-US" sz="1000" dirty="0">
                <a:latin typeface="Helvetica Neue" panose="02000503000000020004" pitchFamily="2" charset="0"/>
                <a:ea typeface="Helvetica Neue" panose="02000503000000020004" pitchFamily="2" charset="0"/>
                <a:cs typeface="Helvetica Neue" panose="02000503000000020004" pitchFamily="2" charset="0"/>
              </a:rPr>
              <a:t>Image: </a:t>
            </a:r>
            <a:r>
              <a:rPr lang="en-CA" sz="1000" dirty="0">
                <a:latin typeface="Helvetica Neue" panose="02000503000000020004" pitchFamily="2" charset="0"/>
                <a:ea typeface="Helvetica Neue" panose="02000503000000020004" pitchFamily="2" charset="0"/>
                <a:cs typeface="Helvetica Neue" panose="02000503000000020004" pitchFamily="2" charset="0"/>
              </a:rPr>
              <a:t>Long et al. "Fully convolutional networks for semantic segmentation." ICCV, 2015.</a:t>
            </a: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p:txBody>
      </p:sp>
      <p:graphicFrame>
        <p:nvGraphicFramePr>
          <p:cNvPr id="6" name="Object 5"/>
          <p:cNvGraphicFramePr>
            <a:graphicFrameLocks noChangeAspect="1"/>
          </p:cNvGraphicFramePr>
          <p:nvPr>
            <p:extLst/>
          </p:nvPr>
        </p:nvGraphicFramePr>
        <p:xfrm>
          <a:off x="6232630" y="2615040"/>
          <a:ext cx="1312334" cy="891978"/>
        </p:xfrm>
        <a:graphic>
          <a:graphicData uri="http://schemas.openxmlformats.org/presentationml/2006/ole">
            <mc:AlternateContent xmlns:mc="http://schemas.openxmlformats.org/markup-compatibility/2006">
              <mc:Choice xmlns:v="urn:schemas-microsoft-com:vml" Requires="v">
                <p:oleObj spid="_x0000_s67600" r:id="rId3" imgW="1015920" imgH="690840" progId="">
                  <p:embed/>
                </p:oleObj>
              </mc:Choice>
              <mc:Fallback>
                <p:oleObj r:id="rId3" imgW="1015920" imgH="690840" progId="">
                  <p:embed/>
                  <p:pic>
                    <p:nvPicPr>
                      <p:cNvPr id="6" name="Object 5"/>
                      <p:cNvPicPr/>
                      <p:nvPr/>
                    </p:nvPicPr>
                    <p:blipFill>
                      <a:blip r:embed="rId4"/>
                      <a:stretch>
                        <a:fillRect/>
                      </a:stretch>
                    </p:blipFill>
                    <p:spPr>
                      <a:xfrm>
                        <a:off x="6232630" y="2615040"/>
                        <a:ext cx="1312334" cy="891978"/>
                      </a:xfrm>
                      <a:prstGeom prst="rect">
                        <a:avLst/>
                      </a:prstGeom>
                    </p:spPr>
                  </p:pic>
                </p:oleObj>
              </mc:Fallback>
            </mc:AlternateContent>
          </a:graphicData>
        </a:graphic>
      </p:graphicFrame>
      <p:pic>
        <p:nvPicPr>
          <p:cNvPr id="63" name="Picture 6" descr="See the source imag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21343" y="4420837"/>
            <a:ext cx="1422573" cy="1272829"/>
          </a:xfrm>
          <a:prstGeom prst="rect">
            <a:avLst/>
          </a:prstGeom>
          <a:noFill/>
          <a:extLst>
            <a:ext uri="{909E8E84-426E-40DD-AFC4-6F175D3DCCD1}">
              <a14:hiddenFill xmlns:a14="http://schemas.microsoft.com/office/drawing/2010/main">
                <a:solidFill>
                  <a:srgbClr val="FFFFFF"/>
                </a:solidFill>
              </a14:hiddenFill>
            </a:ext>
          </a:extLst>
        </p:spPr>
      </p:pic>
      <p:cxnSp>
        <p:nvCxnSpPr>
          <p:cNvPr id="57" name="Curved Connector 56"/>
          <p:cNvCxnSpPr>
            <a:stCxn id="62" idx="0"/>
          </p:cNvCxnSpPr>
          <p:nvPr/>
        </p:nvCxnSpPr>
        <p:spPr>
          <a:xfrm rot="16200000" flipV="1">
            <a:off x="7045769" y="3739675"/>
            <a:ext cx="1082355" cy="826123"/>
          </a:xfrm>
          <a:prstGeom prst="curvedConnector3">
            <a:avLst>
              <a:gd name="adj1" fmla="val 50000"/>
            </a:avLst>
          </a:prstGeom>
          <a:ln>
            <a:solidFill>
              <a:srgbClr val="FF00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637006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26</a:t>
            </a:fld>
            <a:endParaRPr lang="fr-CA" dirty="0">
              <a:latin typeface="+mj-lt"/>
            </a:endParaRPr>
          </a:p>
        </p:txBody>
      </p:sp>
      <p:sp>
        <p:nvSpPr>
          <p:cNvPr id="20" name="TextBox 19">
            <a:extLst>
              <a:ext uri="{FF2B5EF4-FFF2-40B4-BE49-F238E27FC236}">
                <a16:creationId xmlns:a16="http://schemas.microsoft.com/office/drawing/2014/main" id="{150DA38C-652A-B84A-83B1-C090A131D6C1}"/>
              </a:ext>
            </a:extLst>
          </p:cNvPr>
          <p:cNvSpPr txBox="1"/>
          <p:nvPr/>
        </p:nvSpPr>
        <p:spPr>
          <a:xfrm>
            <a:off x="306127" y="995306"/>
            <a:ext cx="6506909" cy="369332"/>
          </a:xfrm>
          <a:prstGeom prst="rect">
            <a:avLst/>
          </a:prstGeom>
          <a:noFill/>
        </p:spPr>
        <p:txBody>
          <a:bodyPr wrap="none" rtlCol="0">
            <a:spAutoFit/>
          </a:bodyPr>
          <a:lstStyle/>
          <a:p>
            <a:r>
              <a:rPr lang="en-US" sz="1800" b="1" dirty="0" smtClean="0">
                <a:solidFill>
                  <a:srgbClr val="FF0000"/>
                </a:solidFill>
                <a:latin typeface="+mj-lt"/>
              </a:rPr>
              <a:t>Solution </a:t>
            </a:r>
            <a:r>
              <a:rPr lang="en-US" sz="1800" dirty="0" smtClean="0">
                <a:latin typeface="+mj-lt"/>
              </a:rPr>
              <a:t>: augmenter la resolution </a:t>
            </a:r>
            <a:r>
              <a:rPr lang="en-US" sz="1800" dirty="0" err="1" smtClean="0">
                <a:latin typeface="+mj-lt"/>
              </a:rPr>
              <a:t>en</a:t>
            </a:r>
            <a:r>
              <a:rPr lang="en-US" sz="1800" dirty="0" smtClean="0">
                <a:latin typeface="+mj-lt"/>
              </a:rPr>
              <a:t> sortie à </a:t>
            </a:r>
            <a:r>
              <a:rPr lang="en-US" sz="1800" dirty="0" err="1" smtClean="0">
                <a:latin typeface="+mj-lt"/>
              </a:rPr>
              <a:t>l’aide</a:t>
            </a:r>
            <a:r>
              <a:rPr lang="en-US" sz="1800" dirty="0" smtClean="0">
                <a:latin typeface="+mj-lt"/>
              </a:rPr>
              <a:t> d’un </a:t>
            </a:r>
            <a:r>
              <a:rPr lang="en-US" sz="1800" b="1" dirty="0" err="1" smtClean="0">
                <a:solidFill>
                  <a:srgbClr val="FF0000"/>
                </a:solidFill>
                <a:latin typeface="+mj-lt"/>
              </a:rPr>
              <a:t>décodeur</a:t>
            </a:r>
            <a:r>
              <a:rPr lang="en-US" sz="1800" dirty="0" smtClean="0">
                <a:latin typeface="+mj-lt"/>
              </a:rPr>
              <a:t>.</a:t>
            </a:r>
            <a:endParaRPr lang="en-US" sz="1400" dirty="0">
              <a:latin typeface="+mj-lt"/>
            </a:endParaRPr>
          </a:p>
        </p:txBody>
      </p:sp>
      <p:sp>
        <p:nvSpPr>
          <p:cNvPr id="21" name="TextBox 20">
            <a:extLst>
              <a:ext uri="{FF2B5EF4-FFF2-40B4-BE49-F238E27FC236}">
                <a16:creationId xmlns:a16="http://schemas.microsoft.com/office/drawing/2014/main" id="{2ECF5AE1-C855-9549-ABD0-E33C9F48DB24}"/>
              </a:ext>
            </a:extLst>
          </p:cNvPr>
          <p:cNvSpPr txBox="1"/>
          <p:nvPr/>
        </p:nvSpPr>
        <p:spPr>
          <a:xfrm>
            <a:off x="410986" y="6248400"/>
            <a:ext cx="8121347" cy="461665"/>
          </a:xfrm>
          <a:prstGeom prst="rect">
            <a:avLst/>
          </a:prstGeom>
          <a:noFill/>
        </p:spPr>
        <p:txBody>
          <a:bodyPr wrap="square" rtlCol="0">
            <a:spAutoFit/>
          </a:bodyPr>
          <a:lstStyle/>
          <a:p>
            <a:r>
              <a:rPr lang="en-US" sz="1200" dirty="0" err="1" smtClean="0">
                <a:latin typeface="+mj-lt"/>
                <a:ea typeface="Helvetica Neue" panose="02000503000000020004" pitchFamily="2" charset="0"/>
                <a:cs typeface="Helvetica Neue" panose="02000503000000020004" pitchFamily="2" charset="0"/>
              </a:rPr>
              <a:t>Adapté</a:t>
            </a:r>
            <a:r>
              <a:rPr lang="en-US" sz="1200" dirty="0" smtClean="0">
                <a:latin typeface="+mj-lt"/>
                <a:ea typeface="Helvetica Neue" panose="02000503000000020004" pitchFamily="2" charset="0"/>
                <a:cs typeface="Helvetica Neue" panose="02000503000000020004" pitchFamily="2" charset="0"/>
              </a:rPr>
              <a:t> de: </a:t>
            </a:r>
            <a:endParaRPr lang="en-US" sz="1200" dirty="0">
              <a:latin typeface="+mj-lt"/>
              <a:ea typeface="Helvetica Neue" panose="02000503000000020004" pitchFamily="2" charset="0"/>
              <a:cs typeface="Helvetica Neue" panose="02000503000000020004" pitchFamily="2" charset="0"/>
            </a:endParaRPr>
          </a:p>
          <a:p>
            <a:r>
              <a:rPr lang="en-US" sz="1200" dirty="0" err="1">
                <a:latin typeface="+mj-lt"/>
                <a:ea typeface="Helvetica Neue" panose="02000503000000020004" pitchFamily="2" charset="0"/>
                <a:cs typeface="Helvetica Neue" panose="02000503000000020004" pitchFamily="2" charset="0"/>
              </a:rPr>
              <a:t>Badrinarayanan</a:t>
            </a:r>
            <a:r>
              <a:rPr lang="en-US" sz="1200" dirty="0">
                <a:latin typeface="+mj-lt"/>
                <a:ea typeface="Helvetica Neue" panose="02000503000000020004" pitchFamily="2" charset="0"/>
                <a:cs typeface="Helvetica Neue" panose="02000503000000020004" pitchFamily="2" charset="0"/>
              </a:rPr>
              <a:t> et al. "</a:t>
            </a:r>
            <a:r>
              <a:rPr lang="en-US" sz="1200" dirty="0" err="1">
                <a:latin typeface="+mj-lt"/>
                <a:ea typeface="Helvetica Neue" panose="02000503000000020004" pitchFamily="2" charset="0"/>
                <a:cs typeface="Helvetica Neue" panose="02000503000000020004" pitchFamily="2" charset="0"/>
              </a:rPr>
              <a:t>Segnet</a:t>
            </a:r>
            <a:r>
              <a:rPr lang="en-US" sz="1200" dirty="0">
                <a:latin typeface="+mj-lt"/>
                <a:ea typeface="Helvetica Neue" panose="02000503000000020004" pitchFamily="2" charset="0"/>
                <a:cs typeface="Helvetica Neue" panose="02000503000000020004" pitchFamily="2" charset="0"/>
              </a:rPr>
              <a:t>: A deep convolutional encoder-decoder architecture for image  segmentation." PAMI, 2017.</a:t>
            </a:r>
          </a:p>
        </p:txBody>
      </p:sp>
      <p:grpSp>
        <p:nvGrpSpPr>
          <p:cNvPr id="33" name="Group 32">
            <a:extLst>
              <a:ext uri="{FF2B5EF4-FFF2-40B4-BE49-F238E27FC236}">
                <a16:creationId xmlns:a16="http://schemas.microsoft.com/office/drawing/2014/main" id="{7C9455AA-8D98-A748-A5C0-08268671F134}"/>
              </a:ext>
            </a:extLst>
          </p:cNvPr>
          <p:cNvGrpSpPr/>
          <p:nvPr/>
        </p:nvGrpSpPr>
        <p:grpSpPr>
          <a:xfrm>
            <a:off x="896089" y="2455134"/>
            <a:ext cx="7538052" cy="2455299"/>
            <a:chOff x="920148" y="1824306"/>
            <a:chExt cx="7538052" cy="2455299"/>
          </a:xfrm>
        </p:grpSpPr>
        <p:grpSp>
          <p:nvGrpSpPr>
            <p:cNvPr id="34" name="Group 33">
              <a:extLst>
                <a:ext uri="{FF2B5EF4-FFF2-40B4-BE49-F238E27FC236}">
                  <a16:creationId xmlns:a16="http://schemas.microsoft.com/office/drawing/2014/main" id="{9E3F40C2-41B0-DA46-A45A-24E59188BDBE}"/>
                </a:ext>
              </a:extLst>
            </p:cNvPr>
            <p:cNvGrpSpPr/>
            <p:nvPr/>
          </p:nvGrpSpPr>
          <p:grpSpPr>
            <a:xfrm>
              <a:off x="920148" y="2060028"/>
              <a:ext cx="7538052" cy="2219577"/>
              <a:chOff x="1433535" y="2641606"/>
              <a:chExt cx="6737647" cy="1983898"/>
            </a:xfrm>
          </p:grpSpPr>
          <p:grpSp>
            <p:nvGrpSpPr>
              <p:cNvPr id="39" name="Group 38">
                <a:extLst>
                  <a:ext uri="{FF2B5EF4-FFF2-40B4-BE49-F238E27FC236}">
                    <a16:creationId xmlns:a16="http://schemas.microsoft.com/office/drawing/2014/main" id="{73B4C7ED-1356-7049-919A-E6D59D8DD46A}"/>
                  </a:ext>
                </a:extLst>
              </p:cNvPr>
              <p:cNvGrpSpPr/>
              <p:nvPr/>
            </p:nvGrpSpPr>
            <p:grpSpPr>
              <a:xfrm>
                <a:off x="1433535" y="2641606"/>
                <a:ext cx="6737647" cy="1983898"/>
                <a:chOff x="1433535" y="2641606"/>
                <a:chExt cx="6737647" cy="1983898"/>
              </a:xfrm>
            </p:grpSpPr>
            <p:pic>
              <p:nvPicPr>
                <p:cNvPr id="41" name="Picture 40">
                  <a:extLst>
                    <a:ext uri="{FF2B5EF4-FFF2-40B4-BE49-F238E27FC236}">
                      <a16:creationId xmlns:a16="http://schemas.microsoft.com/office/drawing/2014/main" id="{82488C06-E44A-F249-AE0E-C0DB925DA62C}"/>
                    </a:ext>
                  </a:extLst>
                </p:cNvPr>
                <p:cNvPicPr>
                  <a:picLocks noChangeAspect="1"/>
                </p:cNvPicPr>
                <p:nvPr/>
              </p:nvPicPr>
              <p:blipFill>
                <a:blip r:embed="rId2"/>
                <a:stretch>
                  <a:fillRect/>
                </a:stretch>
              </p:blipFill>
              <p:spPr>
                <a:xfrm>
                  <a:off x="1433535" y="2641606"/>
                  <a:ext cx="6737647" cy="1983898"/>
                </a:xfrm>
                <a:prstGeom prst="rect">
                  <a:avLst/>
                </a:prstGeom>
              </p:spPr>
            </p:pic>
            <p:sp>
              <p:nvSpPr>
                <p:cNvPr id="42" name="Rectangle 41">
                  <a:extLst>
                    <a:ext uri="{FF2B5EF4-FFF2-40B4-BE49-F238E27FC236}">
                      <a16:creationId xmlns:a16="http://schemas.microsoft.com/office/drawing/2014/main" id="{4933B2F3-0A8F-8C4A-BE4D-AAB21F88920D}"/>
                    </a:ext>
                  </a:extLst>
                </p:cNvPr>
                <p:cNvSpPr/>
                <p:nvPr/>
              </p:nvSpPr>
              <p:spPr>
                <a:xfrm>
                  <a:off x="3351709" y="2756453"/>
                  <a:ext cx="2977481" cy="3234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3" name="Rectangle 42">
                  <a:extLst>
                    <a:ext uri="{FF2B5EF4-FFF2-40B4-BE49-F238E27FC236}">
                      <a16:creationId xmlns:a16="http://schemas.microsoft.com/office/drawing/2014/main" id="{0B02D975-659B-BD41-BB23-39E546102508}"/>
                    </a:ext>
                  </a:extLst>
                </p:cNvPr>
                <p:cNvSpPr/>
                <p:nvPr/>
              </p:nvSpPr>
              <p:spPr>
                <a:xfrm>
                  <a:off x="3584714" y="2948606"/>
                  <a:ext cx="2409685" cy="247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4" name="Rectangle 43">
                  <a:extLst>
                    <a:ext uri="{FF2B5EF4-FFF2-40B4-BE49-F238E27FC236}">
                      <a16:creationId xmlns:a16="http://schemas.microsoft.com/office/drawing/2014/main" id="{DB4AB07A-D34A-064F-A4E5-D2E88B941517}"/>
                    </a:ext>
                  </a:extLst>
                </p:cNvPr>
                <p:cNvSpPr/>
                <p:nvPr/>
              </p:nvSpPr>
              <p:spPr>
                <a:xfrm>
                  <a:off x="3944732" y="3045787"/>
                  <a:ext cx="1665355" cy="247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Rectangle 44">
                  <a:extLst>
                    <a:ext uri="{FF2B5EF4-FFF2-40B4-BE49-F238E27FC236}">
                      <a16:creationId xmlns:a16="http://schemas.microsoft.com/office/drawing/2014/main" id="{760D2381-40A4-5A4A-AA84-8BBF3A38E45A}"/>
                    </a:ext>
                  </a:extLst>
                </p:cNvPr>
                <p:cNvSpPr/>
                <p:nvPr/>
              </p:nvSpPr>
              <p:spPr>
                <a:xfrm>
                  <a:off x="4313582" y="3140761"/>
                  <a:ext cx="885687" cy="247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6" name="Rectangle 45">
                  <a:extLst>
                    <a:ext uri="{FF2B5EF4-FFF2-40B4-BE49-F238E27FC236}">
                      <a16:creationId xmlns:a16="http://schemas.microsoft.com/office/drawing/2014/main" id="{D1B74C92-A97F-0140-B877-B33D952FC466}"/>
                    </a:ext>
                  </a:extLst>
                </p:cNvPr>
                <p:cNvSpPr/>
                <p:nvPr/>
              </p:nvSpPr>
              <p:spPr>
                <a:xfrm>
                  <a:off x="4630641" y="3363832"/>
                  <a:ext cx="136940" cy="1524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40" name="Right Arrow 39">
                <a:extLst>
                  <a:ext uri="{FF2B5EF4-FFF2-40B4-BE49-F238E27FC236}">
                    <a16:creationId xmlns:a16="http://schemas.microsoft.com/office/drawing/2014/main" id="{3FFD48FA-8E87-954D-9400-882F36281E07}"/>
                  </a:ext>
                </a:extLst>
              </p:cNvPr>
              <p:cNvSpPr/>
              <p:nvPr/>
            </p:nvSpPr>
            <p:spPr>
              <a:xfrm>
                <a:off x="4630475" y="3613348"/>
                <a:ext cx="122400" cy="105453"/>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35" name="Right Arrow 34">
              <a:extLst>
                <a:ext uri="{FF2B5EF4-FFF2-40B4-BE49-F238E27FC236}">
                  <a16:creationId xmlns:a16="http://schemas.microsoft.com/office/drawing/2014/main" id="{FBE651FA-2F55-E14D-A378-9220FB27F346}"/>
                </a:ext>
              </a:extLst>
            </p:cNvPr>
            <p:cNvSpPr/>
            <p:nvPr/>
          </p:nvSpPr>
          <p:spPr>
            <a:xfrm rot="1200000">
              <a:off x="3082275" y="2274704"/>
              <a:ext cx="1440000" cy="180000"/>
            </a:xfrm>
            <a:prstGeom prst="rightArrow">
              <a:avLst/>
            </a:prstGeom>
            <a:solidFill>
              <a:srgbClr val="34A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6" name="Right Arrow 35">
              <a:extLst>
                <a:ext uri="{FF2B5EF4-FFF2-40B4-BE49-F238E27FC236}">
                  <a16:creationId xmlns:a16="http://schemas.microsoft.com/office/drawing/2014/main" id="{657660C8-E118-0140-9AA5-4BB664C71925}"/>
                </a:ext>
              </a:extLst>
            </p:cNvPr>
            <p:cNvSpPr/>
            <p:nvPr/>
          </p:nvSpPr>
          <p:spPr>
            <a:xfrm rot="20700000">
              <a:off x="4909686" y="2288811"/>
              <a:ext cx="1440000" cy="180000"/>
            </a:xfrm>
            <a:prstGeom prst="rightArrow">
              <a:avLst/>
            </a:prstGeom>
            <a:solidFill>
              <a:srgbClr val="F062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7" name="Content Placeholder 4">
              <a:extLst>
                <a:ext uri="{FF2B5EF4-FFF2-40B4-BE49-F238E27FC236}">
                  <a16:creationId xmlns:a16="http://schemas.microsoft.com/office/drawing/2014/main" id="{585BE1CB-837C-A14B-AF55-4C222F630FB6}"/>
                </a:ext>
              </a:extLst>
            </p:cNvPr>
            <p:cNvSpPr txBox="1">
              <a:spLocks/>
            </p:cNvSpPr>
            <p:nvPr/>
          </p:nvSpPr>
          <p:spPr bwMode="auto">
            <a:xfrm rot="1200000">
              <a:off x="3106014" y="1824306"/>
              <a:ext cx="1681843" cy="4569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None/>
              </a:pPr>
              <a:r>
                <a:rPr lang="en-CA" sz="1400" kern="0" dirty="0" err="1">
                  <a:latin typeface="+mj-lt"/>
                </a:rPr>
                <a:t>Downsampling</a:t>
              </a:r>
              <a:r>
                <a:rPr lang="en-CA" sz="1400" kern="0" dirty="0">
                  <a:latin typeface="+mj-lt"/>
                </a:rPr>
                <a:t> (</a:t>
              </a:r>
              <a:r>
                <a:rPr lang="en-CA" sz="1400" kern="0" dirty="0" err="1" smtClean="0">
                  <a:latin typeface="+mj-lt"/>
                </a:rPr>
                <a:t>encodeur</a:t>
              </a:r>
              <a:r>
                <a:rPr lang="en-CA" sz="1400" kern="0" dirty="0">
                  <a:latin typeface="+mj-lt"/>
                </a:rPr>
                <a:t>)</a:t>
              </a:r>
            </a:p>
          </p:txBody>
        </p:sp>
        <p:sp>
          <p:nvSpPr>
            <p:cNvPr id="38" name="Content Placeholder 4">
              <a:extLst>
                <a:ext uri="{FF2B5EF4-FFF2-40B4-BE49-F238E27FC236}">
                  <a16:creationId xmlns:a16="http://schemas.microsoft.com/office/drawing/2014/main" id="{D69D8AC2-9DC7-5543-A050-0E6C6760FE98}"/>
                </a:ext>
              </a:extLst>
            </p:cNvPr>
            <p:cNvSpPr txBox="1">
              <a:spLocks/>
            </p:cNvSpPr>
            <p:nvPr/>
          </p:nvSpPr>
          <p:spPr bwMode="auto">
            <a:xfrm rot="-900000">
              <a:off x="4695323" y="1832690"/>
              <a:ext cx="1681843" cy="4569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None/>
              </a:pPr>
              <a:r>
                <a:rPr lang="en-CA" sz="1400" kern="0" dirty="0" err="1">
                  <a:latin typeface="+mj-lt"/>
                </a:rPr>
                <a:t>Upsampling</a:t>
              </a:r>
              <a:r>
                <a:rPr lang="en-CA" sz="1400" kern="0" dirty="0">
                  <a:latin typeface="+mj-lt"/>
                </a:rPr>
                <a:t> (</a:t>
              </a:r>
              <a:r>
                <a:rPr lang="en-CA" sz="1400" kern="0" dirty="0" err="1" smtClean="0">
                  <a:latin typeface="+mj-lt"/>
                </a:rPr>
                <a:t>décodeur</a:t>
              </a:r>
              <a:r>
                <a:rPr lang="en-CA" sz="1400" kern="0" dirty="0">
                  <a:latin typeface="+mj-lt"/>
                </a:rPr>
                <a:t>)</a:t>
              </a:r>
            </a:p>
          </p:txBody>
        </p:sp>
      </p:grpSp>
      <p:sp>
        <p:nvSpPr>
          <p:cNvPr id="47" name="Content Placeholder 4">
            <a:extLst>
              <a:ext uri="{FF2B5EF4-FFF2-40B4-BE49-F238E27FC236}">
                <a16:creationId xmlns:a16="http://schemas.microsoft.com/office/drawing/2014/main" id="{C7D9504B-F78A-864C-9889-ADBA701F1155}"/>
              </a:ext>
            </a:extLst>
          </p:cNvPr>
          <p:cNvSpPr txBox="1">
            <a:spLocks/>
          </p:cNvSpPr>
          <p:nvPr/>
        </p:nvSpPr>
        <p:spPr bwMode="auto">
          <a:xfrm>
            <a:off x="1492963" y="5022181"/>
            <a:ext cx="7039369" cy="45148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b="1" kern="0" dirty="0" err="1" smtClean="0">
                <a:solidFill>
                  <a:srgbClr val="C00000"/>
                </a:solidFill>
                <a:latin typeface="+mj-lt"/>
              </a:rPr>
              <a:t>Problème</a:t>
            </a:r>
            <a:r>
              <a:rPr lang="en-CA" sz="1600" kern="0" dirty="0" smtClean="0">
                <a:solidFill>
                  <a:srgbClr val="C00000"/>
                </a:solidFill>
                <a:latin typeface="+mj-lt"/>
              </a:rPr>
              <a:t>: la </a:t>
            </a:r>
            <a:r>
              <a:rPr lang="en-CA" sz="1600" kern="0" dirty="0" err="1" smtClean="0">
                <a:solidFill>
                  <a:srgbClr val="C00000"/>
                </a:solidFill>
                <a:latin typeface="+mj-lt"/>
              </a:rPr>
              <a:t>résolution</a:t>
            </a:r>
            <a:r>
              <a:rPr lang="en-CA" sz="1600" kern="0" dirty="0" smtClean="0">
                <a:solidFill>
                  <a:srgbClr val="C00000"/>
                </a:solidFill>
                <a:latin typeface="+mj-lt"/>
              </a:rPr>
              <a:t> </a:t>
            </a:r>
            <a:r>
              <a:rPr lang="en-CA" sz="1600" kern="0" dirty="0" err="1" smtClean="0">
                <a:solidFill>
                  <a:srgbClr val="C00000"/>
                </a:solidFill>
                <a:latin typeface="+mj-lt"/>
              </a:rPr>
              <a:t>spatiale</a:t>
            </a:r>
            <a:r>
              <a:rPr lang="en-CA" sz="1600" kern="0" dirty="0" smtClean="0">
                <a:solidFill>
                  <a:srgbClr val="C00000"/>
                </a:solidFill>
                <a:latin typeface="+mj-lt"/>
              </a:rPr>
              <a:t> </a:t>
            </a:r>
            <a:r>
              <a:rPr lang="en-CA" sz="1600" kern="0" dirty="0" err="1" smtClean="0">
                <a:solidFill>
                  <a:srgbClr val="C00000"/>
                </a:solidFill>
                <a:latin typeface="+mj-lt"/>
              </a:rPr>
              <a:t>est</a:t>
            </a:r>
            <a:r>
              <a:rPr lang="en-CA" sz="1600" kern="0" dirty="0" smtClean="0">
                <a:solidFill>
                  <a:srgbClr val="C00000"/>
                </a:solidFill>
                <a:latin typeface="+mj-lt"/>
              </a:rPr>
              <a:t> </a:t>
            </a:r>
            <a:r>
              <a:rPr lang="en-CA" sz="1600" u="sng" kern="0" dirty="0" err="1" smtClean="0">
                <a:solidFill>
                  <a:srgbClr val="C00000"/>
                </a:solidFill>
                <a:latin typeface="+mj-lt"/>
              </a:rPr>
              <a:t>perdue</a:t>
            </a:r>
            <a:r>
              <a:rPr lang="en-CA" sz="1600" kern="0" dirty="0">
                <a:solidFill>
                  <a:srgbClr val="C00000"/>
                </a:solidFill>
                <a:latin typeface="+mj-lt"/>
              </a:rPr>
              <a:t> </a:t>
            </a:r>
            <a:r>
              <a:rPr lang="en-CA" sz="1600" kern="0" dirty="0" smtClean="0">
                <a:solidFill>
                  <a:srgbClr val="C00000"/>
                </a:solidFill>
                <a:latin typeface="+mj-lt"/>
              </a:rPr>
              <a:t>avec les couches “</a:t>
            </a:r>
            <a:r>
              <a:rPr lang="en-CA" sz="1600" kern="0" dirty="0" err="1" smtClean="0">
                <a:solidFill>
                  <a:srgbClr val="C00000"/>
                </a:solidFill>
                <a:latin typeface="+mj-lt"/>
              </a:rPr>
              <a:t>downasampling</a:t>
            </a:r>
            <a:r>
              <a:rPr lang="en-CA" sz="1600" kern="0" dirty="0" smtClean="0">
                <a:solidFill>
                  <a:srgbClr val="C00000"/>
                </a:solidFill>
                <a:latin typeface="+mj-lt"/>
              </a:rPr>
              <a:t>”</a:t>
            </a:r>
          </a:p>
          <a:p>
            <a:pPr marL="0" indent="0">
              <a:buFontTx/>
              <a:buNone/>
            </a:pPr>
            <a:r>
              <a:rPr lang="fr-CA" sz="1600" b="1" kern="0" dirty="0">
                <a:solidFill>
                  <a:srgbClr val="C00000"/>
                </a:solidFill>
                <a:latin typeface="+mj-lt"/>
              </a:rPr>
              <a:t> </a:t>
            </a:r>
            <a:r>
              <a:rPr lang="fr-CA" sz="1600" b="1" kern="0" dirty="0" smtClean="0">
                <a:solidFill>
                  <a:srgbClr val="C00000"/>
                </a:solidFill>
                <a:latin typeface="+mj-lt"/>
              </a:rPr>
              <a:t>                (</a:t>
            </a:r>
            <a:r>
              <a:rPr lang="fr-CA" sz="1600" b="1" kern="0" dirty="0" err="1" smtClean="0">
                <a:solidFill>
                  <a:srgbClr val="C00000"/>
                </a:solidFill>
                <a:latin typeface="+mj-lt"/>
              </a:rPr>
              <a:t>Conv</a:t>
            </a:r>
            <a:r>
              <a:rPr lang="fr-CA" sz="1600" b="1" kern="0" dirty="0" smtClean="0">
                <a:solidFill>
                  <a:srgbClr val="C00000"/>
                </a:solidFill>
                <a:latin typeface="+mj-lt"/>
              </a:rPr>
              <a:t> + </a:t>
            </a:r>
            <a:r>
              <a:rPr lang="fr-CA" sz="1600" b="1" kern="0" dirty="0" err="1" smtClean="0">
                <a:solidFill>
                  <a:srgbClr val="C00000"/>
                </a:solidFill>
                <a:latin typeface="+mj-lt"/>
              </a:rPr>
              <a:t>Pooling</a:t>
            </a:r>
            <a:r>
              <a:rPr lang="fr-CA" sz="1600" b="1" kern="0" dirty="0" smtClean="0">
                <a:solidFill>
                  <a:srgbClr val="C00000"/>
                </a:solidFill>
                <a:latin typeface="+mj-lt"/>
              </a:rPr>
              <a:t>)</a:t>
            </a:r>
            <a:endParaRPr lang="en-CA" sz="1600" b="1" kern="0" dirty="0">
              <a:solidFill>
                <a:srgbClr val="C00000"/>
              </a:solidFill>
              <a:latin typeface="+mj-lt"/>
            </a:endParaRPr>
          </a:p>
        </p:txBody>
      </p:sp>
      <p:sp>
        <p:nvSpPr>
          <p:cNvPr id="48" name="Content Placeholder 4">
            <a:extLst>
              <a:ext uri="{FF2B5EF4-FFF2-40B4-BE49-F238E27FC236}">
                <a16:creationId xmlns:a16="http://schemas.microsoft.com/office/drawing/2014/main" id="{8084B207-6D40-E848-BA4A-1BC51BE71961}"/>
              </a:ext>
            </a:extLst>
          </p:cNvPr>
          <p:cNvSpPr txBox="1">
            <a:spLocks/>
          </p:cNvSpPr>
          <p:nvPr/>
        </p:nvSpPr>
        <p:spPr bwMode="auto">
          <a:xfrm>
            <a:off x="1495108" y="5585410"/>
            <a:ext cx="6340014" cy="63667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b="1" kern="0" dirty="0">
                <a:solidFill>
                  <a:srgbClr val="C00000"/>
                </a:solidFill>
                <a:latin typeface="+mj-lt"/>
              </a:rPr>
              <a:t>Solution</a:t>
            </a:r>
            <a:r>
              <a:rPr lang="en-CA" sz="1600" kern="0" dirty="0">
                <a:solidFill>
                  <a:srgbClr val="C00000"/>
                </a:solidFill>
                <a:latin typeface="+mj-lt"/>
              </a:rPr>
              <a:t>: </a:t>
            </a:r>
            <a:r>
              <a:rPr lang="en-CA" sz="1600" kern="0" dirty="0" smtClean="0">
                <a:solidFill>
                  <a:srgbClr val="C00000"/>
                </a:solidFill>
                <a:latin typeface="+mj-lt"/>
              </a:rPr>
              <a:t>Augmenter la resolution à </a:t>
            </a:r>
            <a:r>
              <a:rPr lang="en-CA" sz="1600" kern="0" dirty="0" err="1" smtClean="0">
                <a:solidFill>
                  <a:srgbClr val="C00000"/>
                </a:solidFill>
                <a:latin typeface="+mj-lt"/>
              </a:rPr>
              <a:t>l’aide</a:t>
            </a:r>
            <a:r>
              <a:rPr lang="en-CA" sz="1600" kern="0" dirty="0" smtClean="0">
                <a:solidFill>
                  <a:srgbClr val="C00000"/>
                </a:solidFill>
                <a:latin typeface="+mj-lt"/>
              </a:rPr>
              <a:t> d’un </a:t>
            </a:r>
            <a:r>
              <a:rPr lang="en-CA" sz="1600" kern="0" dirty="0" err="1" smtClean="0">
                <a:solidFill>
                  <a:srgbClr val="C00000"/>
                </a:solidFill>
                <a:latin typeface="+mj-lt"/>
              </a:rPr>
              <a:t>décodeur</a:t>
            </a:r>
            <a:r>
              <a:rPr lang="en-CA" sz="1600" kern="0" dirty="0" smtClean="0">
                <a:solidFill>
                  <a:srgbClr val="C00000"/>
                </a:solidFill>
                <a:latin typeface="+mj-lt"/>
              </a:rPr>
              <a:t> et de couches            </a:t>
            </a:r>
          </a:p>
          <a:p>
            <a:pPr marL="0" indent="0">
              <a:buFontTx/>
              <a:buNone/>
            </a:pPr>
            <a:r>
              <a:rPr lang="en-CA" sz="1600" kern="0" dirty="0">
                <a:solidFill>
                  <a:srgbClr val="C00000"/>
                </a:solidFill>
                <a:latin typeface="+mj-lt"/>
              </a:rPr>
              <a:t> </a:t>
            </a:r>
            <a:r>
              <a:rPr lang="en-CA" sz="1600" kern="0" dirty="0" smtClean="0">
                <a:solidFill>
                  <a:srgbClr val="C00000"/>
                </a:solidFill>
                <a:latin typeface="+mj-lt"/>
              </a:rPr>
              <a:t>                “</a:t>
            </a:r>
            <a:r>
              <a:rPr lang="en-CA" sz="1600" kern="0" dirty="0" err="1" smtClean="0">
                <a:solidFill>
                  <a:srgbClr val="C00000"/>
                </a:solidFill>
                <a:latin typeface="+mj-lt"/>
              </a:rPr>
              <a:t>upsampling</a:t>
            </a:r>
            <a:r>
              <a:rPr lang="en-CA" sz="1600" kern="0" dirty="0" smtClean="0">
                <a:solidFill>
                  <a:srgbClr val="C00000"/>
                </a:solidFill>
                <a:latin typeface="+mj-lt"/>
              </a:rPr>
              <a:t>” (</a:t>
            </a:r>
            <a:r>
              <a:rPr lang="en-CA" sz="1600" b="1" kern="0" dirty="0" smtClean="0">
                <a:solidFill>
                  <a:srgbClr val="C00000"/>
                </a:solidFill>
                <a:latin typeface="+mj-lt"/>
              </a:rPr>
              <a:t>??? + </a:t>
            </a:r>
            <a:r>
              <a:rPr lang="en-CA" sz="1600" b="1" kern="0" dirty="0" err="1" smtClean="0">
                <a:solidFill>
                  <a:srgbClr val="C00000"/>
                </a:solidFill>
                <a:latin typeface="+mj-lt"/>
              </a:rPr>
              <a:t>Conv</a:t>
            </a:r>
            <a:r>
              <a:rPr lang="en-CA" sz="1600" kern="0" dirty="0" smtClean="0">
                <a:solidFill>
                  <a:srgbClr val="C00000"/>
                </a:solidFill>
                <a:latin typeface="+mj-lt"/>
              </a:rPr>
              <a:t>) </a:t>
            </a:r>
            <a:endParaRPr lang="en-CA" sz="1600" b="1" kern="0" dirty="0">
              <a:solidFill>
                <a:srgbClr val="C00000"/>
              </a:solidFill>
              <a:latin typeface="+mj-lt"/>
            </a:endParaRPr>
          </a:p>
        </p:txBody>
      </p:sp>
      <p:sp>
        <p:nvSpPr>
          <p:cNvPr id="23"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sp>
        <p:nvSpPr>
          <p:cNvPr id="24" name="TextBox 23">
            <a:extLst>
              <a:ext uri="{FF2B5EF4-FFF2-40B4-BE49-F238E27FC236}">
                <a16:creationId xmlns:a16="http://schemas.microsoft.com/office/drawing/2014/main" id="{150DA38C-652A-B84A-83B1-C090A131D6C1}"/>
              </a:ext>
            </a:extLst>
          </p:cNvPr>
          <p:cNvSpPr txBox="1"/>
          <p:nvPr/>
        </p:nvSpPr>
        <p:spPr>
          <a:xfrm>
            <a:off x="569607" y="1784880"/>
            <a:ext cx="4256358" cy="369332"/>
          </a:xfrm>
          <a:prstGeom prst="rect">
            <a:avLst/>
          </a:prstGeom>
          <a:noFill/>
        </p:spPr>
        <p:txBody>
          <a:bodyPr wrap="none" rtlCol="0">
            <a:spAutoFit/>
          </a:bodyPr>
          <a:lstStyle/>
          <a:p>
            <a:r>
              <a:rPr lang="en-US" sz="1800" b="1" dirty="0" err="1" smtClean="0">
                <a:latin typeface="+mj-lt"/>
              </a:rPr>
              <a:t>Réseau</a:t>
            </a:r>
            <a:r>
              <a:rPr lang="en-US" sz="1800" b="1" dirty="0" smtClean="0">
                <a:latin typeface="+mj-lt"/>
              </a:rPr>
              <a:t> </a:t>
            </a:r>
            <a:r>
              <a:rPr lang="en-US" sz="1800" b="1" dirty="0" err="1" smtClean="0">
                <a:latin typeface="+mj-lt"/>
              </a:rPr>
              <a:t>encodeur-décodeur</a:t>
            </a:r>
            <a:r>
              <a:rPr lang="en-US" sz="1800" b="1" dirty="0" smtClean="0">
                <a:latin typeface="+mj-lt"/>
              </a:rPr>
              <a:t> (</a:t>
            </a:r>
            <a:r>
              <a:rPr lang="en-US" sz="1800" b="1" dirty="0" err="1" smtClean="0">
                <a:latin typeface="+mj-lt"/>
              </a:rPr>
              <a:t>ici</a:t>
            </a:r>
            <a:r>
              <a:rPr lang="en-US" sz="1800" b="1" dirty="0" smtClean="0">
                <a:latin typeface="+mj-lt"/>
              </a:rPr>
              <a:t> “</a:t>
            </a:r>
            <a:r>
              <a:rPr lang="en-US" sz="1800" b="1" dirty="0" err="1" smtClean="0">
                <a:latin typeface="+mj-lt"/>
              </a:rPr>
              <a:t>SegNet</a:t>
            </a:r>
            <a:r>
              <a:rPr lang="en-US" sz="1800" b="1" smtClean="0">
                <a:latin typeface="+mj-lt"/>
              </a:rPr>
              <a:t>”)</a:t>
            </a:r>
            <a:endParaRPr lang="en-US" sz="1400" b="1" dirty="0">
              <a:latin typeface="+mj-lt"/>
            </a:endParaRPr>
          </a:p>
        </p:txBody>
      </p:sp>
    </p:spTree>
    <p:extLst>
      <p:ext uri="{BB962C8B-B14F-4D97-AF65-F5344CB8AC3E}">
        <p14:creationId xmlns:p14="http://schemas.microsoft.com/office/powerpoint/2010/main" val="704586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150DA38C-652A-B84A-83B1-C090A131D6C1}"/>
              </a:ext>
            </a:extLst>
          </p:cNvPr>
          <p:cNvSpPr txBox="1"/>
          <p:nvPr/>
        </p:nvSpPr>
        <p:spPr>
          <a:xfrm>
            <a:off x="339378" y="1510696"/>
            <a:ext cx="8359981" cy="3754874"/>
          </a:xfrm>
          <a:prstGeom prst="rect">
            <a:avLst/>
          </a:prstGeom>
          <a:noFill/>
        </p:spPr>
        <p:txBody>
          <a:bodyPr wrap="none" rtlCol="0">
            <a:spAutoFit/>
          </a:bodyPr>
          <a:lstStyle/>
          <a:p>
            <a:pPr algn="ctr"/>
            <a:r>
              <a:rPr lang="en-US" sz="3200" dirty="0" smtClean="0">
                <a:latin typeface="+mj-lt"/>
              </a:rPr>
              <a:t>Pour </a:t>
            </a:r>
            <a:r>
              <a:rPr lang="en-US" sz="3200" b="1" dirty="0" smtClean="0">
                <a:solidFill>
                  <a:srgbClr val="FF0000"/>
                </a:solidFill>
                <a:latin typeface="+mj-lt"/>
              </a:rPr>
              <a:t>augmenter la </a:t>
            </a:r>
            <a:r>
              <a:rPr lang="en-US" sz="3200" b="1" dirty="0" err="1" smtClean="0">
                <a:solidFill>
                  <a:srgbClr val="FF0000"/>
                </a:solidFill>
                <a:latin typeface="+mj-lt"/>
              </a:rPr>
              <a:t>taille</a:t>
            </a:r>
            <a:r>
              <a:rPr lang="en-US" sz="3200" dirty="0" smtClean="0">
                <a:latin typeface="+mj-lt"/>
              </a:rPr>
              <a:t> des </a:t>
            </a:r>
            <a:r>
              <a:rPr lang="en-US" sz="3200" dirty="0" err="1" smtClean="0">
                <a:latin typeface="+mj-lt"/>
              </a:rPr>
              <a:t>cartes</a:t>
            </a:r>
            <a:r>
              <a:rPr lang="en-US" sz="3200" dirty="0" smtClean="0">
                <a:latin typeface="+mj-lt"/>
              </a:rPr>
              <a:t> </a:t>
            </a:r>
            <a:r>
              <a:rPr lang="en-US" sz="3200" dirty="0" err="1" smtClean="0">
                <a:latin typeface="+mj-lt"/>
              </a:rPr>
              <a:t>d’activation</a:t>
            </a:r>
            <a:endParaRPr lang="en-US" sz="3200" dirty="0" smtClean="0">
              <a:latin typeface="+mj-lt"/>
            </a:endParaRPr>
          </a:p>
          <a:p>
            <a:pPr algn="ctr"/>
            <a:r>
              <a:rPr lang="en-US" sz="3200" dirty="0" err="1" smtClean="0">
                <a:latin typeface="+mj-lt"/>
              </a:rPr>
              <a:t>il</a:t>
            </a:r>
            <a:r>
              <a:rPr lang="en-US" sz="3200" dirty="0" smtClean="0">
                <a:latin typeface="+mj-lt"/>
              </a:rPr>
              <a:t> </a:t>
            </a:r>
            <a:r>
              <a:rPr lang="en-US" sz="3200" dirty="0" err="1" smtClean="0">
                <a:latin typeface="+mj-lt"/>
              </a:rPr>
              <a:t>faut</a:t>
            </a:r>
            <a:r>
              <a:rPr lang="en-US" sz="3200" dirty="0" smtClean="0">
                <a:latin typeface="+mj-lt"/>
              </a:rPr>
              <a:t> </a:t>
            </a:r>
            <a:r>
              <a:rPr lang="en-US" sz="3200" dirty="0" err="1" smtClean="0">
                <a:latin typeface="+mj-lt"/>
              </a:rPr>
              <a:t>une</a:t>
            </a:r>
            <a:r>
              <a:rPr lang="en-US" sz="3200" dirty="0" smtClean="0">
                <a:latin typeface="+mj-lt"/>
              </a:rPr>
              <a:t> </a:t>
            </a:r>
            <a:r>
              <a:rPr lang="en-US" sz="3200" dirty="0" err="1" smtClean="0">
                <a:latin typeface="+mj-lt"/>
              </a:rPr>
              <a:t>opération</a:t>
            </a:r>
            <a:r>
              <a:rPr lang="en-US" sz="3200" dirty="0" smtClean="0">
                <a:latin typeface="+mj-lt"/>
              </a:rPr>
              <a:t> de “</a:t>
            </a:r>
            <a:r>
              <a:rPr lang="en-US" sz="3200" b="1" i="1" dirty="0" err="1" smtClean="0">
                <a:solidFill>
                  <a:srgbClr val="FF0000"/>
                </a:solidFill>
                <a:latin typeface="+mj-lt"/>
              </a:rPr>
              <a:t>upsampling</a:t>
            </a:r>
            <a:r>
              <a:rPr lang="en-US" sz="3200" dirty="0" smtClean="0">
                <a:latin typeface="+mj-lt"/>
              </a:rPr>
              <a:t>”</a:t>
            </a:r>
          </a:p>
          <a:p>
            <a:endParaRPr lang="en-US" sz="1800" dirty="0" smtClean="0">
              <a:latin typeface="+mj-lt"/>
            </a:endParaRPr>
          </a:p>
          <a:p>
            <a:endParaRPr lang="en-US" sz="1800" dirty="0">
              <a:latin typeface="+mj-lt"/>
            </a:endParaRPr>
          </a:p>
          <a:p>
            <a:endParaRPr lang="en-US" sz="1800" dirty="0" smtClean="0">
              <a:latin typeface="+mj-lt"/>
            </a:endParaRPr>
          </a:p>
          <a:p>
            <a:r>
              <a:rPr lang="en-US" sz="1800" dirty="0" smtClean="0">
                <a:latin typeface="+mj-lt"/>
              </a:rPr>
              <a:t>	</a:t>
            </a:r>
            <a:r>
              <a:rPr lang="en-US" dirty="0" err="1" smtClean="0">
                <a:latin typeface="+mj-lt"/>
              </a:rPr>
              <a:t>Deux</a:t>
            </a:r>
            <a:r>
              <a:rPr lang="en-US" dirty="0" smtClean="0">
                <a:latin typeface="+mj-lt"/>
              </a:rPr>
              <a:t> types </a:t>
            </a:r>
            <a:r>
              <a:rPr lang="en-US" dirty="0" err="1" smtClean="0">
                <a:latin typeface="+mj-lt"/>
              </a:rPr>
              <a:t>d’approches</a:t>
            </a:r>
            <a:endParaRPr lang="en-US" dirty="0" smtClean="0">
              <a:latin typeface="+mj-lt"/>
            </a:endParaRPr>
          </a:p>
          <a:p>
            <a:endParaRPr lang="en-US" dirty="0">
              <a:latin typeface="+mj-lt"/>
            </a:endParaRPr>
          </a:p>
          <a:p>
            <a:pPr marL="1657350" lvl="3" indent="-285750">
              <a:buFontTx/>
              <a:buChar char="-"/>
            </a:pPr>
            <a:r>
              <a:rPr lang="en-US" dirty="0" smtClean="0">
                <a:latin typeface="+mj-lt"/>
              </a:rPr>
              <a:t>M</a:t>
            </a:r>
            <a:r>
              <a:rPr lang="fr-CA" dirty="0" err="1" smtClean="0">
                <a:latin typeface="+mj-lt"/>
              </a:rPr>
              <a:t>éthodes</a:t>
            </a:r>
            <a:r>
              <a:rPr lang="fr-CA" dirty="0" smtClean="0">
                <a:latin typeface="+mj-lt"/>
              </a:rPr>
              <a:t> sans paramètres =</a:t>
            </a:r>
            <a:r>
              <a:rPr lang="en-CA" dirty="0" smtClean="0">
                <a:latin typeface="+mj-lt"/>
              </a:rPr>
              <a:t>&gt; </a:t>
            </a:r>
            <a:r>
              <a:rPr lang="fr-CA" i="1" u="sng" dirty="0" err="1" smtClean="0">
                <a:solidFill>
                  <a:srgbClr val="FF0000"/>
                </a:solidFill>
                <a:latin typeface="+mj-lt"/>
              </a:rPr>
              <a:t>unpooling</a:t>
            </a:r>
            <a:endParaRPr lang="fr-CA" i="1" u="sng" dirty="0" smtClean="0">
              <a:solidFill>
                <a:srgbClr val="FF0000"/>
              </a:solidFill>
              <a:latin typeface="+mj-lt"/>
            </a:endParaRPr>
          </a:p>
          <a:p>
            <a:pPr marL="285750" indent="-285750">
              <a:buFontTx/>
              <a:buChar char="-"/>
            </a:pPr>
            <a:endParaRPr lang="en-US" dirty="0" smtClean="0">
              <a:latin typeface="+mj-lt"/>
            </a:endParaRPr>
          </a:p>
          <a:p>
            <a:pPr marL="1657350" lvl="3" indent="-285750">
              <a:buFontTx/>
              <a:buChar char="-"/>
            </a:pPr>
            <a:r>
              <a:rPr lang="en-US" dirty="0" smtClean="0">
                <a:latin typeface="+mj-lt"/>
              </a:rPr>
              <a:t>M</a:t>
            </a:r>
            <a:r>
              <a:rPr lang="fr-CA" dirty="0" err="1" smtClean="0">
                <a:latin typeface="+mj-lt"/>
              </a:rPr>
              <a:t>éthode</a:t>
            </a:r>
            <a:r>
              <a:rPr lang="fr-CA" dirty="0" smtClean="0">
                <a:latin typeface="+mj-lt"/>
              </a:rPr>
              <a:t> avec paramètres =</a:t>
            </a:r>
            <a:r>
              <a:rPr lang="en-CA" dirty="0" smtClean="0">
                <a:latin typeface="+mj-lt"/>
              </a:rPr>
              <a:t>&gt; </a:t>
            </a:r>
            <a:r>
              <a:rPr lang="en-CA" u="sng" dirty="0" smtClean="0">
                <a:solidFill>
                  <a:srgbClr val="FF0000"/>
                </a:solidFill>
                <a:latin typeface="+mj-lt"/>
              </a:rPr>
              <a:t>convolution </a:t>
            </a:r>
            <a:r>
              <a:rPr lang="en-CA" u="sng" dirty="0" err="1" smtClean="0">
                <a:solidFill>
                  <a:srgbClr val="FF0000"/>
                </a:solidFill>
                <a:latin typeface="+mj-lt"/>
              </a:rPr>
              <a:t>transpos</a:t>
            </a:r>
            <a:r>
              <a:rPr lang="fr-CA" u="sng" dirty="0" err="1" smtClean="0">
                <a:solidFill>
                  <a:srgbClr val="FF0000"/>
                </a:solidFill>
                <a:latin typeface="+mj-lt"/>
              </a:rPr>
              <a:t>ée</a:t>
            </a:r>
            <a:endParaRPr lang="en-US" sz="1800" u="sng" dirty="0">
              <a:solidFill>
                <a:srgbClr val="FF0000"/>
              </a:solidFill>
              <a:latin typeface="+mj-lt"/>
            </a:endParaRPr>
          </a:p>
        </p:txBody>
      </p:sp>
    </p:spTree>
    <p:extLst>
      <p:ext uri="{BB962C8B-B14F-4D97-AF65-F5344CB8AC3E}">
        <p14:creationId xmlns:p14="http://schemas.microsoft.com/office/powerpoint/2010/main" val="166389060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i="1" dirty="0" err="1" smtClean="0">
                <a:latin typeface="+mj-lt"/>
              </a:rPr>
              <a:t>Unpooling</a:t>
            </a:r>
            <a:endParaRPr lang="en-US" i="1" dirty="0">
              <a:latin typeface="+mj-lt"/>
            </a:endParaRPr>
          </a:p>
        </p:txBody>
      </p:sp>
      <p:graphicFrame>
        <p:nvGraphicFramePr>
          <p:cNvPr id="25" name="Table 24"/>
          <p:cNvGraphicFramePr>
            <a:graphicFrameLocks noGrp="1"/>
          </p:cNvGraphicFramePr>
          <p:nvPr>
            <p:extLst>
              <p:ext uri="{D42A27DB-BD31-4B8C-83A1-F6EECF244321}">
                <p14:modId xmlns:p14="http://schemas.microsoft.com/office/powerpoint/2010/main" val="4159069207"/>
              </p:ext>
            </p:extLst>
          </p:nvPr>
        </p:nvGraphicFramePr>
        <p:xfrm>
          <a:off x="1618162" y="2086495"/>
          <a:ext cx="1128650" cy="955962"/>
        </p:xfrm>
        <a:graphic>
          <a:graphicData uri="http://schemas.openxmlformats.org/drawingml/2006/table">
            <a:tbl>
              <a:tblPr firstRow="1" bandRow="1">
                <a:tableStyleId>{5C22544A-7EE6-4342-B048-85BDC9FD1C3A}</a:tableStyleId>
              </a:tblPr>
              <a:tblGrid>
                <a:gridCol w="564325">
                  <a:extLst>
                    <a:ext uri="{9D8B030D-6E8A-4147-A177-3AD203B41FA5}">
                      <a16:colId xmlns:a16="http://schemas.microsoft.com/office/drawing/2014/main" val="2030142311"/>
                    </a:ext>
                  </a:extLst>
                </a:gridCol>
                <a:gridCol w="564325">
                  <a:extLst>
                    <a:ext uri="{9D8B030D-6E8A-4147-A177-3AD203B41FA5}">
                      <a16:colId xmlns:a16="http://schemas.microsoft.com/office/drawing/2014/main" val="2804625695"/>
                    </a:ext>
                  </a:extLst>
                </a:gridCol>
              </a:tblGrid>
              <a:tr h="477981">
                <a:tc>
                  <a:txBody>
                    <a:bodyPr/>
                    <a:lstStyle/>
                    <a:p>
                      <a:pPr algn="ctr"/>
                      <a:r>
                        <a:rPr lang="fr-CA" sz="1600" dirty="0" smtClean="0"/>
                        <a:t>7</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CA" sz="1600" dirty="0" smtClean="0"/>
                        <a:t>8</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2115284241"/>
                  </a:ext>
                </a:extLst>
              </a:tr>
              <a:tr h="477981">
                <a:tc>
                  <a:txBody>
                    <a:bodyPr/>
                    <a:lstStyle/>
                    <a:p>
                      <a:pPr algn="ctr"/>
                      <a:r>
                        <a:rPr lang="fr-CA" sz="1600" dirty="0" smtClean="0"/>
                        <a:t>2</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22294201"/>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157490840"/>
              </p:ext>
            </p:extLst>
          </p:nvPr>
        </p:nvGraphicFramePr>
        <p:xfrm>
          <a:off x="5722917" y="1479748"/>
          <a:ext cx="2257300" cy="1970032"/>
        </p:xfrm>
        <a:graphic>
          <a:graphicData uri="http://schemas.openxmlformats.org/drawingml/2006/table">
            <a:tbl>
              <a:tblPr firstRow="1" bandRow="1">
                <a:tableStyleId>{5C22544A-7EE6-4342-B048-85BDC9FD1C3A}</a:tableStyleId>
              </a:tblPr>
              <a:tblGrid>
                <a:gridCol w="564325">
                  <a:extLst>
                    <a:ext uri="{9D8B030D-6E8A-4147-A177-3AD203B41FA5}">
                      <a16:colId xmlns:a16="http://schemas.microsoft.com/office/drawing/2014/main" val="2030142311"/>
                    </a:ext>
                  </a:extLst>
                </a:gridCol>
                <a:gridCol w="564325">
                  <a:extLst>
                    <a:ext uri="{9D8B030D-6E8A-4147-A177-3AD203B41FA5}">
                      <a16:colId xmlns:a16="http://schemas.microsoft.com/office/drawing/2014/main" val="1548319699"/>
                    </a:ext>
                  </a:extLst>
                </a:gridCol>
                <a:gridCol w="564325">
                  <a:extLst>
                    <a:ext uri="{9D8B030D-6E8A-4147-A177-3AD203B41FA5}">
                      <a16:colId xmlns:a16="http://schemas.microsoft.com/office/drawing/2014/main" val="2804625695"/>
                    </a:ext>
                  </a:extLst>
                </a:gridCol>
                <a:gridCol w="564325">
                  <a:extLst>
                    <a:ext uri="{9D8B030D-6E8A-4147-A177-3AD203B41FA5}">
                      <a16:colId xmlns:a16="http://schemas.microsoft.com/office/drawing/2014/main" val="3501416529"/>
                    </a:ext>
                  </a:extLst>
                </a:gridCol>
              </a:tblGrid>
              <a:tr h="492508">
                <a:tc>
                  <a:txBody>
                    <a:bodyPr/>
                    <a:lstStyle/>
                    <a:p>
                      <a:pPr algn="ctr"/>
                      <a:r>
                        <a:rPr lang="fr-CA" sz="1600" dirty="0" smtClean="0"/>
                        <a:t>7</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CA" sz="1600" dirty="0" smtClean="0"/>
                        <a:t>8</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2115284241"/>
                  </a:ext>
                </a:extLst>
              </a:tr>
              <a:tr h="492508">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386184069"/>
                  </a:ext>
                </a:extLst>
              </a:tr>
              <a:tr h="492508">
                <a:tc>
                  <a:txBody>
                    <a:bodyPr/>
                    <a:lstStyle/>
                    <a:p>
                      <a:pPr algn="ctr"/>
                      <a:r>
                        <a:rPr lang="fr-CA" sz="1600" dirty="0" smtClean="0"/>
                        <a:t>2</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22294201"/>
                  </a:ext>
                </a:extLst>
              </a:tr>
              <a:tr h="492508">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fr-CA" sz="1600" dirty="0" smtClean="0"/>
                        <a:t>0</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894327618"/>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524173638"/>
              </p:ext>
            </p:extLst>
          </p:nvPr>
        </p:nvGraphicFramePr>
        <p:xfrm>
          <a:off x="1613461" y="4632960"/>
          <a:ext cx="1128650" cy="955962"/>
        </p:xfrm>
        <a:graphic>
          <a:graphicData uri="http://schemas.openxmlformats.org/drawingml/2006/table">
            <a:tbl>
              <a:tblPr firstRow="1" bandRow="1">
                <a:tableStyleId>{5C22544A-7EE6-4342-B048-85BDC9FD1C3A}</a:tableStyleId>
              </a:tblPr>
              <a:tblGrid>
                <a:gridCol w="559773">
                  <a:extLst>
                    <a:ext uri="{9D8B030D-6E8A-4147-A177-3AD203B41FA5}">
                      <a16:colId xmlns:a16="http://schemas.microsoft.com/office/drawing/2014/main" val="2030142311"/>
                    </a:ext>
                  </a:extLst>
                </a:gridCol>
                <a:gridCol w="568877">
                  <a:extLst>
                    <a:ext uri="{9D8B030D-6E8A-4147-A177-3AD203B41FA5}">
                      <a16:colId xmlns:a16="http://schemas.microsoft.com/office/drawing/2014/main" val="2804625695"/>
                    </a:ext>
                  </a:extLst>
                </a:gridCol>
              </a:tblGrid>
              <a:tr h="477981">
                <a:tc>
                  <a:txBody>
                    <a:bodyPr/>
                    <a:lstStyle/>
                    <a:p>
                      <a:pPr algn="ctr"/>
                      <a:r>
                        <a:rPr lang="fr-CA" sz="1600" dirty="0" smtClean="0"/>
                        <a:t>7</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CA" sz="1600" dirty="0" smtClean="0"/>
                        <a:t>8</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2115284241"/>
                  </a:ext>
                </a:extLst>
              </a:tr>
              <a:tr h="477981">
                <a:tc>
                  <a:txBody>
                    <a:bodyPr/>
                    <a:lstStyle/>
                    <a:p>
                      <a:pPr algn="ctr"/>
                      <a:r>
                        <a:rPr lang="fr-CA" sz="1600" dirty="0" smtClean="0"/>
                        <a:t>2</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22294201"/>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945706757"/>
              </p:ext>
            </p:extLst>
          </p:nvPr>
        </p:nvGraphicFramePr>
        <p:xfrm>
          <a:off x="5722917" y="4051152"/>
          <a:ext cx="2257300" cy="1970032"/>
        </p:xfrm>
        <a:graphic>
          <a:graphicData uri="http://schemas.openxmlformats.org/drawingml/2006/table">
            <a:tbl>
              <a:tblPr firstRow="1" bandRow="1">
                <a:tableStyleId>{5C22544A-7EE6-4342-B048-85BDC9FD1C3A}</a:tableStyleId>
              </a:tblPr>
              <a:tblGrid>
                <a:gridCol w="564325">
                  <a:extLst>
                    <a:ext uri="{9D8B030D-6E8A-4147-A177-3AD203B41FA5}">
                      <a16:colId xmlns:a16="http://schemas.microsoft.com/office/drawing/2014/main" val="2030142311"/>
                    </a:ext>
                  </a:extLst>
                </a:gridCol>
                <a:gridCol w="564325">
                  <a:extLst>
                    <a:ext uri="{9D8B030D-6E8A-4147-A177-3AD203B41FA5}">
                      <a16:colId xmlns:a16="http://schemas.microsoft.com/office/drawing/2014/main" val="1548319699"/>
                    </a:ext>
                  </a:extLst>
                </a:gridCol>
                <a:gridCol w="564325">
                  <a:extLst>
                    <a:ext uri="{9D8B030D-6E8A-4147-A177-3AD203B41FA5}">
                      <a16:colId xmlns:a16="http://schemas.microsoft.com/office/drawing/2014/main" val="2804625695"/>
                    </a:ext>
                  </a:extLst>
                </a:gridCol>
                <a:gridCol w="564325">
                  <a:extLst>
                    <a:ext uri="{9D8B030D-6E8A-4147-A177-3AD203B41FA5}">
                      <a16:colId xmlns:a16="http://schemas.microsoft.com/office/drawing/2014/main" val="3501416529"/>
                    </a:ext>
                  </a:extLst>
                </a:gridCol>
              </a:tblGrid>
              <a:tr h="492508">
                <a:tc>
                  <a:txBody>
                    <a:bodyPr/>
                    <a:lstStyle/>
                    <a:p>
                      <a:pPr algn="ctr"/>
                      <a:r>
                        <a:rPr lang="fr-CA" sz="1600" dirty="0" smtClean="0"/>
                        <a:t>7</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CA" sz="1600" dirty="0" smtClean="0"/>
                        <a:t>7</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CA" sz="1600" dirty="0" smtClean="0"/>
                        <a:t>8</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fr-CA" sz="1600" dirty="0" smtClean="0"/>
                        <a:t>8</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2115284241"/>
                  </a:ext>
                </a:extLst>
              </a:tr>
              <a:tr h="492508">
                <a:tc>
                  <a:txBody>
                    <a:bodyPr/>
                    <a:lstStyle/>
                    <a:p>
                      <a:pPr algn="ctr"/>
                      <a:r>
                        <a:rPr lang="fr-CA" sz="1600" dirty="0" smtClean="0"/>
                        <a:t>7</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fr-CA" sz="1600" dirty="0" smtClean="0"/>
                        <a:t>7</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fr-CA" sz="1600" dirty="0" smtClean="0"/>
                        <a:t>8</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fr-CA" sz="1600" dirty="0" smtClean="0"/>
                        <a:t>8</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386184069"/>
                  </a:ext>
                </a:extLst>
              </a:tr>
              <a:tr h="492508">
                <a:tc>
                  <a:txBody>
                    <a:bodyPr/>
                    <a:lstStyle/>
                    <a:p>
                      <a:pPr algn="ctr"/>
                      <a:r>
                        <a:rPr lang="fr-CA" sz="1600" dirty="0" smtClean="0"/>
                        <a:t>2</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2</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22294201"/>
                  </a:ext>
                </a:extLst>
              </a:tr>
              <a:tr h="492508">
                <a:tc>
                  <a:txBody>
                    <a:bodyPr/>
                    <a:lstStyle/>
                    <a:p>
                      <a:pPr algn="ctr"/>
                      <a:r>
                        <a:rPr lang="fr-CA" sz="1600" dirty="0" smtClean="0"/>
                        <a:t>2</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2</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894327618"/>
                  </a:ext>
                </a:extLst>
              </a:tr>
            </a:tbl>
          </a:graphicData>
        </a:graphic>
      </p:graphicFrame>
      <p:cxnSp>
        <p:nvCxnSpPr>
          <p:cNvPr id="10" name="Straight Arrow Connector 9"/>
          <p:cNvCxnSpPr/>
          <p:nvPr/>
        </p:nvCxnSpPr>
        <p:spPr>
          <a:xfrm>
            <a:off x="3183775" y="2564476"/>
            <a:ext cx="2144683"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1" name="TextBox 10"/>
          <p:cNvSpPr txBox="1"/>
          <p:nvPr/>
        </p:nvSpPr>
        <p:spPr>
          <a:xfrm>
            <a:off x="2925845" y="2011412"/>
            <a:ext cx="2694969" cy="461665"/>
          </a:xfrm>
          <a:prstGeom prst="rect">
            <a:avLst/>
          </a:prstGeom>
          <a:noFill/>
        </p:spPr>
        <p:txBody>
          <a:bodyPr wrap="none" rtlCol="0">
            <a:spAutoFit/>
          </a:bodyPr>
          <a:lstStyle/>
          <a:p>
            <a:r>
              <a:rPr lang="fr-CA" dirty="0" smtClean="0"/>
              <a:t>« planche de clous »</a:t>
            </a:r>
            <a:endParaRPr lang="en-CA" dirty="0"/>
          </a:p>
        </p:txBody>
      </p:sp>
      <p:cxnSp>
        <p:nvCxnSpPr>
          <p:cNvPr id="15" name="Straight Arrow Connector 14"/>
          <p:cNvCxnSpPr/>
          <p:nvPr/>
        </p:nvCxnSpPr>
        <p:spPr>
          <a:xfrm>
            <a:off x="3142959" y="5186024"/>
            <a:ext cx="2144683"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6" name="TextBox 15"/>
          <p:cNvSpPr txBox="1"/>
          <p:nvPr/>
        </p:nvSpPr>
        <p:spPr>
          <a:xfrm>
            <a:off x="2885029" y="4632960"/>
            <a:ext cx="2901756" cy="461665"/>
          </a:xfrm>
          <a:prstGeom prst="rect">
            <a:avLst/>
          </a:prstGeom>
          <a:noFill/>
        </p:spPr>
        <p:txBody>
          <a:bodyPr wrap="none" rtlCol="0">
            <a:spAutoFit/>
          </a:bodyPr>
          <a:lstStyle/>
          <a:p>
            <a:r>
              <a:rPr lang="fr-CA" dirty="0" smtClean="0"/>
              <a:t>« plus proche voisin »</a:t>
            </a:r>
            <a:endParaRPr lang="en-CA" dirty="0"/>
          </a:p>
        </p:txBody>
      </p:sp>
    </p:spTree>
    <p:extLst>
      <p:ext uri="{BB962C8B-B14F-4D97-AF65-F5344CB8AC3E}">
        <p14:creationId xmlns:p14="http://schemas.microsoft.com/office/powerpoint/2010/main" val="284057853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i="1" dirty="0" err="1" smtClean="0">
                <a:latin typeface="+mj-lt"/>
              </a:rPr>
              <a:t>Unpooling</a:t>
            </a:r>
            <a:endParaRPr lang="en-US" i="1" dirty="0">
              <a:latin typeface="+mj-lt"/>
            </a:endParaRPr>
          </a:p>
        </p:txBody>
      </p:sp>
      <p:graphicFrame>
        <p:nvGraphicFramePr>
          <p:cNvPr id="25" name="Table 24"/>
          <p:cNvGraphicFramePr>
            <a:graphicFrameLocks noGrp="1"/>
          </p:cNvGraphicFramePr>
          <p:nvPr>
            <p:extLst>
              <p:ext uri="{D42A27DB-BD31-4B8C-83A1-F6EECF244321}">
                <p14:modId xmlns:p14="http://schemas.microsoft.com/office/powerpoint/2010/main" val="2311985700"/>
              </p:ext>
            </p:extLst>
          </p:nvPr>
        </p:nvGraphicFramePr>
        <p:xfrm>
          <a:off x="1709602" y="2967644"/>
          <a:ext cx="1128650" cy="955962"/>
        </p:xfrm>
        <a:graphic>
          <a:graphicData uri="http://schemas.openxmlformats.org/drawingml/2006/table">
            <a:tbl>
              <a:tblPr firstRow="1" bandRow="1">
                <a:tableStyleId>{5C22544A-7EE6-4342-B048-85BDC9FD1C3A}</a:tableStyleId>
              </a:tblPr>
              <a:tblGrid>
                <a:gridCol w="564325">
                  <a:extLst>
                    <a:ext uri="{9D8B030D-6E8A-4147-A177-3AD203B41FA5}">
                      <a16:colId xmlns:a16="http://schemas.microsoft.com/office/drawing/2014/main" val="2030142311"/>
                    </a:ext>
                  </a:extLst>
                </a:gridCol>
                <a:gridCol w="564325">
                  <a:extLst>
                    <a:ext uri="{9D8B030D-6E8A-4147-A177-3AD203B41FA5}">
                      <a16:colId xmlns:a16="http://schemas.microsoft.com/office/drawing/2014/main" val="2804625695"/>
                    </a:ext>
                  </a:extLst>
                </a:gridCol>
              </a:tblGrid>
              <a:tr h="477981">
                <a:tc>
                  <a:txBody>
                    <a:bodyPr/>
                    <a:lstStyle/>
                    <a:p>
                      <a:pPr algn="ctr"/>
                      <a:r>
                        <a:rPr lang="fr-CA" sz="1600" dirty="0" smtClean="0"/>
                        <a:t>7</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CA" sz="1600" dirty="0" smtClean="0"/>
                        <a:t>9</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2115284241"/>
                  </a:ext>
                </a:extLst>
              </a:tr>
              <a:tr h="477981">
                <a:tc>
                  <a:txBody>
                    <a:bodyPr/>
                    <a:lstStyle/>
                    <a:p>
                      <a:pPr algn="ctr"/>
                      <a:r>
                        <a:rPr lang="fr-CA" sz="1600" dirty="0" smtClean="0"/>
                        <a:t>2</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22294201"/>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5421274"/>
              </p:ext>
            </p:extLst>
          </p:nvPr>
        </p:nvGraphicFramePr>
        <p:xfrm>
          <a:off x="5814357" y="2360897"/>
          <a:ext cx="2257300" cy="1970032"/>
        </p:xfrm>
        <a:graphic>
          <a:graphicData uri="http://schemas.openxmlformats.org/drawingml/2006/table">
            <a:tbl>
              <a:tblPr firstRow="1" bandRow="1">
                <a:tableStyleId>{5C22544A-7EE6-4342-B048-85BDC9FD1C3A}</a:tableStyleId>
              </a:tblPr>
              <a:tblGrid>
                <a:gridCol w="564325">
                  <a:extLst>
                    <a:ext uri="{9D8B030D-6E8A-4147-A177-3AD203B41FA5}">
                      <a16:colId xmlns:a16="http://schemas.microsoft.com/office/drawing/2014/main" val="2030142311"/>
                    </a:ext>
                  </a:extLst>
                </a:gridCol>
                <a:gridCol w="564325">
                  <a:extLst>
                    <a:ext uri="{9D8B030D-6E8A-4147-A177-3AD203B41FA5}">
                      <a16:colId xmlns:a16="http://schemas.microsoft.com/office/drawing/2014/main" val="1548319699"/>
                    </a:ext>
                  </a:extLst>
                </a:gridCol>
                <a:gridCol w="564325">
                  <a:extLst>
                    <a:ext uri="{9D8B030D-6E8A-4147-A177-3AD203B41FA5}">
                      <a16:colId xmlns:a16="http://schemas.microsoft.com/office/drawing/2014/main" val="2804625695"/>
                    </a:ext>
                  </a:extLst>
                </a:gridCol>
                <a:gridCol w="564325">
                  <a:extLst>
                    <a:ext uri="{9D8B030D-6E8A-4147-A177-3AD203B41FA5}">
                      <a16:colId xmlns:a16="http://schemas.microsoft.com/office/drawing/2014/main" val="3501416529"/>
                    </a:ext>
                  </a:extLst>
                </a:gridCol>
              </a:tblGrid>
              <a:tr h="492508">
                <a:tc>
                  <a:txBody>
                    <a:bodyPr/>
                    <a:lstStyle/>
                    <a:p>
                      <a:pPr algn="ctr"/>
                      <a:r>
                        <a:rPr lang="fr-CA" sz="1600" dirty="0" smtClean="0"/>
                        <a:t>7</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CA" sz="1600" dirty="0" smtClean="0"/>
                        <a:t>8</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fr-CA" sz="1600" dirty="0" smtClean="0"/>
                        <a:t>9</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fr-CA" sz="1600" dirty="0" smtClean="0"/>
                        <a:t>4.5</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2115284241"/>
                  </a:ext>
                </a:extLst>
              </a:tr>
              <a:tr h="492508">
                <a:tc>
                  <a:txBody>
                    <a:bodyPr/>
                    <a:lstStyle/>
                    <a:p>
                      <a:pPr algn="ctr"/>
                      <a:r>
                        <a:rPr lang="fr-CA" sz="1600" dirty="0" smtClean="0"/>
                        <a:t>4.5</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fr-CA" sz="1400" dirty="0" smtClean="0"/>
                        <a:t>4.75</a:t>
                      </a:r>
                      <a:endParaRPr lang="en-CA"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fr-CA" sz="1600" dirty="0" smtClean="0"/>
                        <a:t>5</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fr-CA" sz="1600" dirty="0" smtClean="0"/>
                        <a:t>2.5</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386184069"/>
                  </a:ext>
                </a:extLst>
              </a:tr>
              <a:tr h="492508">
                <a:tc>
                  <a:txBody>
                    <a:bodyPr/>
                    <a:lstStyle/>
                    <a:p>
                      <a:pPr algn="ctr"/>
                      <a:r>
                        <a:rPr lang="fr-CA" sz="1600" dirty="0" smtClean="0"/>
                        <a:t>2</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1.5</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fr-CA" sz="1600" dirty="0" smtClean="0"/>
                        <a:t>0.5</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22294201"/>
                  </a:ext>
                </a:extLst>
              </a:tr>
              <a:tr h="492508">
                <a:tc>
                  <a:txBody>
                    <a:bodyPr/>
                    <a:lstStyle/>
                    <a:p>
                      <a:pPr algn="ctr"/>
                      <a:r>
                        <a:rPr lang="fr-CA" sz="1600" dirty="0" smtClean="0"/>
                        <a:t>1</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400" dirty="0" smtClean="0"/>
                        <a:t>0.75</a:t>
                      </a:r>
                      <a:endParaRPr lang="en-CA"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75000"/>
                      </a:schemeClr>
                    </a:solidFill>
                  </a:tcPr>
                </a:tc>
                <a:tc>
                  <a:txBody>
                    <a:bodyPr/>
                    <a:lstStyle/>
                    <a:p>
                      <a:pPr algn="ctr"/>
                      <a:r>
                        <a:rPr lang="fr-CA" sz="1600" dirty="0" smtClean="0"/>
                        <a:t>0.5</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fr-CA" sz="1400" dirty="0" smtClean="0"/>
                        <a:t>0.25</a:t>
                      </a:r>
                      <a:endParaRPr lang="en-CA"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1894327618"/>
                  </a:ext>
                </a:extLst>
              </a:tr>
            </a:tbl>
          </a:graphicData>
        </a:graphic>
      </p:graphicFrame>
      <p:cxnSp>
        <p:nvCxnSpPr>
          <p:cNvPr id="10" name="Straight Arrow Connector 9"/>
          <p:cNvCxnSpPr/>
          <p:nvPr/>
        </p:nvCxnSpPr>
        <p:spPr>
          <a:xfrm>
            <a:off x="3275215" y="3445625"/>
            <a:ext cx="2144683"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1" name="TextBox 10"/>
          <p:cNvSpPr txBox="1"/>
          <p:nvPr/>
        </p:nvSpPr>
        <p:spPr>
          <a:xfrm>
            <a:off x="3314320" y="2523229"/>
            <a:ext cx="1984839" cy="830997"/>
          </a:xfrm>
          <a:prstGeom prst="rect">
            <a:avLst/>
          </a:prstGeom>
          <a:noFill/>
        </p:spPr>
        <p:txBody>
          <a:bodyPr wrap="none" rtlCol="0">
            <a:spAutoFit/>
          </a:bodyPr>
          <a:lstStyle/>
          <a:p>
            <a:pPr algn="ctr"/>
            <a:r>
              <a:rPr lang="fr-CA" dirty="0" smtClean="0"/>
              <a:t>« interpolation</a:t>
            </a:r>
          </a:p>
          <a:p>
            <a:pPr algn="ctr"/>
            <a:r>
              <a:rPr lang="fr-CA" dirty="0" smtClean="0"/>
              <a:t>bilinéaire »</a:t>
            </a:r>
            <a:endParaRPr lang="en-CA" dirty="0"/>
          </a:p>
        </p:txBody>
      </p:sp>
    </p:spTree>
    <p:extLst>
      <p:ext uri="{BB962C8B-B14F-4D97-AF65-F5344CB8AC3E}">
        <p14:creationId xmlns:p14="http://schemas.microsoft.com/office/powerpoint/2010/main" val="27092814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sp>
        <p:nvSpPr>
          <p:cNvPr id="18" name="Content Placeholder 4">
            <a:extLst>
              <a:ext uri="{FF2B5EF4-FFF2-40B4-BE49-F238E27FC236}">
                <a16:creationId xmlns:a16="http://schemas.microsoft.com/office/drawing/2014/main" id="{7929951A-8F4B-3943-8935-F93B5832D9B0}"/>
              </a:ext>
            </a:extLst>
          </p:cNvPr>
          <p:cNvSpPr txBox="1">
            <a:spLocks/>
          </p:cNvSpPr>
          <p:nvPr/>
        </p:nvSpPr>
        <p:spPr bwMode="auto">
          <a:xfrm>
            <a:off x="828675" y="4329636"/>
            <a:ext cx="7629525" cy="48525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CA" sz="1600" b="1" kern="0" dirty="0" smtClean="0">
                <a:latin typeface="+mj-lt"/>
              </a:rPr>
              <a:t>But: </a:t>
            </a:r>
            <a:r>
              <a:rPr lang="en-CA" sz="1600" kern="0" dirty="0" smtClean="0">
                <a:latin typeface="+mj-lt"/>
              </a:rPr>
              <a:t>Assigner la bonne </a:t>
            </a:r>
            <a:r>
              <a:rPr lang="en-CA" sz="1600" kern="0" dirty="0" err="1">
                <a:latin typeface="+mj-lt"/>
              </a:rPr>
              <a:t>é</a:t>
            </a:r>
            <a:r>
              <a:rPr lang="en-CA" sz="1600" kern="0" dirty="0" err="1" smtClean="0">
                <a:latin typeface="+mj-lt"/>
              </a:rPr>
              <a:t>tiquette</a:t>
            </a:r>
            <a:r>
              <a:rPr lang="en-CA" sz="1600" kern="0" dirty="0" smtClean="0">
                <a:latin typeface="+mj-lt"/>
              </a:rPr>
              <a:t> de </a:t>
            </a:r>
            <a:r>
              <a:rPr lang="en-CA" sz="1600" kern="0" dirty="0" err="1" smtClean="0">
                <a:latin typeface="+mj-lt"/>
              </a:rPr>
              <a:t>classe</a:t>
            </a:r>
            <a:r>
              <a:rPr lang="en-CA" sz="1600" kern="0" dirty="0" smtClean="0">
                <a:latin typeface="+mj-lt"/>
              </a:rPr>
              <a:t> à </a:t>
            </a:r>
            <a:r>
              <a:rPr lang="en-CA" sz="1600" b="1" kern="0" dirty="0" err="1" smtClean="0">
                <a:latin typeface="+mj-lt"/>
              </a:rPr>
              <a:t>chaque</a:t>
            </a:r>
            <a:r>
              <a:rPr lang="en-CA" sz="1600" b="1" kern="0" dirty="0" smtClean="0">
                <a:latin typeface="+mj-lt"/>
              </a:rPr>
              <a:t> pixel de </a:t>
            </a:r>
            <a:r>
              <a:rPr lang="en-CA" sz="1600" b="1" kern="0" dirty="0" err="1" smtClean="0">
                <a:latin typeface="+mj-lt"/>
              </a:rPr>
              <a:t>l’image</a:t>
            </a:r>
            <a:r>
              <a:rPr lang="en-CA" sz="1600" b="1" kern="0" dirty="0" smtClean="0">
                <a:latin typeface="+mj-lt"/>
              </a:rPr>
              <a:t> </a:t>
            </a:r>
            <a:r>
              <a:rPr lang="en-CA" sz="1600" b="1" kern="0" dirty="0" err="1" smtClean="0">
                <a:latin typeface="+mj-lt"/>
              </a:rPr>
              <a:t>d’entrée</a:t>
            </a:r>
            <a:endParaRPr lang="en-CA" sz="1600" b="1" kern="0" dirty="0">
              <a:latin typeface="+mj-lt"/>
            </a:endParaRPr>
          </a:p>
        </p:txBody>
      </p:sp>
      <p:sp>
        <p:nvSpPr>
          <p:cNvPr id="13" name="Content Placeholder 4">
            <a:extLst>
              <a:ext uri="{FF2B5EF4-FFF2-40B4-BE49-F238E27FC236}">
                <a16:creationId xmlns:a16="http://schemas.microsoft.com/office/drawing/2014/main" id="{60373CD9-6EB6-5D4F-9A46-CCBEB77A75ED}"/>
              </a:ext>
            </a:extLst>
          </p:cNvPr>
          <p:cNvSpPr txBox="1">
            <a:spLocks/>
          </p:cNvSpPr>
          <p:nvPr/>
        </p:nvSpPr>
        <p:spPr bwMode="auto">
          <a:xfrm>
            <a:off x="2050774" y="3577554"/>
            <a:ext cx="904876" cy="341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400" b="1" kern="0" dirty="0">
                <a:latin typeface="+mj-lt"/>
              </a:rPr>
              <a:t>Image</a:t>
            </a:r>
            <a:endParaRPr lang="en-CA" sz="1400" kern="0" dirty="0">
              <a:latin typeface="+mj-lt"/>
            </a:endParaRPr>
          </a:p>
        </p:txBody>
      </p:sp>
      <p:sp>
        <p:nvSpPr>
          <p:cNvPr id="14" name="Content Placeholder 4">
            <a:extLst>
              <a:ext uri="{FF2B5EF4-FFF2-40B4-BE49-F238E27FC236}">
                <a16:creationId xmlns:a16="http://schemas.microsoft.com/office/drawing/2014/main" id="{B3E34A9A-505F-9943-AA73-809008CF1655}"/>
              </a:ext>
            </a:extLst>
          </p:cNvPr>
          <p:cNvSpPr txBox="1">
            <a:spLocks/>
          </p:cNvSpPr>
          <p:nvPr/>
        </p:nvSpPr>
        <p:spPr bwMode="auto">
          <a:xfrm>
            <a:off x="5856465" y="3577554"/>
            <a:ext cx="1452335" cy="31480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400" b="1" kern="0" dirty="0">
                <a:latin typeface="+mj-lt"/>
              </a:rPr>
              <a:t>Segmentation</a:t>
            </a:r>
            <a:endParaRPr lang="en-CA" sz="1400" kern="0" dirty="0">
              <a:latin typeface="+mj-lt"/>
            </a:endParaRPr>
          </a:p>
        </p:txBody>
      </p:sp>
      <p:sp>
        <p:nvSpPr>
          <p:cNvPr id="17" name="Content Placeholder 4">
            <a:extLst>
              <a:ext uri="{FF2B5EF4-FFF2-40B4-BE49-F238E27FC236}">
                <a16:creationId xmlns:a16="http://schemas.microsoft.com/office/drawing/2014/main" id="{3AD948D8-6030-8E45-82A4-F511549F20FA}"/>
              </a:ext>
            </a:extLst>
          </p:cNvPr>
          <p:cNvSpPr txBox="1">
            <a:spLocks/>
          </p:cNvSpPr>
          <p:nvPr/>
        </p:nvSpPr>
        <p:spPr bwMode="auto">
          <a:xfrm>
            <a:off x="862012" y="4974850"/>
            <a:ext cx="7629525" cy="48525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CA" sz="1600" kern="0" dirty="0" err="1" smtClean="0">
                <a:latin typeface="+mj-lt"/>
              </a:rPr>
              <a:t>Peut</a:t>
            </a:r>
            <a:r>
              <a:rPr lang="en-CA" sz="1600" kern="0" dirty="0" smtClean="0">
                <a:latin typeface="+mj-lt"/>
              </a:rPr>
              <a:t> </a:t>
            </a:r>
            <a:r>
              <a:rPr lang="en-CA" sz="1600" kern="0" dirty="0" err="1" smtClean="0">
                <a:latin typeface="+mj-lt"/>
              </a:rPr>
              <a:t>être</a:t>
            </a:r>
            <a:r>
              <a:rPr lang="en-CA" sz="1600" kern="0" dirty="0" smtClean="0">
                <a:latin typeface="+mj-lt"/>
              </a:rPr>
              <a:t> vu </a:t>
            </a:r>
            <a:r>
              <a:rPr lang="en-CA" sz="1600" kern="0" dirty="0" err="1" smtClean="0">
                <a:latin typeface="+mj-lt"/>
              </a:rPr>
              <a:t>comme</a:t>
            </a:r>
            <a:r>
              <a:rPr lang="en-CA" sz="1600" kern="0" dirty="0" smtClean="0">
                <a:latin typeface="+mj-lt"/>
              </a:rPr>
              <a:t> un </a:t>
            </a:r>
            <a:r>
              <a:rPr lang="en-CA" sz="1600" kern="0" dirty="0" err="1" smtClean="0">
                <a:latin typeface="+mj-lt"/>
              </a:rPr>
              <a:t>problème</a:t>
            </a:r>
            <a:r>
              <a:rPr lang="en-CA" sz="1600" kern="0" dirty="0" smtClean="0">
                <a:latin typeface="+mj-lt"/>
              </a:rPr>
              <a:t> de classification </a:t>
            </a:r>
            <a:r>
              <a:rPr lang="en-CA" sz="1600" b="1" u="sng" kern="0" dirty="0" smtClean="0">
                <a:solidFill>
                  <a:srgbClr val="FF0000"/>
                </a:solidFill>
                <a:latin typeface="+mj-lt"/>
              </a:rPr>
              <a:t>dense</a:t>
            </a:r>
            <a:r>
              <a:rPr lang="en-CA" sz="1600" kern="0" dirty="0" smtClean="0">
                <a:latin typeface="+mj-lt"/>
              </a:rPr>
              <a:t> et </a:t>
            </a:r>
            <a:r>
              <a:rPr lang="en-CA" sz="1600" b="1" u="sng" kern="0" dirty="0" err="1" smtClean="0">
                <a:solidFill>
                  <a:srgbClr val="FF0000"/>
                </a:solidFill>
                <a:latin typeface="+mj-lt"/>
              </a:rPr>
              <a:t>structurée</a:t>
            </a:r>
            <a:endParaRPr lang="en-CA" sz="1600" b="1" kern="0" dirty="0">
              <a:solidFill>
                <a:srgbClr val="FF0000"/>
              </a:solidFill>
              <a:latin typeface="+mj-lt"/>
            </a:endParaRPr>
          </a:p>
        </p:txBody>
      </p:sp>
      <p:cxnSp>
        <p:nvCxnSpPr>
          <p:cNvPr id="19" name="Straight Connector 18">
            <a:extLst>
              <a:ext uri="{FF2B5EF4-FFF2-40B4-BE49-F238E27FC236}">
                <a16:creationId xmlns:a16="http://schemas.microsoft.com/office/drawing/2014/main" id="{3C2668E9-CC71-794C-A0D3-54BD27C8BC52}"/>
              </a:ext>
            </a:extLst>
          </p:cNvPr>
          <p:cNvCxnSpPr>
            <a:cxnSpLocks/>
            <a:stCxn id="24" idx="0"/>
          </p:cNvCxnSpPr>
          <p:nvPr/>
        </p:nvCxnSpPr>
        <p:spPr>
          <a:xfrm flipV="1">
            <a:off x="5355803" y="5270903"/>
            <a:ext cx="773551" cy="756515"/>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9E45835-B366-0441-94BF-5999F8AF7496}"/>
              </a:ext>
            </a:extLst>
          </p:cNvPr>
          <p:cNvCxnSpPr>
            <a:cxnSpLocks/>
          </p:cNvCxnSpPr>
          <p:nvPr/>
        </p:nvCxnSpPr>
        <p:spPr>
          <a:xfrm flipH="1" flipV="1">
            <a:off x="7029450" y="5263630"/>
            <a:ext cx="419101" cy="763789"/>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4" name="Content Placeholder 4">
            <a:extLst>
              <a:ext uri="{FF2B5EF4-FFF2-40B4-BE49-F238E27FC236}">
                <a16:creationId xmlns:a16="http://schemas.microsoft.com/office/drawing/2014/main" id="{A5F0B937-B3DF-824C-BB60-296CF9DD9C27}"/>
              </a:ext>
            </a:extLst>
          </p:cNvPr>
          <p:cNvSpPr txBox="1">
            <a:spLocks/>
          </p:cNvSpPr>
          <p:nvPr/>
        </p:nvSpPr>
        <p:spPr bwMode="auto">
          <a:xfrm>
            <a:off x="4365421" y="6027418"/>
            <a:ext cx="1980764" cy="39242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CA" sz="1500" kern="0" dirty="0" err="1" smtClean="0">
                <a:latin typeface="+mj-lt"/>
              </a:rPr>
              <a:t>Possiblement</a:t>
            </a:r>
            <a:r>
              <a:rPr lang="en-CA" sz="1500" kern="0" dirty="0" smtClean="0">
                <a:latin typeface="+mj-lt"/>
              </a:rPr>
              <a:t> des </a:t>
            </a:r>
          </a:p>
          <a:p>
            <a:pPr marL="0" indent="0" algn="ctr">
              <a:buFontTx/>
              <a:buNone/>
            </a:pPr>
            <a:r>
              <a:rPr lang="en-CA" sz="1500" kern="0" dirty="0" smtClean="0">
                <a:latin typeface="+mj-lt"/>
              </a:rPr>
              <a:t>millions de pixels</a:t>
            </a:r>
            <a:endParaRPr lang="en-CA" sz="1500" kern="0" dirty="0">
              <a:latin typeface="+mj-lt"/>
            </a:endParaRPr>
          </a:p>
        </p:txBody>
      </p:sp>
      <p:sp>
        <p:nvSpPr>
          <p:cNvPr id="26" name="Content Placeholder 4">
            <a:extLst>
              <a:ext uri="{FF2B5EF4-FFF2-40B4-BE49-F238E27FC236}">
                <a16:creationId xmlns:a16="http://schemas.microsoft.com/office/drawing/2014/main" id="{6FCAC4BF-9EE7-A145-A0F1-0D9899D528F1}"/>
              </a:ext>
            </a:extLst>
          </p:cNvPr>
          <p:cNvSpPr txBox="1">
            <a:spLocks/>
          </p:cNvSpPr>
          <p:nvPr/>
        </p:nvSpPr>
        <p:spPr bwMode="auto">
          <a:xfrm>
            <a:off x="6944918" y="6027418"/>
            <a:ext cx="2177280" cy="39242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CA" sz="1500" kern="0" dirty="0" err="1" smtClean="0">
                <a:latin typeface="+mj-lt"/>
              </a:rPr>
              <a:t>Prédictions</a:t>
            </a:r>
            <a:r>
              <a:rPr lang="en-CA" sz="1500" kern="0" dirty="0" smtClean="0">
                <a:latin typeface="+mj-lt"/>
              </a:rPr>
              <a:t> structure</a:t>
            </a:r>
          </a:p>
          <a:p>
            <a:pPr marL="0" indent="0" algn="ctr">
              <a:buFontTx/>
              <a:buNone/>
            </a:pPr>
            <a:r>
              <a:rPr lang="fr-CA" sz="1500" kern="0" dirty="0" smtClean="0">
                <a:latin typeface="+mj-lt"/>
              </a:rPr>
              <a:t>spatiale</a:t>
            </a:r>
            <a:endParaRPr lang="en-CA" sz="1500" kern="0" dirty="0">
              <a:latin typeface="+mj-lt"/>
            </a:endParaRPr>
          </a:p>
        </p:txBody>
      </p:sp>
      <p:grpSp>
        <p:nvGrpSpPr>
          <p:cNvPr id="8" name="Group 7">
            <a:extLst>
              <a:ext uri="{FF2B5EF4-FFF2-40B4-BE49-F238E27FC236}">
                <a16:creationId xmlns:a16="http://schemas.microsoft.com/office/drawing/2014/main" id="{937D1A39-C878-D247-B971-77A29F4EB2F5}"/>
              </a:ext>
            </a:extLst>
          </p:cNvPr>
          <p:cNvGrpSpPr/>
          <p:nvPr/>
        </p:nvGrpSpPr>
        <p:grpSpPr>
          <a:xfrm>
            <a:off x="5065295" y="1453761"/>
            <a:ext cx="3091162" cy="2066672"/>
            <a:chOff x="4804270" y="1355113"/>
            <a:chExt cx="3303563" cy="2208678"/>
          </a:xfrm>
        </p:grpSpPr>
        <p:pic>
          <p:nvPicPr>
            <p:cNvPr id="31" name="Google Shape;156;p20">
              <a:extLst>
                <a:ext uri="{FF2B5EF4-FFF2-40B4-BE49-F238E27FC236}">
                  <a16:creationId xmlns:a16="http://schemas.microsoft.com/office/drawing/2014/main" id="{C6C3F622-3A8E-9542-941C-F547AE6729A6}"/>
                </a:ext>
              </a:extLst>
            </p:cNvPr>
            <p:cNvPicPr preferRelativeResize="0"/>
            <p:nvPr/>
          </p:nvPicPr>
          <p:blipFill>
            <a:blip r:embed="rId2">
              <a:alphaModFix/>
              <a:duotone>
                <a:prstClr val="black"/>
                <a:schemeClr val="accent6">
                  <a:lumMod val="40000"/>
                  <a:lumOff val="60000"/>
                  <a:tint val="45000"/>
                  <a:satMod val="400000"/>
                </a:schemeClr>
              </a:duotone>
            </a:blip>
            <a:stretch>
              <a:fillRect/>
            </a:stretch>
          </p:blipFill>
          <p:spPr>
            <a:xfrm>
              <a:off x="4806237" y="1368659"/>
              <a:ext cx="3301596" cy="2195132"/>
            </a:xfrm>
            <a:prstGeom prst="rect">
              <a:avLst/>
            </a:prstGeom>
            <a:noFill/>
            <a:ln>
              <a:noFill/>
            </a:ln>
          </p:spPr>
        </p:pic>
        <p:pic>
          <p:nvPicPr>
            <p:cNvPr id="32" name="Google Shape;156;p20">
              <a:extLst>
                <a:ext uri="{FF2B5EF4-FFF2-40B4-BE49-F238E27FC236}">
                  <a16:creationId xmlns:a16="http://schemas.microsoft.com/office/drawing/2014/main" id="{ABD1B2FE-23BE-DD44-B06C-1E1231FA9DD4}"/>
                </a:ext>
              </a:extLst>
            </p:cNvPr>
            <p:cNvPicPr preferRelativeResize="0"/>
            <p:nvPr/>
          </p:nvPicPr>
          <p:blipFill>
            <a:blip r:embed="rId3">
              <a:alphaModFix/>
              <a:duotone>
                <a:prstClr val="black"/>
                <a:srgbClr val="34AD62">
                  <a:tint val="45000"/>
                  <a:satMod val="400000"/>
                </a:srgbClr>
              </a:duotone>
              <a:extLst>
                <a:ext uri="{BEBA8EAE-BF5A-486C-A8C5-ECC9F3942E4B}">
                  <a14:imgProps xmlns:a14="http://schemas.microsoft.com/office/drawing/2010/main">
                    <a14:imgLayer r:embed="rId4">
                      <a14:imgEffect>
                        <a14:backgroundRemoval t="10000" b="90000" l="10000" r="90000">
                          <a14:foregroundMark x1="39583" y1="72231" x2="36250" y2="75602"/>
                          <a14:foregroundMark x1="38229" y1="77689" x2="34896" y2="76565"/>
                          <a14:foregroundMark x1="42813" y1="48796" x2="48125" y2="58427"/>
                          <a14:foregroundMark x1="49167" y1="56661" x2="49063" y2="65811"/>
                          <a14:backgroundMark x1="48125" y1="83628" x2="38021" y2="85714"/>
                          <a14:backgroundMark x1="46458" y1="83628" x2="55521" y2="86356"/>
                          <a14:backgroundMark x1="22604" y1="84270" x2="22604" y2="86838"/>
                          <a14:backgroundMark x1="50625" y1="52167" x2="50625" y2="52167"/>
                          <a14:backgroundMark x1="50417" y1="50401" x2="50417" y2="52167"/>
                          <a14:backgroundMark x1="48333" y1="49599" x2="50208" y2="51525"/>
                          <a14:backgroundMark x1="22083" y1="81701" x2="24896" y2="79615"/>
                          <a14:backgroundMark x1="22917" y1="80417" x2="26250" y2="79775"/>
                          <a14:backgroundMark x1="35104" y1="80417" x2="39479" y2="83949"/>
                          <a14:backgroundMark x1="53646" y1="40449" x2="76979" y2="87319"/>
                          <a14:backgroundMark x1="85938" y1="13644" x2="75313" y2="29213"/>
                          <a14:backgroundMark x1="75313" y1="29213" x2="57708" y2="90369"/>
                        </a14:backgroundRemoval>
                      </a14:imgEffect>
                    </a14:imgLayer>
                  </a14:imgProps>
                </a:ext>
              </a:extLst>
            </a:blip>
            <a:stretch>
              <a:fillRect/>
            </a:stretch>
          </p:blipFill>
          <p:spPr>
            <a:xfrm>
              <a:off x="4804270" y="1362033"/>
              <a:ext cx="3301596" cy="2195132"/>
            </a:xfrm>
            <a:prstGeom prst="rect">
              <a:avLst/>
            </a:prstGeom>
            <a:noFill/>
            <a:ln>
              <a:noFill/>
            </a:ln>
          </p:spPr>
        </p:pic>
        <p:pic>
          <p:nvPicPr>
            <p:cNvPr id="33" name="Google Shape;156;p20">
              <a:extLst>
                <a:ext uri="{FF2B5EF4-FFF2-40B4-BE49-F238E27FC236}">
                  <a16:creationId xmlns:a16="http://schemas.microsoft.com/office/drawing/2014/main" id="{F45425F6-5E6E-9A43-B496-D2AA1C9425F3}"/>
                </a:ext>
              </a:extLst>
            </p:cNvPr>
            <p:cNvPicPr preferRelativeResize="0"/>
            <p:nvPr/>
          </p:nvPicPr>
          <p:blipFill>
            <a:blip r:embed="rId5">
              <a:alphaModFix/>
              <a:duotone>
                <a:prstClr val="black"/>
                <a:srgbClr val="FF959D">
                  <a:tint val="45000"/>
                  <a:satMod val="400000"/>
                </a:srgbClr>
              </a:duotone>
              <a:extLst>
                <a:ext uri="{BEBA8EAE-BF5A-486C-A8C5-ECC9F3942E4B}">
                  <a14:imgProps xmlns:a14="http://schemas.microsoft.com/office/drawing/2010/main">
                    <a14:imgLayer r:embed="rId6">
                      <a14:imgEffect>
                        <a14:backgroundRemoval t="10000" b="90000" l="10000" r="90000">
                          <a14:backgroundMark x1="48125" y1="83628" x2="38021" y2="85714"/>
                          <a14:backgroundMark x1="46458" y1="83628" x2="55521" y2="86356"/>
                          <a14:backgroundMark x1="22604" y1="84270" x2="22604" y2="86838"/>
                          <a14:backgroundMark x1="50625" y1="52167" x2="50625" y2="52167"/>
                          <a14:backgroundMark x1="50417" y1="50401" x2="50417" y2="52167"/>
                          <a14:backgroundMark x1="48333" y1="49599" x2="50208" y2="51525"/>
                          <a14:backgroundMark x1="22083" y1="81701" x2="24896" y2="79615"/>
                          <a14:backgroundMark x1="22917" y1="80417" x2="26250" y2="79775"/>
                          <a14:backgroundMark x1="35104" y1="80417" x2="39479" y2="83949"/>
                          <a14:backgroundMark x1="49063" y1="47833" x2="46250" y2="80417"/>
                          <a14:backgroundMark x1="41354" y1="26806" x2="26563" y2="37721"/>
                          <a14:backgroundMark x1="26563" y1="37721" x2="25938" y2="63403"/>
                          <a14:backgroundMark x1="25938" y1="63403" x2="27187" y2="67737"/>
                          <a14:backgroundMark x1="43958" y1="44944" x2="31771" y2="82665"/>
                          <a14:backgroundMark x1="37500" y1="62279" x2="37292" y2="82343"/>
                          <a14:backgroundMark x1="50313" y1="60995" x2="39063" y2="71108"/>
                          <a14:backgroundMark x1="50521" y1="60995" x2="49896" y2="64526"/>
                          <a14:backgroundMark x1="50833" y1="60995" x2="49063" y2="66132"/>
                          <a14:backgroundMark x1="38958" y1="69823" x2="38750" y2="73034"/>
                        </a14:backgroundRemoval>
                      </a14:imgEffect>
                    </a14:imgLayer>
                  </a14:imgProps>
                </a:ext>
              </a:extLst>
            </a:blip>
            <a:stretch>
              <a:fillRect/>
            </a:stretch>
          </p:blipFill>
          <p:spPr>
            <a:xfrm>
              <a:off x="4804270" y="1355113"/>
              <a:ext cx="3301596" cy="2195132"/>
            </a:xfrm>
            <a:prstGeom prst="rect">
              <a:avLst/>
            </a:prstGeom>
            <a:noFill/>
            <a:ln>
              <a:noFill/>
            </a:ln>
          </p:spPr>
        </p:pic>
      </p:grpSp>
      <p:pic>
        <p:nvPicPr>
          <p:cNvPr id="35" name="Google Shape;156;p20">
            <a:extLst>
              <a:ext uri="{FF2B5EF4-FFF2-40B4-BE49-F238E27FC236}">
                <a16:creationId xmlns:a16="http://schemas.microsoft.com/office/drawing/2014/main" id="{15E3B7F1-FC1A-894A-9FDB-187DA29E47BA}"/>
              </a:ext>
            </a:extLst>
          </p:cNvPr>
          <p:cNvPicPr preferRelativeResize="0"/>
          <p:nvPr/>
        </p:nvPicPr>
        <p:blipFill>
          <a:blip r:embed="rId7">
            <a:alphaModFix/>
          </a:blip>
          <a:stretch>
            <a:fillRect/>
          </a:stretch>
        </p:blipFill>
        <p:spPr>
          <a:xfrm>
            <a:off x="862012" y="1463022"/>
            <a:ext cx="3164773" cy="2053780"/>
          </a:xfrm>
          <a:prstGeom prst="rect">
            <a:avLst/>
          </a:prstGeom>
          <a:noFill/>
          <a:ln>
            <a:noFill/>
          </a:ln>
        </p:spPr>
      </p:pic>
      <p:sp>
        <p:nvSpPr>
          <p:cNvPr id="36" name="Right Arrow 35">
            <a:extLst>
              <a:ext uri="{FF2B5EF4-FFF2-40B4-BE49-F238E27FC236}">
                <a16:creationId xmlns:a16="http://schemas.microsoft.com/office/drawing/2014/main" id="{F9CA0BAE-AC23-8D45-BB90-442919F70C0B}"/>
              </a:ext>
            </a:extLst>
          </p:cNvPr>
          <p:cNvSpPr/>
          <p:nvPr/>
        </p:nvSpPr>
        <p:spPr>
          <a:xfrm>
            <a:off x="4228395" y="2360234"/>
            <a:ext cx="593693" cy="270073"/>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TextBox 8">
            <a:extLst>
              <a:ext uri="{FF2B5EF4-FFF2-40B4-BE49-F238E27FC236}">
                <a16:creationId xmlns:a16="http://schemas.microsoft.com/office/drawing/2014/main" id="{78F704D0-BDE2-AD41-AF1E-ADCC505001FB}"/>
              </a:ext>
            </a:extLst>
          </p:cNvPr>
          <p:cNvSpPr txBox="1"/>
          <p:nvPr/>
        </p:nvSpPr>
        <p:spPr>
          <a:xfrm>
            <a:off x="5207447" y="1591080"/>
            <a:ext cx="639919" cy="338554"/>
          </a:xfrm>
          <a:prstGeom prst="rect">
            <a:avLst/>
          </a:prstGeom>
          <a:noFill/>
        </p:spPr>
        <p:txBody>
          <a:bodyPr wrap="none" rtlCol="0">
            <a:spAutoFit/>
          </a:bodyPr>
          <a:lstStyle/>
          <a:p>
            <a:r>
              <a:rPr lang="en-US" sz="1600" b="1" dirty="0" smtClean="0">
                <a:solidFill>
                  <a:schemeClr val="bg1"/>
                </a:solidFill>
                <a:latin typeface="+mj-lt"/>
                <a:ea typeface="Helvetica Neue" panose="02000503000000020004" pitchFamily="2" charset="0"/>
                <a:cs typeface="Helvetica Neue" panose="02000503000000020004" pitchFamily="2" charset="0"/>
              </a:rPr>
              <a:t>Fond</a:t>
            </a:r>
            <a:endParaRPr lang="en-US" sz="1600" b="1" dirty="0">
              <a:solidFill>
                <a:schemeClr val="bg1"/>
              </a:solidFill>
              <a:latin typeface="+mj-lt"/>
              <a:ea typeface="Helvetica Neue" panose="02000503000000020004" pitchFamily="2" charset="0"/>
              <a:cs typeface="Helvetica Neue" panose="02000503000000020004" pitchFamily="2" charset="0"/>
            </a:endParaRPr>
          </a:p>
        </p:txBody>
      </p:sp>
      <p:sp>
        <p:nvSpPr>
          <p:cNvPr id="37" name="TextBox 36">
            <a:extLst>
              <a:ext uri="{FF2B5EF4-FFF2-40B4-BE49-F238E27FC236}">
                <a16:creationId xmlns:a16="http://schemas.microsoft.com/office/drawing/2014/main" id="{3CF12218-E498-1547-899A-D85168588903}"/>
              </a:ext>
            </a:extLst>
          </p:cNvPr>
          <p:cNvSpPr txBox="1"/>
          <p:nvPr/>
        </p:nvSpPr>
        <p:spPr>
          <a:xfrm>
            <a:off x="6912344" y="2471625"/>
            <a:ext cx="708848" cy="338554"/>
          </a:xfrm>
          <a:prstGeom prst="rect">
            <a:avLst/>
          </a:prstGeom>
          <a:noFill/>
        </p:spPr>
        <p:txBody>
          <a:bodyPr wrap="none" rtlCol="0">
            <a:spAutoFit/>
          </a:bodyPr>
          <a:lstStyle/>
          <a:p>
            <a:r>
              <a:rPr lang="en-US" sz="1600" b="1" dirty="0" err="1" smtClean="0">
                <a:solidFill>
                  <a:schemeClr val="bg1"/>
                </a:solidFill>
                <a:latin typeface="+mj-lt"/>
                <a:ea typeface="Helvetica Neue" panose="02000503000000020004" pitchFamily="2" charset="0"/>
                <a:cs typeface="Helvetica Neue" panose="02000503000000020004" pitchFamily="2" charset="0"/>
              </a:rPr>
              <a:t>Chien</a:t>
            </a:r>
            <a:endParaRPr lang="en-US" sz="1600" b="1" dirty="0">
              <a:solidFill>
                <a:schemeClr val="bg1"/>
              </a:solidFill>
              <a:latin typeface="+mj-lt"/>
              <a:ea typeface="Helvetica Neue" panose="02000503000000020004" pitchFamily="2" charset="0"/>
              <a:cs typeface="Helvetica Neue" panose="02000503000000020004" pitchFamily="2" charset="0"/>
            </a:endParaRPr>
          </a:p>
        </p:txBody>
      </p:sp>
      <p:sp>
        <p:nvSpPr>
          <p:cNvPr id="38" name="TextBox 37">
            <a:extLst>
              <a:ext uri="{FF2B5EF4-FFF2-40B4-BE49-F238E27FC236}">
                <a16:creationId xmlns:a16="http://schemas.microsoft.com/office/drawing/2014/main" id="{96808F21-F0EA-FD47-AC70-6F7753380AD5}"/>
              </a:ext>
            </a:extLst>
          </p:cNvPr>
          <p:cNvSpPr txBox="1"/>
          <p:nvPr/>
        </p:nvSpPr>
        <p:spPr>
          <a:xfrm>
            <a:off x="5895039" y="2504896"/>
            <a:ext cx="617477" cy="338554"/>
          </a:xfrm>
          <a:prstGeom prst="rect">
            <a:avLst/>
          </a:prstGeom>
          <a:noFill/>
        </p:spPr>
        <p:txBody>
          <a:bodyPr wrap="none" rtlCol="0">
            <a:spAutoFit/>
          </a:bodyPr>
          <a:lstStyle/>
          <a:p>
            <a:r>
              <a:rPr lang="en-US" sz="1600" b="1" dirty="0" smtClean="0">
                <a:solidFill>
                  <a:schemeClr val="bg1"/>
                </a:solidFill>
                <a:latin typeface="+mj-lt"/>
                <a:ea typeface="Helvetica Neue" panose="02000503000000020004" pitchFamily="2" charset="0"/>
                <a:cs typeface="Helvetica Neue" panose="02000503000000020004" pitchFamily="2" charset="0"/>
              </a:rPr>
              <a:t>Chat</a:t>
            </a:r>
            <a:endParaRPr lang="en-US" sz="1600" b="1" dirty="0">
              <a:solidFill>
                <a:schemeClr val="bg1"/>
              </a:solidFill>
              <a:latin typeface="+mj-lt"/>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6638557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30</a:t>
            </a:fld>
            <a:endParaRPr lang="fr-CA"/>
          </a:p>
        </p:txBody>
      </p:sp>
      <p:graphicFrame>
        <p:nvGraphicFramePr>
          <p:cNvPr id="5" name="Table 4"/>
          <p:cNvGraphicFramePr>
            <a:graphicFrameLocks noGrp="1"/>
          </p:cNvGraphicFramePr>
          <p:nvPr>
            <p:extLst>
              <p:ext uri="{D42A27DB-BD31-4B8C-83A1-F6EECF244321}">
                <p14:modId xmlns:p14="http://schemas.microsoft.com/office/powerpoint/2010/main" val="4179255299"/>
              </p:ext>
            </p:extLst>
          </p:nvPr>
        </p:nvGraphicFramePr>
        <p:xfrm>
          <a:off x="968143" y="2821852"/>
          <a:ext cx="2529930" cy="3708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gridCol w="421655">
                  <a:extLst>
                    <a:ext uri="{9D8B030D-6E8A-4147-A177-3AD203B41FA5}">
                      <a16:colId xmlns:a16="http://schemas.microsoft.com/office/drawing/2014/main" val="1665115890"/>
                    </a:ext>
                  </a:extLst>
                </a:gridCol>
                <a:gridCol w="421655">
                  <a:extLst>
                    <a:ext uri="{9D8B030D-6E8A-4147-A177-3AD203B41FA5}">
                      <a16:colId xmlns:a16="http://schemas.microsoft.com/office/drawing/2014/main" val="3508736176"/>
                    </a:ext>
                  </a:extLst>
                </a:gridCol>
                <a:gridCol w="421655">
                  <a:extLst>
                    <a:ext uri="{9D8B030D-6E8A-4147-A177-3AD203B41FA5}">
                      <a16:colId xmlns:a16="http://schemas.microsoft.com/office/drawing/2014/main" val="3848010698"/>
                    </a:ext>
                  </a:extLst>
                </a:gridCol>
                <a:gridCol w="421655">
                  <a:extLst>
                    <a:ext uri="{9D8B030D-6E8A-4147-A177-3AD203B41FA5}">
                      <a16:colId xmlns:a16="http://schemas.microsoft.com/office/drawing/2014/main" val="2765003626"/>
                    </a:ext>
                  </a:extLst>
                </a:gridCol>
                <a:gridCol w="421655">
                  <a:extLst>
                    <a:ext uri="{9D8B030D-6E8A-4147-A177-3AD203B41FA5}">
                      <a16:colId xmlns:a16="http://schemas.microsoft.com/office/drawing/2014/main" val="1402020914"/>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952963787"/>
              </p:ext>
            </p:extLst>
          </p:nvPr>
        </p:nvGraphicFramePr>
        <p:xfrm>
          <a:off x="1600626" y="3688284"/>
          <a:ext cx="1264965" cy="3708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3020987004"/>
                    </a:ext>
                  </a:extLst>
                </a:gridCol>
                <a:gridCol w="421655">
                  <a:extLst>
                    <a:ext uri="{9D8B030D-6E8A-4147-A177-3AD203B41FA5}">
                      <a16:colId xmlns:a16="http://schemas.microsoft.com/office/drawing/2014/main" val="3095591997"/>
                    </a:ext>
                  </a:extLst>
                </a:gridCol>
                <a:gridCol w="421655">
                  <a:extLst>
                    <a:ext uri="{9D8B030D-6E8A-4147-A177-3AD203B41FA5}">
                      <a16:colId xmlns:a16="http://schemas.microsoft.com/office/drawing/2014/main" val="3918307749"/>
                    </a:ext>
                  </a:extLst>
                </a:gridCol>
              </a:tblGrid>
              <a:tr h="370840">
                <a:tc>
                  <a:txBody>
                    <a:bodyPr/>
                    <a:lstStyle/>
                    <a:p>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993566995"/>
              </p:ext>
            </p:extLst>
          </p:nvPr>
        </p:nvGraphicFramePr>
        <p:xfrm>
          <a:off x="1347734" y="4722328"/>
          <a:ext cx="1770748" cy="370840"/>
        </p:xfrm>
        <a:graphic>
          <a:graphicData uri="http://schemas.openxmlformats.org/drawingml/2006/table">
            <a:tbl>
              <a:tblPr firstRow="1" bandRow="1">
                <a:tableStyleId>{5C22544A-7EE6-4342-B048-85BDC9FD1C3A}</a:tableStyleId>
              </a:tblPr>
              <a:tblGrid>
                <a:gridCol w="442687">
                  <a:extLst>
                    <a:ext uri="{9D8B030D-6E8A-4147-A177-3AD203B41FA5}">
                      <a16:colId xmlns:a16="http://schemas.microsoft.com/office/drawing/2014/main" val="3020987004"/>
                    </a:ext>
                  </a:extLst>
                </a:gridCol>
                <a:gridCol w="442687">
                  <a:extLst>
                    <a:ext uri="{9D8B030D-6E8A-4147-A177-3AD203B41FA5}">
                      <a16:colId xmlns:a16="http://schemas.microsoft.com/office/drawing/2014/main" val="1638731930"/>
                    </a:ext>
                  </a:extLst>
                </a:gridCol>
                <a:gridCol w="442687">
                  <a:extLst>
                    <a:ext uri="{9D8B030D-6E8A-4147-A177-3AD203B41FA5}">
                      <a16:colId xmlns:a16="http://schemas.microsoft.com/office/drawing/2014/main" val="1029859108"/>
                    </a:ext>
                  </a:extLst>
                </a:gridCol>
                <a:gridCol w="442687">
                  <a:extLst>
                    <a:ext uri="{9D8B030D-6E8A-4147-A177-3AD203B41FA5}">
                      <a16:colId xmlns:a16="http://schemas.microsoft.com/office/drawing/2014/main" val="90590011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26</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CA" sz="1600" b="0" dirty="0" smtClean="0">
                          <a:solidFill>
                            <a:schemeClr val="tx1"/>
                          </a:solidFill>
                        </a:rPr>
                        <a:t>-7</a:t>
                      </a:r>
                      <a:endParaRPr lang="en-CA" sz="14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bl>
          </a:graphicData>
        </a:graphic>
      </p:graphicFrame>
      <p:sp>
        <p:nvSpPr>
          <p:cNvPr id="12" name="Title 1">
            <a:extLst>
              <a:ext uri="{FF2B5EF4-FFF2-40B4-BE49-F238E27FC236}">
                <a16:creationId xmlns:a16="http://schemas.microsoft.com/office/drawing/2014/main" id="{18486E54-8C03-FC4C-86DB-76E460901A53}"/>
              </a:ext>
            </a:extLst>
          </p:cNvPr>
          <p:cNvSpPr>
            <a:spLocks noGrp="1"/>
          </p:cNvSpPr>
          <p:nvPr>
            <p:ph type="title"/>
          </p:nvPr>
        </p:nvSpPr>
        <p:spPr>
          <a:xfrm>
            <a:off x="685800" y="96439"/>
            <a:ext cx="7772400" cy="1143000"/>
          </a:xfrm>
        </p:spPr>
        <p:txBody>
          <a:bodyPr/>
          <a:lstStyle/>
          <a:p>
            <a:pPr algn="l"/>
            <a:r>
              <a:rPr lang="en-US" dirty="0" smtClean="0">
                <a:latin typeface="+mj-lt"/>
              </a:rPr>
              <a:t>Convolution </a:t>
            </a:r>
            <a:r>
              <a:rPr lang="en-US" dirty="0" err="1" smtClean="0">
                <a:latin typeface="+mj-lt"/>
              </a:rPr>
              <a:t>transposée</a:t>
            </a:r>
            <a:r>
              <a:rPr lang="en-US" i="1" dirty="0" smtClean="0">
                <a:latin typeface="+mj-lt"/>
              </a:rPr>
              <a:t/>
            </a:r>
            <a:br>
              <a:rPr lang="en-US" i="1" dirty="0" smtClean="0">
                <a:latin typeface="+mj-lt"/>
              </a:rPr>
            </a:br>
            <a:r>
              <a:rPr lang="en-US" sz="2000" i="1" dirty="0" smtClean="0"/>
              <a:t>(</a:t>
            </a:r>
            <a:r>
              <a:rPr lang="en-US" sz="2000" i="1" dirty="0" err="1" smtClean="0"/>
              <a:t>exemple</a:t>
            </a:r>
            <a:r>
              <a:rPr lang="en-US" sz="2000" i="1" dirty="0" smtClean="0"/>
              <a:t> 1d)</a:t>
            </a:r>
            <a:endParaRPr lang="en-US" i="1" dirty="0">
              <a:latin typeface="+mj-lt"/>
            </a:endParaRPr>
          </a:p>
        </p:txBody>
      </p:sp>
      <p:sp>
        <p:nvSpPr>
          <p:cNvPr id="13" name="TextBox 12"/>
          <p:cNvSpPr txBox="1"/>
          <p:nvPr/>
        </p:nvSpPr>
        <p:spPr>
          <a:xfrm>
            <a:off x="2063831" y="3265012"/>
            <a:ext cx="338554" cy="461665"/>
          </a:xfrm>
          <a:prstGeom prst="rect">
            <a:avLst/>
          </a:prstGeom>
          <a:noFill/>
        </p:spPr>
        <p:txBody>
          <a:bodyPr wrap="none" rtlCol="0">
            <a:spAutoFit/>
          </a:bodyPr>
          <a:lstStyle/>
          <a:p>
            <a:r>
              <a:rPr lang="fr-CA" dirty="0" smtClean="0"/>
              <a:t>*</a:t>
            </a:r>
            <a:endParaRPr lang="en-CA" dirty="0"/>
          </a:p>
        </p:txBody>
      </p:sp>
      <p:sp>
        <p:nvSpPr>
          <p:cNvPr id="14" name="TextBox 13"/>
          <p:cNvSpPr txBox="1"/>
          <p:nvPr/>
        </p:nvSpPr>
        <p:spPr>
          <a:xfrm>
            <a:off x="2054213" y="4160978"/>
            <a:ext cx="357790" cy="461665"/>
          </a:xfrm>
          <a:prstGeom prst="rect">
            <a:avLst/>
          </a:prstGeom>
          <a:noFill/>
        </p:spPr>
        <p:txBody>
          <a:bodyPr wrap="none" rtlCol="0">
            <a:spAutoFit/>
          </a:bodyPr>
          <a:lstStyle/>
          <a:p>
            <a:r>
              <a:rPr lang="fr-CA" dirty="0"/>
              <a:t>=</a:t>
            </a:r>
            <a:endParaRPr lang="en-CA" dirty="0"/>
          </a:p>
        </p:txBody>
      </p:sp>
      <p:sp>
        <p:nvSpPr>
          <p:cNvPr id="20" name="Rectangle 19"/>
          <p:cNvSpPr/>
          <p:nvPr/>
        </p:nvSpPr>
        <p:spPr>
          <a:xfrm>
            <a:off x="396066" y="2005141"/>
            <a:ext cx="4031873" cy="461665"/>
          </a:xfrm>
          <a:prstGeom prst="rect">
            <a:avLst/>
          </a:prstGeom>
        </p:spPr>
        <p:txBody>
          <a:bodyPr wrap="none">
            <a:spAutoFit/>
          </a:bodyPr>
          <a:lstStyle/>
          <a:p>
            <a:r>
              <a:rPr lang="en-US" dirty="0" smtClean="0"/>
              <a:t>Convolution “</a:t>
            </a:r>
            <a:r>
              <a:rPr lang="en-US" i="1" dirty="0" smtClean="0"/>
              <a:t>valid</a:t>
            </a:r>
            <a:r>
              <a:rPr lang="en-US" dirty="0" smtClean="0"/>
              <a:t>” stride =1 </a:t>
            </a:r>
            <a:endParaRPr lang="en-CA" dirty="0"/>
          </a:p>
        </p:txBody>
      </p:sp>
      <p:graphicFrame>
        <p:nvGraphicFramePr>
          <p:cNvPr id="21" name="Table 20"/>
          <p:cNvGraphicFramePr>
            <a:graphicFrameLocks noGrp="1"/>
          </p:cNvGraphicFramePr>
          <p:nvPr>
            <p:extLst>
              <p:ext uri="{D42A27DB-BD31-4B8C-83A1-F6EECF244321}">
                <p14:modId xmlns:p14="http://schemas.microsoft.com/office/powerpoint/2010/main" val="3249067452"/>
              </p:ext>
            </p:extLst>
          </p:nvPr>
        </p:nvGraphicFramePr>
        <p:xfrm>
          <a:off x="5288235" y="2869838"/>
          <a:ext cx="2529930" cy="3708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gridCol w="421655">
                  <a:extLst>
                    <a:ext uri="{9D8B030D-6E8A-4147-A177-3AD203B41FA5}">
                      <a16:colId xmlns:a16="http://schemas.microsoft.com/office/drawing/2014/main" val="1665115890"/>
                    </a:ext>
                  </a:extLst>
                </a:gridCol>
                <a:gridCol w="421655">
                  <a:extLst>
                    <a:ext uri="{9D8B030D-6E8A-4147-A177-3AD203B41FA5}">
                      <a16:colId xmlns:a16="http://schemas.microsoft.com/office/drawing/2014/main" val="3508736176"/>
                    </a:ext>
                  </a:extLst>
                </a:gridCol>
                <a:gridCol w="421655">
                  <a:extLst>
                    <a:ext uri="{9D8B030D-6E8A-4147-A177-3AD203B41FA5}">
                      <a16:colId xmlns:a16="http://schemas.microsoft.com/office/drawing/2014/main" val="3848010698"/>
                    </a:ext>
                  </a:extLst>
                </a:gridCol>
                <a:gridCol w="421655">
                  <a:extLst>
                    <a:ext uri="{9D8B030D-6E8A-4147-A177-3AD203B41FA5}">
                      <a16:colId xmlns:a16="http://schemas.microsoft.com/office/drawing/2014/main" val="2765003626"/>
                    </a:ext>
                  </a:extLst>
                </a:gridCol>
                <a:gridCol w="421655">
                  <a:extLst>
                    <a:ext uri="{9D8B030D-6E8A-4147-A177-3AD203B41FA5}">
                      <a16:colId xmlns:a16="http://schemas.microsoft.com/office/drawing/2014/main" val="1402020914"/>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bl>
          </a:graphicData>
        </a:graphic>
      </p:graphicFrame>
      <p:graphicFrame>
        <p:nvGraphicFramePr>
          <p:cNvPr id="22" name="Table 21"/>
          <p:cNvGraphicFramePr>
            <a:graphicFrameLocks noGrp="1"/>
          </p:cNvGraphicFramePr>
          <p:nvPr>
            <p:extLst>
              <p:ext uri="{D42A27DB-BD31-4B8C-83A1-F6EECF244321}">
                <p14:modId xmlns:p14="http://schemas.microsoft.com/office/powerpoint/2010/main" val="1638263245"/>
              </p:ext>
            </p:extLst>
          </p:nvPr>
        </p:nvGraphicFramePr>
        <p:xfrm>
          <a:off x="5920718" y="3736270"/>
          <a:ext cx="1264965" cy="3708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3020987004"/>
                    </a:ext>
                  </a:extLst>
                </a:gridCol>
                <a:gridCol w="421655">
                  <a:extLst>
                    <a:ext uri="{9D8B030D-6E8A-4147-A177-3AD203B41FA5}">
                      <a16:colId xmlns:a16="http://schemas.microsoft.com/office/drawing/2014/main" val="3095591997"/>
                    </a:ext>
                  </a:extLst>
                </a:gridCol>
                <a:gridCol w="421655">
                  <a:extLst>
                    <a:ext uri="{9D8B030D-6E8A-4147-A177-3AD203B41FA5}">
                      <a16:colId xmlns:a16="http://schemas.microsoft.com/office/drawing/2014/main" val="3918307749"/>
                    </a:ext>
                  </a:extLst>
                </a:gridCol>
              </a:tblGrid>
              <a:tr h="370840">
                <a:tc>
                  <a:txBody>
                    <a:bodyPr/>
                    <a:lstStyle/>
                    <a:p>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798440861"/>
              </p:ext>
            </p:extLst>
          </p:nvPr>
        </p:nvGraphicFramePr>
        <p:xfrm>
          <a:off x="6110513" y="4816082"/>
          <a:ext cx="885374" cy="370840"/>
        </p:xfrm>
        <a:graphic>
          <a:graphicData uri="http://schemas.openxmlformats.org/drawingml/2006/table">
            <a:tbl>
              <a:tblPr firstRow="1" bandRow="1">
                <a:tableStyleId>{5C22544A-7EE6-4342-B048-85BDC9FD1C3A}</a:tableStyleId>
              </a:tblPr>
              <a:tblGrid>
                <a:gridCol w="442687">
                  <a:extLst>
                    <a:ext uri="{9D8B030D-6E8A-4147-A177-3AD203B41FA5}">
                      <a16:colId xmlns:a16="http://schemas.microsoft.com/office/drawing/2014/main" val="1638731930"/>
                    </a:ext>
                  </a:extLst>
                </a:gridCol>
                <a:gridCol w="442687">
                  <a:extLst>
                    <a:ext uri="{9D8B030D-6E8A-4147-A177-3AD203B41FA5}">
                      <a16:colId xmlns:a16="http://schemas.microsoft.com/office/drawing/2014/main" val="90590011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CA" sz="1600" b="0" dirty="0" smtClean="0">
                          <a:solidFill>
                            <a:schemeClr val="tx1"/>
                          </a:solidFill>
                        </a:rPr>
                        <a:t>-7</a:t>
                      </a:r>
                      <a:endParaRPr lang="en-CA" sz="14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bl>
          </a:graphicData>
        </a:graphic>
      </p:graphicFrame>
      <p:sp>
        <p:nvSpPr>
          <p:cNvPr id="24" name="TextBox 23"/>
          <p:cNvSpPr txBox="1"/>
          <p:nvPr/>
        </p:nvSpPr>
        <p:spPr>
          <a:xfrm>
            <a:off x="6383923" y="3312998"/>
            <a:ext cx="338554" cy="461665"/>
          </a:xfrm>
          <a:prstGeom prst="rect">
            <a:avLst/>
          </a:prstGeom>
          <a:noFill/>
        </p:spPr>
        <p:txBody>
          <a:bodyPr wrap="none" rtlCol="0">
            <a:spAutoFit/>
          </a:bodyPr>
          <a:lstStyle/>
          <a:p>
            <a:r>
              <a:rPr lang="fr-CA" dirty="0" smtClean="0"/>
              <a:t>*</a:t>
            </a:r>
            <a:endParaRPr lang="en-CA" dirty="0"/>
          </a:p>
        </p:txBody>
      </p:sp>
      <p:sp>
        <p:nvSpPr>
          <p:cNvPr id="25" name="TextBox 24"/>
          <p:cNvSpPr txBox="1"/>
          <p:nvPr/>
        </p:nvSpPr>
        <p:spPr>
          <a:xfrm>
            <a:off x="6374305" y="4208964"/>
            <a:ext cx="357790" cy="461665"/>
          </a:xfrm>
          <a:prstGeom prst="rect">
            <a:avLst/>
          </a:prstGeom>
          <a:noFill/>
        </p:spPr>
        <p:txBody>
          <a:bodyPr wrap="none" rtlCol="0">
            <a:spAutoFit/>
          </a:bodyPr>
          <a:lstStyle/>
          <a:p>
            <a:r>
              <a:rPr lang="fr-CA" dirty="0"/>
              <a:t>=</a:t>
            </a:r>
            <a:endParaRPr lang="en-CA" dirty="0"/>
          </a:p>
        </p:txBody>
      </p:sp>
      <p:sp>
        <p:nvSpPr>
          <p:cNvPr id="26" name="Rectangle 25"/>
          <p:cNvSpPr/>
          <p:nvPr/>
        </p:nvSpPr>
        <p:spPr>
          <a:xfrm>
            <a:off x="4716158" y="2053127"/>
            <a:ext cx="3926075" cy="461665"/>
          </a:xfrm>
          <a:prstGeom prst="rect">
            <a:avLst/>
          </a:prstGeom>
        </p:spPr>
        <p:txBody>
          <a:bodyPr wrap="none">
            <a:spAutoFit/>
          </a:bodyPr>
          <a:lstStyle/>
          <a:p>
            <a:r>
              <a:rPr lang="en-US" dirty="0" smtClean="0"/>
              <a:t>Convolution “</a:t>
            </a:r>
            <a:r>
              <a:rPr lang="en-US" i="1" dirty="0" smtClean="0"/>
              <a:t>valid</a:t>
            </a:r>
            <a:r>
              <a:rPr lang="en-US" dirty="0" smtClean="0"/>
              <a:t>” stride =3 </a:t>
            </a:r>
            <a:endParaRPr lang="en-CA" dirty="0"/>
          </a:p>
        </p:txBody>
      </p:sp>
    </p:spTree>
    <p:extLst>
      <p:ext uri="{BB962C8B-B14F-4D97-AF65-F5344CB8AC3E}">
        <p14:creationId xmlns:p14="http://schemas.microsoft.com/office/powerpoint/2010/main" val="16678010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31</a:t>
            </a:fld>
            <a:endParaRPr lang="fr-CA"/>
          </a:p>
        </p:txBody>
      </p:sp>
      <p:sp>
        <p:nvSpPr>
          <p:cNvPr id="12" name="Title 1">
            <a:extLst>
              <a:ext uri="{FF2B5EF4-FFF2-40B4-BE49-F238E27FC236}">
                <a16:creationId xmlns:a16="http://schemas.microsoft.com/office/drawing/2014/main" id="{18486E54-8C03-FC4C-86DB-76E460901A53}"/>
              </a:ext>
            </a:extLst>
          </p:cNvPr>
          <p:cNvSpPr>
            <a:spLocks noGrp="1"/>
          </p:cNvSpPr>
          <p:nvPr>
            <p:ph type="title"/>
          </p:nvPr>
        </p:nvSpPr>
        <p:spPr>
          <a:xfrm>
            <a:off x="685800" y="96439"/>
            <a:ext cx="7772400" cy="1143000"/>
          </a:xfrm>
        </p:spPr>
        <p:txBody>
          <a:bodyPr/>
          <a:lstStyle/>
          <a:p>
            <a:pPr algn="l"/>
            <a:r>
              <a:rPr lang="en-US" dirty="0" err="1" smtClean="0">
                <a:latin typeface="+mj-lt"/>
              </a:rPr>
              <a:t>Opération</a:t>
            </a:r>
            <a:r>
              <a:rPr lang="en-US" dirty="0" smtClean="0">
                <a:latin typeface="+mj-lt"/>
              </a:rPr>
              <a:t> </a:t>
            </a:r>
            <a:r>
              <a:rPr lang="en-US" dirty="0" err="1" smtClean="0">
                <a:latin typeface="+mj-lt"/>
              </a:rPr>
              <a:t>matrice-vecteur</a:t>
            </a:r>
            <a:r>
              <a:rPr lang="en-US" i="1" dirty="0" smtClean="0">
                <a:latin typeface="+mj-lt"/>
              </a:rPr>
              <a:t/>
            </a:r>
            <a:br>
              <a:rPr lang="en-US" i="1" dirty="0" smtClean="0">
                <a:latin typeface="+mj-lt"/>
              </a:rPr>
            </a:br>
            <a:r>
              <a:rPr lang="en-US" sz="2000" i="1" dirty="0" smtClean="0"/>
              <a:t>(</a:t>
            </a:r>
            <a:r>
              <a:rPr lang="en-US" sz="2000" i="1" dirty="0" err="1" smtClean="0"/>
              <a:t>exemple</a:t>
            </a:r>
            <a:r>
              <a:rPr lang="en-US" sz="2000" i="1" dirty="0" smtClean="0"/>
              <a:t> 1d)</a:t>
            </a:r>
            <a:endParaRPr lang="en-US" i="1" dirty="0">
              <a:latin typeface="+mj-lt"/>
            </a:endParaRPr>
          </a:p>
        </p:txBody>
      </p:sp>
      <p:graphicFrame>
        <p:nvGraphicFramePr>
          <p:cNvPr id="15" name="Table 14"/>
          <p:cNvGraphicFramePr>
            <a:graphicFrameLocks noGrp="1"/>
          </p:cNvGraphicFramePr>
          <p:nvPr>
            <p:extLst>
              <p:ext uri="{D42A27DB-BD31-4B8C-83A1-F6EECF244321}">
                <p14:modId xmlns:p14="http://schemas.microsoft.com/office/powerpoint/2010/main" val="2402075862"/>
              </p:ext>
            </p:extLst>
          </p:nvPr>
        </p:nvGraphicFramePr>
        <p:xfrm>
          <a:off x="5095463" y="1718432"/>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600630898"/>
              </p:ext>
            </p:extLst>
          </p:nvPr>
        </p:nvGraphicFramePr>
        <p:xfrm>
          <a:off x="2270444" y="2042996"/>
          <a:ext cx="2572128" cy="1483360"/>
        </p:xfrm>
        <a:graphic>
          <a:graphicData uri="http://schemas.openxmlformats.org/drawingml/2006/table">
            <a:tbl>
              <a:tblPr firstRow="1" bandRow="1">
                <a:tableStyleId>{5C22544A-7EE6-4342-B048-85BDC9FD1C3A}</a:tableStyleId>
              </a:tblPr>
              <a:tblGrid>
                <a:gridCol w="428688">
                  <a:extLst>
                    <a:ext uri="{9D8B030D-6E8A-4147-A177-3AD203B41FA5}">
                      <a16:colId xmlns:a16="http://schemas.microsoft.com/office/drawing/2014/main" val="3020987004"/>
                    </a:ext>
                  </a:extLst>
                </a:gridCol>
                <a:gridCol w="428688">
                  <a:extLst>
                    <a:ext uri="{9D8B030D-6E8A-4147-A177-3AD203B41FA5}">
                      <a16:colId xmlns:a16="http://schemas.microsoft.com/office/drawing/2014/main" val="3095591997"/>
                    </a:ext>
                  </a:extLst>
                </a:gridCol>
                <a:gridCol w="428688">
                  <a:extLst>
                    <a:ext uri="{9D8B030D-6E8A-4147-A177-3AD203B41FA5}">
                      <a16:colId xmlns:a16="http://schemas.microsoft.com/office/drawing/2014/main" val="3918307749"/>
                    </a:ext>
                  </a:extLst>
                </a:gridCol>
                <a:gridCol w="428688">
                  <a:extLst>
                    <a:ext uri="{9D8B030D-6E8A-4147-A177-3AD203B41FA5}">
                      <a16:colId xmlns:a16="http://schemas.microsoft.com/office/drawing/2014/main" val="1513998834"/>
                    </a:ext>
                  </a:extLst>
                </a:gridCol>
                <a:gridCol w="428688">
                  <a:extLst>
                    <a:ext uri="{9D8B030D-6E8A-4147-A177-3AD203B41FA5}">
                      <a16:colId xmlns:a16="http://schemas.microsoft.com/office/drawing/2014/main" val="4226805863"/>
                    </a:ext>
                  </a:extLst>
                </a:gridCol>
                <a:gridCol w="428688">
                  <a:extLst>
                    <a:ext uri="{9D8B030D-6E8A-4147-A177-3AD203B41FA5}">
                      <a16:colId xmlns:a16="http://schemas.microsoft.com/office/drawing/2014/main" val="2144251003"/>
                    </a:ext>
                  </a:extLst>
                </a:gridCol>
              </a:tblGrid>
              <a:tr h="370840">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19" name="TextBox 18"/>
          <p:cNvSpPr txBox="1"/>
          <p:nvPr/>
        </p:nvSpPr>
        <p:spPr>
          <a:xfrm>
            <a:off x="5770009" y="2600119"/>
            <a:ext cx="357790" cy="461665"/>
          </a:xfrm>
          <a:prstGeom prst="rect">
            <a:avLst/>
          </a:prstGeom>
          <a:noFill/>
        </p:spPr>
        <p:txBody>
          <a:bodyPr wrap="none" rtlCol="0">
            <a:spAutoFit/>
          </a:bodyPr>
          <a:lstStyle/>
          <a:p>
            <a:r>
              <a:rPr lang="fr-CA" dirty="0"/>
              <a:t>=</a:t>
            </a:r>
            <a:endParaRPr lang="en-CA" dirty="0"/>
          </a:p>
        </p:txBody>
      </p:sp>
      <p:graphicFrame>
        <p:nvGraphicFramePr>
          <p:cNvPr id="17" name="Table 16"/>
          <p:cNvGraphicFramePr>
            <a:graphicFrameLocks noGrp="1"/>
          </p:cNvGraphicFramePr>
          <p:nvPr>
            <p:extLst>
              <p:ext uri="{D42A27DB-BD31-4B8C-83A1-F6EECF244321}">
                <p14:modId xmlns:p14="http://schemas.microsoft.com/office/powerpoint/2010/main" val="4029133046"/>
              </p:ext>
            </p:extLst>
          </p:nvPr>
        </p:nvGraphicFramePr>
        <p:xfrm>
          <a:off x="6236364" y="2042996"/>
          <a:ext cx="421655" cy="148336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26</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18" name="Rectangle 17"/>
          <p:cNvSpPr/>
          <p:nvPr/>
        </p:nvSpPr>
        <p:spPr>
          <a:xfrm>
            <a:off x="3291509" y="1349100"/>
            <a:ext cx="2994731" cy="369332"/>
          </a:xfrm>
          <a:prstGeom prst="rect">
            <a:avLst/>
          </a:prstGeom>
        </p:spPr>
        <p:txBody>
          <a:bodyPr wrap="none">
            <a:spAutoFit/>
          </a:bodyPr>
          <a:lstStyle/>
          <a:p>
            <a:r>
              <a:rPr lang="en-US" sz="1800" dirty="0" smtClean="0"/>
              <a:t>Convolution “</a:t>
            </a:r>
            <a:r>
              <a:rPr lang="en-US" sz="1800" i="1" dirty="0" smtClean="0"/>
              <a:t>valid</a:t>
            </a:r>
            <a:r>
              <a:rPr lang="en-US" sz="1800" dirty="0" smtClean="0"/>
              <a:t>” stride =1 </a:t>
            </a:r>
            <a:endParaRPr lang="en-CA" sz="1800" dirty="0"/>
          </a:p>
        </p:txBody>
      </p:sp>
      <p:graphicFrame>
        <p:nvGraphicFramePr>
          <p:cNvPr id="20" name="Table 19"/>
          <p:cNvGraphicFramePr>
            <a:graphicFrameLocks noGrp="1"/>
          </p:cNvGraphicFramePr>
          <p:nvPr>
            <p:extLst>
              <p:ext uri="{D42A27DB-BD31-4B8C-83A1-F6EECF244321}">
                <p14:modId xmlns:p14="http://schemas.microsoft.com/office/powerpoint/2010/main" val="1678465600"/>
              </p:ext>
            </p:extLst>
          </p:nvPr>
        </p:nvGraphicFramePr>
        <p:xfrm>
          <a:off x="5145339" y="4460340"/>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2467274604"/>
              </p:ext>
            </p:extLst>
          </p:nvPr>
        </p:nvGraphicFramePr>
        <p:xfrm>
          <a:off x="2320320" y="5170651"/>
          <a:ext cx="2572128" cy="741680"/>
        </p:xfrm>
        <a:graphic>
          <a:graphicData uri="http://schemas.openxmlformats.org/drawingml/2006/table">
            <a:tbl>
              <a:tblPr firstRow="1" bandRow="1">
                <a:tableStyleId>{5C22544A-7EE6-4342-B048-85BDC9FD1C3A}</a:tableStyleId>
              </a:tblPr>
              <a:tblGrid>
                <a:gridCol w="428688">
                  <a:extLst>
                    <a:ext uri="{9D8B030D-6E8A-4147-A177-3AD203B41FA5}">
                      <a16:colId xmlns:a16="http://schemas.microsoft.com/office/drawing/2014/main" val="3020987004"/>
                    </a:ext>
                  </a:extLst>
                </a:gridCol>
                <a:gridCol w="428688">
                  <a:extLst>
                    <a:ext uri="{9D8B030D-6E8A-4147-A177-3AD203B41FA5}">
                      <a16:colId xmlns:a16="http://schemas.microsoft.com/office/drawing/2014/main" val="3095591997"/>
                    </a:ext>
                  </a:extLst>
                </a:gridCol>
                <a:gridCol w="428688">
                  <a:extLst>
                    <a:ext uri="{9D8B030D-6E8A-4147-A177-3AD203B41FA5}">
                      <a16:colId xmlns:a16="http://schemas.microsoft.com/office/drawing/2014/main" val="3918307749"/>
                    </a:ext>
                  </a:extLst>
                </a:gridCol>
                <a:gridCol w="428688">
                  <a:extLst>
                    <a:ext uri="{9D8B030D-6E8A-4147-A177-3AD203B41FA5}">
                      <a16:colId xmlns:a16="http://schemas.microsoft.com/office/drawing/2014/main" val="1513998834"/>
                    </a:ext>
                  </a:extLst>
                </a:gridCol>
                <a:gridCol w="428688">
                  <a:extLst>
                    <a:ext uri="{9D8B030D-6E8A-4147-A177-3AD203B41FA5}">
                      <a16:colId xmlns:a16="http://schemas.microsoft.com/office/drawing/2014/main" val="4226805863"/>
                    </a:ext>
                  </a:extLst>
                </a:gridCol>
                <a:gridCol w="428688">
                  <a:extLst>
                    <a:ext uri="{9D8B030D-6E8A-4147-A177-3AD203B41FA5}">
                      <a16:colId xmlns:a16="http://schemas.microsoft.com/office/drawing/2014/main" val="2144251003"/>
                    </a:ext>
                  </a:extLst>
                </a:gridCol>
              </a:tblGrid>
              <a:tr h="370840">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22" name="TextBox 21"/>
          <p:cNvSpPr txBox="1"/>
          <p:nvPr/>
        </p:nvSpPr>
        <p:spPr>
          <a:xfrm>
            <a:off x="5819885" y="5342027"/>
            <a:ext cx="357790" cy="461665"/>
          </a:xfrm>
          <a:prstGeom prst="rect">
            <a:avLst/>
          </a:prstGeom>
          <a:noFill/>
        </p:spPr>
        <p:txBody>
          <a:bodyPr wrap="none" rtlCol="0">
            <a:spAutoFit/>
          </a:bodyPr>
          <a:lstStyle/>
          <a:p>
            <a:r>
              <a:rPr lang="fr-CA" dirty="0"/>
              <a:t>=</a:t>
            </a:r>
            <a:endParaRPr lang="en-CA" dirty="0"/>
          </a:p>
        </p:txBody>
      </p:sp>
      <p:graphicFrame>
        <p:nvGraphicFramePr>
          <p:cNvPr id="23" name="Table 22"/>
          <p:cNvGraphicFramePr>
            <a:graphicFrameLocks noGrp="1"/>
          </p:cNvGraphicFramePr>
          <p:nvPr>
            <p:extLst>
              <p:ext uri="{D42A27DB-BD31-4B8C-83A1-F6EECF244321}">
                <p14:modId xmlns:p14="http://schemas.microsoft.com/office/powerpoint/2010/main" val="3703486418"/>
              </p:ext>
            </p:extLst>
          </p:nvPr>
        </p:nvGraphicFramePr>
        <p:xfrm>
          <a:off x="6219738" y="5202020"/>
          <a:ext cx="421655" cy="74168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24" name="Rectangle 23"/>
          <p:cNvSpPr/>
          <p:nvPr/>
        </p:nvSpPr>
        <p:spPr>
          <a:xfrm>
            <a:off x="3341385" y="4091008"/>
            <a:ext cx="2994731" cy="369332"/>
          </a:xfrm>
          <a:prstGeom prst="rect">
            <a:avLst/>
          </a:prstGeom>
        </p:spPr>
        <p:txBody>
          <a:bodyPr wrap="none">
            <a:spAutoFit/>
          </a:bodyPr>
          <a:lstStyle/>
          <a:p>
            <a:r>
              <a:rPr lang="en-US" sz="1800" dirty="0" smtClean="0"/>
              <a:t>Convolution “</a:t>
            </a:r>
            <a:r>
              <a:rPr lang="en-US" sz="1800" i="1" dirty="0" smtClean="0"/>
              <a:t>valid</a:t>
            </a:r>
            <a:r>
              <a:rPr lang="en-US" sz="1800" dirty="0" smtClean="0"/>
              <a:t>” stride =3 </a:t>
            </a:r>
            <a:endParaRPr lang="en-CA" sz="1800" dirty="0"/>
          </a:p>
        </p:txBody>
      </p:sp>
    </p:spTree>
    <p:extLst>
      <p:ext uri="{BB962C8B-B14F-4D97-AF65-F5344CB8AC3E}">
        <p14:creationId xmlns:p14="http://schemas.microsoft.com/office/powerpoint/2010/main" val="31730190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32</a:t>
            </a:fld>
            <a:endParaRPr lang="fr-CA"/>
          </a:p>
        </p:txBody>
      </p:sp>
      <p:sp>
        <p:nvSpPr>
          <p:cNvPr id="12" name="Title 1">
            <a:extLst>
              <a:ext uri="{FF2B5EF4-FFF2-40B4-BE49-F238E27FC236}">
                <a16:creationId xmlns:a16="http://schemas.microsoft.com/office/drawing/2014/main" id="{18486E54-8C03-FC4C-86DB-76E460901A53}"/>
              </a:ext>
            </a:extLst>
          </p:cNvPr>
          <p:cNvSpPr>
            <a:spLocks noGrp="1"/>
          </p:cNvSpPr>
          <p:nvPr>
            <p:ph type="title"/>
          </p:nvPr>
        </p:nvSpPr>
        <p:spPr>
          <a:xfrm>
            <a:off x="685800" y="96439"/>
            <a:ext cx="7772400" cy="1143000"/>
          </a:xfrm>
        </p:spPr>
        <p:txBody>
          <a:bodyPr/>
          <a:lstStyle/>
          <a:p>
            <a:pPr algn="l"/>
            <a:r>
              <a:rPr lang="en-US" dirty="0" err="1" smtClean="0">
                <a:latin typeface="+mj-lt"/>
              </a:rPr>
              <a:t>Opération</a:t>
            </a:r>
            <a:r>
              <a:rPr lang="en-US" dirty="0" smtClean="0">
                <a:latin typeface="+mj-lt"/>
              </a:rPr>
              <a:t> </a:t>
            </a:r>
            <a:r>
              <a:rPr lang="en-US" dirty="0" err="1" smtClean="0">
                <a:latin typeface="+mj-lt"/>
              </a:rPr>
              <a:t>matrice-vecteur</a:t>
            </a:r>
            <a:r>
              <a:rPr lang="en-US" i="1" dirty="0" smtClean="0">
                <a:latin typeface="+mj-lt"/>
              </a:rPr>
              <a:t/>
            </a:r>
            <a:br>
              <a:rPr lang="en-US" i="1" dirty="0" smtClean="0">
                <a:latin typeface="+mj-lt"/>
              </a:rPr>
            </a:br>
            <a:r>
              <a:rPr lang="en-US" sz="2000" i="1" dirty="0" smtClean="0"/>
              <a:t>(</a:t>
            </a:r>
            <a:r>
              <a:rPr lang="en-US" sz="2000" i="1" dirty="0" err="1" smtClean="0"/>
              <a:t>exemple</a:t>
            </a:r>
            <a:r>
              <a:rPr lang="en-US" sz="2000" i="1" dirty="0" smtClean="0"/>
              <a:t> 1d)</a:t>
            </a:r>
            <a:endParaRPr lang="en-US" i="1" dirty="0">
              <a:latin typeface="+mj-lt"/>
            </a:endParaRPr>
          </a:p>
        </p:txBody>
      </p:sp>
      <p:graphicFrame>
        <p:nvGraphicFramePr>
          <p:cNvPr id="15" name="Table 14"/>
          <p:cNvGraphicFramePr>
            <a:graphicFrameLocks noGrp="1"/>
          </p:cNvGraphicFramePr>
          <p:nvPr>
            <p:extLst/>
          </p:nvPr>
        </p:nvGraphicFramePr>
        <p:xfrm>
          <a:off x="5095463" y="1718432"/>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graphicFrame>
        <p:nvGraphicFramePr>
          <p:cNvPr id="16" name="Table 15"/>
          <p:cNvGraphicFramePr>
            <a:graphicFrameLocks noGrp="1"/>
          </p:cNvGraphicFramePr>
          <p:nvPr>
            <p:extLst/>
          </p:nvPr>
        </p:nvGraphicFramePr>
        <p:xfrm>
          <a:off x="2270444" y="2042996"/>
          <a:ext cx="2572128" cy="1483360"/>
        </p:xfrm>
        <a:graphic>
          <a:graphicData uri="http://schemas.openxmlformats.org/drawingml/2006/table">
            <a:tbl>
              <a:tblPr firstRow="1" bandRow="1">
                <a:tableStyleId>{5C22544A-7EE6-4342-B048-85BDC9FD1C3A}</a:tableStyleId>
              </a:tblPr>
              <a:tblGrid>
                <a:gridCol w="428688">
                  <a:extLst>
                    <a:ext uri="{9D8B030D-6E8A-4147-A177-3AD203B41FA5}">
                      <a16:colId xmlns:a16="http://schemas.microsoft.com/office/drawing/2014/main" val="3020987004"/>
                    </a:ext>
                  </a:extLst>
                </a:gridCol>
                <a:gridCol w="428688">
                  <a:extLst>
                    <a:ext uri="{9D8B030D-6E8A-4147-A177-3AD203B41FA5}">
                      <a16:colId xmlns:a16="http://schemas.microsoft.com/office/drawing/2014/main" val="3095591997"/>
                    </a:ext>
                  </a:extLst>
                </a:gridCol>
                <a:gridCol w="428688">
                  <a:extLst>
                    <a:ext uri="{9D8B030D-6E8A-4147-A177-3AD203B41FA5}">
                      <a16:colId xmlns:a16="http://schemas.microsoft.com/office/drawing/2014/main" val="3918307749"/>
                    </a:ext>
                  </a:extLst>
                </a:gridCol>
                <a:gridCol w="428688">
                  <a:extLst>
                    <a:ext uri="{9D8B030D-6E8A-4147-A177-3AD203B41FA5}">
                      <a16:colId xmlns:a16="http://schemas.microsoft.com/office/drawing/2014/main" val="1513998834"/>
                    </a:ext>
                  </a:extLst>
                </a:gridCol>
                <a:gridCol w="428688">
                  <a:extLst>
                    <a:ext uri="{9D8B030D-6E8A-4147-A177-3AD203B41FA5}">
                      <a16:colId xmlns:a16="http://schemas.microsoft.com/office/drawing/2014/main" val="4226805863"/>
                    </a:ext>
                  </a:extLst>
                </a:gridCol>
                <a:gridCol w="428688">
                  <a:extLst>
                    <a:ext uri="{9D8B030D-6E8A-4147-A177-3AD203B41FA5}">
                      <a16:colId xmlns:a16="http://schemas.microsoft.com/office/drawing/2014/main" val="2144251003"/>
                    </a:ext>
                  </a:extLst>
                </a:gridCol>
              </a:tblGrid>
              <a:tr h="370840">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19" name="TextBox 18"/>
          <p:cNvSpPr txBox="1"/>
          <p:nvPr/>
        </p:nvSpPr>
        <p:spPr>
          <a:xfrm>
            <a:off x="5770009" y="2600119"/>
            <a:ext cx="357790" cy="461665"/>
          </a:xfrm>
          <a:prstGeom prst="rect">
            <a:avLst/>
          </a:prstGeom>
          <a:noFill/>
        </p:spPr>
        <p:txBody>
          <a:bodyPr wrap="none" rtlCol="0">
            <a:spAutoFit/>
          </a:bodyPr>
          <a:lstStyle/>
          <a:p>
            <a:r>
              <a:rPr lang="fr-CA" dirty="0"/>
              <a:t>=</a:t>
            </a:r>
            <a:endParaRPr lang="en-CA" dirty="0"/>
          </a:p>
        </p:txBody>
      </p:sp>
      <p:graphicFrame>
        <p:nvGraphicFramePr>
          <p:cNvPr id="17" name="Table 16"/>
          <p:cNvGraphicFramePr>
            <a:graphicFrameLocks noGrp="1"/>
          </p:cNvGraphicFramePr>
          <p:nvPr>
            <p:extLst/>
          </p:nvPr>
        </p:nvGraphicFramePr>
        <p:xfrm>
          <a:off x="6236364" y="2042996"/>
          <a:ext cx="421655" cy="148336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26</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18" name="Rectangle 17"/>
          <p:cNvSpPr/>
          <p:nvPr/>
        </p:nvSpPr>
        <p:spPr>
          <a:xfrm>
            <a:off x="3291509" y="1349100"/>
            <a:ext cx="2994731" cy="369332"/>
          </a:xfrm>
          <a:prstGeom prst="rect">
            <a:avLst/>
          </a:prstGeom>
        </p:spPr>
        <p:txBody>
          <a:bodyPr wrap="none">
            <a:spAutoFit/>
          </a:bodyPr>
          <a:lstStyle/>
          <a:p>
            <a:r>
              <a:rPr lang="en-US" sz="1800" dirty="0" smtClean="0"/>
              <a:t>Convolution “</a:t>
            </a:r>
            <a:r>
              <a:rPr lang="en-US" sz="1800" i="1" dirty="0" smtClean="0"/>
              <a:t>valid</a:t>
            </a:r>
            <a:r>
              <a:rPr lang="en-US" sz="1800" dirty="0" smtClean="0"/>
              <a:t>” stride =1 </a:t>
            </a:r>
            <a:endParaRPr lang="en-CA" sz="1800" dirty="0"/>
          </a:p>
        </p:txBody>
      </p:sp>
      <p:graphicFrame>
        <p:nvGraphicFramePr>
          <p:cNvPr id="20" name="Table 19"/>
          <p:cNvGraphicFramePr>
            <a:graphicFrameLocks noGrp="1"/>
          </p:cNvGraphicFramePr>
          <p:nvPr>
            <p:extLst/>
          </p:nvPr>
        </p:nvGraphicFramePr>
        <p:xfrm>
          <a:off x="5145339" y="4460340"/>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graphicFrame>
        <p:nvGraphicFramePr>
          <p:cNvPr id="21" name="Table 20"/>
          <p:cNvGraphicFramePr>
            <a:graphicFrameLocks noGrp="1"/>
          </p:cNvGraphicFramePr>
          <p:nvPr>
            <p:extLst/>
          </p:nvPr>
        </p:nvGraphicFramePr>
        <p:xfrm>
          <a:off x="2320320" y="5170651"/>
          <a:ext cx="2572128" cy="741680"/>
        </p:xfrm>
        <a:graphic>
          <a:graphicData uri="http://schemas.openxmlformats.org/drawingml/2006/table">
            <a:tbl>
              <a:tblPr firstRow="1" bandRow="1">
                <a:tableStyleId>{5C22544A-7EE6-4342-B048-85BDC9FD1C3A}</a:tableStyleId>
              </a:tblPr>
              <a:tblGrid>
                <a:gridCol w="428688">
                  <a:extLst>
                    <a:ext uri="{9D8B030D-6E8A-4147-A177-3AD203B41FA5}">
                      <a16:colId xmlns:a16="http://schemas.microsoft.com/office/drawing/2014/main" val="3020987004"/>
                    </a:ext>
                  </a:extLst>
                </a:gridCol>
                <a:gridCol w="428688">
                  <a:extLst>
                    <a:ext uri="{9D8B030D-6E8A-4147-A177-3AD203B41FA5}">
                      <a16:colId xmlns:a16="http://schemas.microsoft.com/office/drawing/2014/main" val="3095591997"/>
                    </a:ext>
                  </a:extLst>
                </a:gridCol>
                <a:gridCol w="428688">
                  <a:extLst>
                    <a:ext uri="{9D8B030D-6E8A-4147-A177-3AD203B41FA5}">
                      <a16:colId xmlns:a16="http://schemas.microsoft.com/office/drawing/2014/main" val="3918307749"/>
                    </a:ext>
                  </a:extLst>
                </a:gridCol>
                <a:gridCol w="428688">
                  <a:extLst>
                    <a:ext uri="{9D8B030D-6E8A-4147-A177-3AD203B41FA5}">
                      <a16:colId xmlns:a16="http://schemas.microsoft.com/office/drawing/2014/main" val="1513998834"/>
                    </a:ext>
                  </a:extLst>
                </a:gridCol>
                <a:gridCol w="428688">
                  <a:extLst>
                    <a:ext uri="{9D8B030D-6E8A-4147-A177-3AD203B41FA5}">
                      <a16:colId xmlns:a16="http://schemas.microsoft.com/office/drawing/2014/main" val="4226805863"/>
                    </a:ext>
                  </a:extLst>
                </a:gridCol>
                <a:gridCol w="428688">
                  <a:extLst>
                    <a:ext uri="{9D8B030D-6E8A-4147-A177-3AD203B41FA5}">
                      <a16:colId xmlns:a16="http://schemas.microsoft.com/office/drawing/2014/main" val="2144251003"/>
                    </a:ext>
                  </a:extLst>
                </a:gridCol>
              </a:tblGrid>
              <a:tr h="370840">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 .2</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-.3</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600" b="0" dirty="0" smtClean="0">
                          <a:solidFill>
                            <a:schemeClr val="tx1"/>
                          </a:solidFill>
                        </a:rPr>
                        <a:t>.4</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22" name="TextBox 21"/>
          <p:cNvSpPr txBox="1"/>
          <p:nvPr/>
        </p:nvSpPr>
        <p:spPr>
          <a:xfrm>
            <a:off x="5819885" y="5342027"/>
            <a:ext cx="357790" cy="461665"/>
          </a:xfrm>
          <a:prstGeom prst="rect">
            <a:avLst/>
          </a:prstGeom>
          <a:noFill/>
        </p:spPr>
        <p:txBody>
          <a:bodyPr wrap="none" rtlCol="0">
            <a:spAutoFit/>
          </a:bodyPr>
          <a:lstStyle/>
          <a:p>
            <a:r>
              <a:rPr lang="fr-CA" dirty="0"/>
              <a:t>=</a:t>
            </a:r>
            <a:endParaRPr lang="en-CA" dirty="0"/>
          </a:p>
        </p:txBody>
      </p:sp>
      <p:graphicFrame>
        <p:nvGraphicFramePr>
          <p:cNvPr id="23" name="Table 22"/>
          <p:cNvGraphicFramePr>
            <a:graphicFrameLocks noGrp="1"/>
          </p:cNvGraphicFramePr>
          <p:nvPr>
            <p:extLst/>
          </p:nvPr>
        </p:nvGraphicFramePr>
        <p:xfrm>
          <a:off x="6219738" y="5202020"/>
          <a:ext cx="421655" cy="74168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24" name="Rectangle 23"/>
          <p:cNvSpPr/>
          <p:nvPr/>
        </p:nvSpPr>
        <p:spPr>
          <a:xfrm>
            <a:off x="3341385" y="4091008"/>
            <a:ext cx="2994731" cy="369332"/>
          </a:xfrm>
          <a:prstGeom prst="rect">
            <a:avLst/>
          </a:prstGeom>
        </p:spPr>
        <p:txBody>
          <a:bodyPr wrap="none">
            <a:spAutoFit/>
          </a:bodyPr>
          <a:lstStyle/>
          <a:p>
            <a:r>
              <a:rPr lang="en-US" sz="1800" dirty="0" smtClean="0"/>
              <a:t>Convolution “</a:t>
            </a:r>
            <a:r>
              <a:rPr lang="en-US" sz="1800" i="1" dirty="0" smtClean="0"/>
              <a:t>valid</a:t>
            </a:r>
            <a:r>
              <a:rPr lang="en-US" sz="1800" dirty="0" smtClean="0"/>
              <a:t>” stride =3 </a:t>
            </a:r>
            <a:endParaRPr lang="en-CA" sz="1800" dirty="0"/>
          </a:p>
        </p:txBody>
      </p:sp>
      <p:sp>
        <p:nvSpPr>
          <p:cNvPr id="2" name="TextBox 1"/>
          <p:cNvSpPr txBox="1"/>
          <p:nvPr/>
        </p:nvSpPr>
        <p:spPr>
          <a:xfrm>
            <a:off x="2114519" y="2371658"/>
            <a:ext cx="5961888" cy="1323439"/>
          </a:xfrm>
          <a:prstGeom prst="rect">
            <a:avLst/>
          </a:prstGeom>
          <a:solidFill>
            <a:srgbClr val="777777">
              <a:alpha val="41961"/>
            </a:srgbClr>
          </a:solidFill>
        </p:spPr>
        <p:txBody>
          <a:bodyPr wrap="none" rtlCol="0">
            <a:spAutoFit/>
          </a:bodyPr>
          <a:lstStyle/>
          <a:p>
            <a:r>
              <a:rPr lang="fr-CA" sz="8000" dirty="0" smtClean="0"/>
              <a:t>4x6  6x1</a:t>
            </a:r>
            <a:r>
              <a:rPr lang="fr-CA" sz="5400" dirty="0" smtClean="0"/>
              <a:t>=</a:t>
            </a:r>
            <a:r>
              <a:rPr lang="fr-CA" sz="8000" dirty="0" smtClean="0"/>
              <a:t> 4x1</a:t>
            </a:r>
            <a:endParaRPr lang="en-CA" sz="8000" dirty="0"/>
          </a:p>
        </p:txBody>
      </p:sp>
      <p:sp>
        <p:nvSpPr>
          <p:cNvPr id="25" name="TextBox 24"/>
          <p:cNvSpPr txBox="1"/>
          <p:nvPr/>
        </p:nvSpPr>
        <p:spPr>
          <a:xfrm>
            <a:off x="2114519" y="4969993"/>
            <a:ext cx="5961888" cy="1323439"/>
          </a:xfrm>
          <a:prstGeom prst="rect">
            <a:avLst/>
          </a:prstGeom>
          <a:solidFill>
            <a:srgbClr val="777777">
              <a:alpha val="41961"/>
            </a:srgbClr>
          </a:solidFill>
        </p:spPr>
        <p:txBody>
          <a:bodyPr wrap="none" rtlCol="0">
            <a:spAutoFit/>
          </a:bodyPr>
          <a:lstStyle/>
          <a:p>
            <a:r>
              <a:rPr lang="fr-CA" sz="8000" dirty="0"/>
              <a:t>2</a:t>
            </a:r>
            <a:r>
              <a:rPr lang="fr-CA" sz="8000" dirty="0" smtClean="0"/>
              <a:t>x6  6x1</a:t>
            </a:r>
            <a:r>
              <a:rPr lang="fr-CA" sz="5400" dirty="0" smtClean="0"/>
              <a:t>=</a:t>
            </a:r>
            <a:r>
              <a:rPr lang="fr-CA" sz="8000" dirty="0" smtClean="0"/>
              <a:t> 2x1</a:t>
            </a:r>
            <a:endParaRPr lang="en-CA" sz="8000" dirty="0"/>
          </a:p>
        </p:txBody>
      </p:sp>
    </p:spTree>
    <p:extLst>
      <p:ext uri="{BB962C8B-B14F-4D97-AF65-F5344CB8AC3E}">
        <p14:creationId xmlns:p14="http://schemas.microsoft.com/office/powerpoint/2010/main" val="400032747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33</a:t>
            </a:fld>
            <a:endParaRPr lang="fr-CA"/>
          </a:p>
        </p:txBody>
      </p:sp>
      <p:sp>
        <p:nvSpPr>
          <p:cNvPr id="12" name="Title 1">
            <a:extLst>
              <a:ext uri="{FF2B5EF4-FFF2-40B4-BE49-F238E27FC236}">
                <a16:creationId xmlns:a16="http://schemas.microsoft.com/office/drawing/2014/main" id="{18486E54-8C03-FC4C-86DB-76E460901A53}"/>
              </a:ext>
            </a:extLst>
          </p:cNvPr>
          <p:cNvSpPr>
            <a:spLocks noGrp="1"/>
          </p:cNvSpPr>
          <p:nvPr>
            <p:ph type="title"/>
          </p:nvPr>
        </p:nvSpPr>
        <p:spPr>
          <a:xfrm>
            <a:off x="685800" y="96439"/>
            <a:ext cx="7772400" cy="1143000"/>
          </a:xfrm>
        </p:spPr>
        <p:txBody>
          <a:bodyPr/>
          <a:lstStyle/>
          <a:p>
            <a:pPr algn="l"/>
            <a:r>
              <a:rPr lang="en-US" dirty="0" smtClean="0">
                <a:latin typeface="+mj-lt"/>
              </a:rPr>
              <a:t>Convolution transpose</a:t>
            </a:r>
            <a:endParaRPr lang="en-US" i="1" dirty="0">
              <a:latin typeface="+mj-lt"/>
            </a:endParaRPr>
          </a:p>
        </p:txBody>
      </p:sp>
      <p:graphicFrame>
        <p:nvGraphicFramePr>
          <p:cNvPr id="15" name="Table 14"/>
          <p:cNvGraphicFramePr>
            <a:graphicFrameLocks noGrp="1"/>
          </p:cNvGraphicFramePr>
          <p:nvPr>
            <p:extLst>
              <p:ext uri="{D42A27DB-BD31-4B8C-83A1-F6EECF244321}">
                <p14:modId xmlns:p14="http://schemas.microsoft.com/office/powerpoint/2010/main" val="1319448737"/>
              </p:ext>
            </p:extLst>
          </p:nvPr>
        </p:nvGraphicFramePr>
        <p:xfrm>
          <a:off x="6219737" y="1713618"/>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2409768194"/>
              </p:ext>
            </p:extLst>
          </p:nvPr>
        </p:nvGraphicFramePr>
        <p:xfrm>
          <a:off x="3308463" y="1865968"/>
          <a:ext cx="1813128" cy="2225040"/>
        </p:xfrm>
        <a:graphic>
          <a:graphicData uri="http://schemas.openxmlformats.org/drawingml/2006/table">
            <a:tbl>
              <a:tblPr firstRow="1" bandRow="1">
                <a:tableStyleId>{5C22544A-7EE6-4342-B048-85BDC9FD1C3A}</a:tableStyleId>
              </a:tblPr>
              <a:tblGrid>
                <a:gridCol w="453282">
                  <a:extLst>
                    <a:ext uri="{9D8B030D-6E8A-4147-A177-3AD203B41FA5}">
                      <a16:colId xmlns:a16="http://schemas.microsoft.com/office/drawing/2014/main" val="3020987004"/>
                    </a:ext>
                  </a:extLst>
                </a:gridCol>
                <a:gridCol w="453282">
                  <a:extLst>
                    <a:ext uri="{9D8B030D-6E8A-4147-A177-3AD203B41FA5}">
                      <a16:colId xmlns:a16="http://schemas.microsoft.com/office/drawing/2014/main" val="3095591997"/>
                    </a:ext>
                  </a:extLst>
                </a:gridCol>
                <a:gridCol w="453282">
                  <a:extLst>
                    <a:ext uri="{9D8B030D-6E8A-4147-A177-3AD203B41FA5}">
                      <a16:colId xmlns:a16="http://schemas.microsoft.com/office/drawing/2014/main" val="3918307749"/>
                    </a:ext>
                  </a:extLst>
                </a:gridCol>
                <a:gridCol w="453282">
                  <a:extLst>
                    <a:ext uri="{9D8B030D-6E8A-4147-A177-3AD203B41FA5}">
                      <a16:colId xmlns:a16="http://schemas.microsoft.com/office/drawing/2014/main" val="1513998834"/>
                    </a:ext>
                  </a:extLst>
                </a:gridCol>
              </a:tblGrid>
              <a:tr h="370840">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w2</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w3</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1954002"/>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00350"/>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19" name="TextBox 18"/>
          <p:cNvSpPr txBox="1"/>
          <p:nvPr/>
        </p:nvSpPr>
        <p:spPr>
          <a:xfrm>
            <a:off x="5770009" y="2600119"/>
            <a:ext cx="357790" cy="461665"/>
          </a:xfrm>
          <a:prstGeom prst="rect">
            <a:avLst/>
          </a:prstGeom>
          <a:noFill/>
        </p:spPr>
        <p:txBody>
          <a:bodyPr wrap="none" rtlCol="0">
            <a:spAutoFit/>
          </a:bodyPr>
          <a:lstStyle/>
          <a:p>
            <a:r>
              <a:rPr lang="fr-CA" dirty="0"/>
              <a:t>=</a:t>
            </a:r>
            <a:endParaRPr lang="en-CA" dirty="0"/>
          </a:p>
        </p:txBody>
      </p:sp>
      <p:graphicFrame>
        <p:nvGraphicFramePr>
          <p:cNvPr id="17" name="Table 16"/>
          <p:cNvGraphicFramePr>
            <a:graphicFrameLocks noGrp="1"/>
          </p:cNvGraphicFramePr>
          <p:nvPr>
            <p:extLst>
              <p:ext uri="{D42A27DB-BD31-4B8C-83A1-F6EECF244321}">
                <p14:modId xmlns:p14="http://schemas.microsoft.com/office/powerpoint/2010/main" val="1735708041"/>
              </p:ext>
            </p:extLst>
          </p:nvPr>
        </p:nvGraphicFramePr>
        <p:xfrm>
          <a:off x="5258472" y="2190803"/>
          <a:ext cx="421655" cy="148336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26</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18" name="Rectangle 17"/>
          <p:cNvSpPr/>
          <p:nvPr/>
        </p:nvSpPr>
        <p:spPr>
          <a:xfrm>
            <a:off x="1038516" y="990917"/>
            <a:ext cx="6353021" cy="369332"/>
          </a:xfrm>
          <a:prstGeom prst="rect">
            <a:avLst/>
          </a:prstGeom>
        </p:spPr>
        <p:txBody>
          <a:bodyPr wrap="none">
            <a:spAutoFit/>
          </a:bodyPr>
          <a:lstStyle/>
          <a:p>
            <a:r>
              <a:rPr lang="en-US" sz="1800" dirty="0" smtClean="0"/>
              <a:t>Le but </a:t>
            </a:r>
            <a:r>
              <a:rPr lang="en-US" sz="1800" dirty="0" err="1" smtClean="0"/>
              <a:t>est</a:t>
            </a:r>
            <a:r>
              <a:rPr lang="en-US" sz="1800" dirty="0" smtClean="0"/>
              <a:t> </a:t>
            </a:r>
            <a:r>
              <a:rPr lang="en-US" sz="1800" dirty="0" err="1" smtClean="0"/>
              <a:t>d’avoir</a:t>
            </a:r>
            <a:r>
              <a:rPr lang="en-US" sz="1800" dirty="0" smtClean="0"/>
              <a:t> un </a:t>
            </a:r>
            <a:r>
              <a:rPr lang="en-US" sz="1800" dirty="0" err="1" smtClean="0"/>
              <a:t>filtre</a:t>
            </a:r>
            <a:r>
              <a:rPr lang="en-US" sz="1800" dirty="0" smtClean="0"/>
              <a:t> </a:t>
            </a:r>
            <a:r>
              <a:rPr lang="en-US" sz="1800" dirty="0" err="1" smtClean="0"/>
              <a:t>dont</a:t>
            </a:r>
            <a:r>
              <a:rPr lang="en-US" sz="1800" dirty="0" smtClean="0"/>
              <a:t> la </a:t>
            </a:r>
            <a:r>
              <a:rPr lang="en-US" sz="1800" dirty="0" err="1" smtClean="0"/>
              <a:t>taille</a:t>
            </a:r>
            <a:r>
              <a:rPr lang="en-US" sz="1800" dirty="0" smtClean="0"/>
              <a:t> des </a:t>
            </a:r>
            <a:r>
              <a:rPr lang="en-US" sz="1800" dirty="0" err="1" smtClean="0"/>
              <a:t>opérations</a:t>
            </a:r>
            <a:r>
              <a:rPr lang="en-US" sz="1800" dirty="0" smtClean="0"/>
              <a:t> </a:t>
            </a:r>
            <a:r>
              <a:rPr lang="en-US" sz="1800" b="1" dirty="0" err="1" smtClean="0">
                <a:solidFill>
                  <a:srgbClr val="FF0000"/>
                </a:solidFill>
              </a:rPr>
              <a:t>est</a:t>
            </a:r>
            <a:r>
              <a:rPr lang="en-US" sz="1800" b="1" dirty="0" smtClean="0">
                <a:solidFill>
                  <a:srgbClr val="FF0000"/>
                </a:solidFill>
              </a:rPr>
              <a:t> </a:t>
            </a:r>
            <a:r>
              <a:rPr lang="en-US" sz="1800" b="1" dirty="0" err="1" smtClean="0">
                <a:solidFill>
                  <a:srgbClr val="FF0000"/>
                </a:solidFill>
              </a:rPr>
              <a:t>inversée</a:t>
            </a:r>
            <a:endParaRPr lang="en-CA" sz="1800" b="1" dirty="0">
              <a:solidFill>
                <a:srgbClr val="FF0000"/>
              </a:solidFill>
            </a:endParaRPr>
          </a:p>
        </p:txBody>
      </p:sp>
      <p:graphicFrame>
        <p:nvGraphicFramePr>
          <p:cNvPr id="20" name="Table 19"/>
          <p:cNvGraphicFramePr>
            <a:graphicFrameLocks noGrp="1"/>
          </p:cNvGraphicFramePr>
          <p:nvPr>
            <p:extLst>
              <p:ext uri="{D42A27DB-BD31-4B8C-83A1-F6EECF244321}">
                <p14:modId xmlns:p14="http://schemas.microsoft.com/office/powerpoint/2010/main" val="3889455498"/>
              </p:ext>
            </p:extLst>
          </p:nvPr>
        </p:nvGraphicFramePr>
        <p:xfrm>
          <a:off x="6245538" y="4292027"/>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sp>
        <p:nvSpPr>
          <p:cNvPr id="22" name="TextBox 21"/>
          <p:cNvSpPr txBox="1"/>
          <p:nvPr/>
        </p:nvSpPr>
        <p:spPr>
          <a:xfrm>
            <a:off x="5819885" y="5342027"/>
            <a:ext cx="357790" cy="461665"/>
          </a:xfrm>
          <a:prstGeom prst="rect">
            <a:avLst/>
          </a:prstGeom>
          <a:noFill/>
        </p:spPr>
        <p:txBody>
          <a:bodyPr wrap="none" rtlCol="0">
            <a:spAutoFit/>
          </a:bodyPr>
          <a:lstStyle/>
          <a:p>
            <a:r>
              <a:rPr lang="fr-CA" dirty="0"/>
              <a:t>=</a:t>
            </a:r>
            <a:endParaRPr lang="en-CA" dirty="0"/>
          </a:p>
        </p:txBody>
      </p:sp>
      <p:graphicFrame>
        <p:nvGraphicFramePr>
          <p:cNvPr id="23" name="Table 22"/>
          <p:cNvGraphicFramePr>
            <a:graphicFrameLocks noGrp="1"/>
          </p:cNvGraphicFramePr>
          <p:nvPr>
            <p:extLst>
              <p:ext uri="{D42A27DB-BD31-4B8C-83A1-F6EECF244321}">
                <p14:modId xmlns:p14="http://schemas.microsoft.com/office/powerpoint/2010/main" val="835129147"/>
              </p:ext>
            </p:extLst>
          </p:nvPr>
        </p:nvGraphicFramePr>
        <p:xfrm>
          <a:off x="5330367" y="5202019"/>
          <a:ext cx="421655" cy="74168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24" name="Rectangle 23"/>
          <p:cNvSpPr/>
          <p:nvPr/>
        </p:nvSpPr>
        <p:spPr>
          <a:xfrm>
            <a:off x="199227" y="2580687"/>
            <a:ext cx="2121093" cy="646331"/>
          </a:xfrm>
          <a:prstGeom prst="rect">
            <a:avLst/>
          </a:prstGeom>
        </p:spPr>
        <p:txBody>
          <a:bodyPr wrap="none">
            <a:spAutoFit/>
          </a:bodyPr>
          <a:lstStyle/>
          <a:p>
            <a:r>
              <a:rPr lang="en-US" sz="1800" dirty="0" smtClean="0"/>
              <a:t>Convolution “</a:t>
            </a:r>
            <a:r>
              <a:rPr lang="en-US" sz="1800" i="1" dirty="0" smtClean="0"/>
              <a:t>valid</a:t>
            </a:r>
            <a:r>
              <a:rPr lang="en-US" sz="1800" dirty="0" smtClean="0"/>
              <a:t>” </a:t>
            </a:r>
          </a:p>
          <a:p>
            <a:r>
              <a:rPr lang="en-US" sz="1800" dirty="0" smtClean="0"/>
              <a:t>stride =1 </a:t>
            </a:r>
            <a:endParaRPr lang="en-CA" sz="1800" dirty="0"/>
          </a:p>
        </p:txBody>
      </p:sp>
      <p:sp>
        <p:nvSpPr>
          <p:cNvPr id="26" name="Rectangle 25"/>
          <p:cNvSpPr/>
          <p:nvPr/>
        </p:nvSpPr>
        <p:spPr>
          <a:xfrm>
            <a:off x="199227" y="5169897"/>
            <a:ext cx="2121093" cy="646331"/>
          </a:xfrm>
          <a:prstGeom prst="rect">
            <a:avLst/>
          </a:prstGeom>
        </p:spPr>
        <p:txBody>
          <a:bodyPr wrap="none">
            <a:spAutoFit/>
          </a:bodyPr>
          <a:lstStyle/>
          <a:p>
            <a:r>
              <a:rPr lang="en-US" sz="1800" dirty="0" smtClean="0"/>
              <a:t>Convolution “</a:t>
            </a:r>
            <a:r>
              <a:rPr lang="en-US" sz="1800" i="1" dirty="0" smtClean="0"/>
              <a:t>valid</a:t>
            </a:r>
            <a:r>
              <a:rPr lang="en-US" sz="1800" dirty="0" smtClean="0"/>
              <a:t>” </a:t>
            </a:r>
          </a:p>
          <a:p>
            <a:r>
              <a:rPr lang="en-US" sz="1800" dirty="0" smtClean="0"/>
              <a:t>stride =3 </a:t>
            </a:r>
            <a:endParaRPr lang="en-CA" sz="1800" dirty="0"/>
          </a:p>
        </p:txBody>
      </p:sp>
      <p:graphicFrame>
        <p:nvGraphicFramePr>
          <p:cNvPr id="27" name="Table 26"/>
          <p:cNvGraphicFramePr>
            <a:graphicFrameLocks noGrp="1"/>
          </p:cNvGraphicFramePr>
          <p:nvPr>
            <p:extLst>
              <p:ext uri="{D42A27DB-BD31-4B8C-83A1-F6EECF244321}">
                <p14:modId xmlns:p14="http://schemas.microsoft.com/office/powerpoint/2010/main" val="3137176901"/>
              </p:ext>
            </p:extLst>
          </p:nvPr>
        </p:nvGraphicFramePr>
        <p:xfrm>
          <a:off x="4213281" y="4380542"/>
          <a:ext cx="906564" cy="2225040"/>
        </p:xfrm>
        <a:graphic>
          <a:graphicData uri="http://schemas.openxmlformats.org/drawingml/2006/table">
            <a:tbl>
              <a:tblPr firstRow="1" bandRow="1">
                <a:tableStyleId>{5C22544A-7EE6-4342-B048-85BDC9FD1C3A}</a:tableStyleId>
              </a:tblPr>
              <a:tblGrid>
                <a:gridCol w="453282">
                  <a:extLst>
                    <a:ext uri="{9D8B030D-6E8A-4147-A177-3AD203B41FA5}">
                      <a16:colId xmlns:a16="http://schemas.microsoft.com/office/drawing/2014/main" val="3020987004"/>
                    </a:ext>
                  </a:extLst>
                </a:gridCol>
                <a:gridCol w="453282">
                  <a:extLst>
                    <a:ext uri="{9D8B030D-6E8A-4147-A177-3AD203B41FA5}">
                      <a16:colId xmlns:a16="http://schemas.microsoft.com/office/drawing/2014/main" val="1513998834"/>
                    </a:ext>
                  </a:extLst>
                </a:gridCol>
              </a:tblGrid>
              <a:tr h="370840">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w2</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w3</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1954002"/>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00350"/>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Tree>
    <p:extLst>
      <p:ext uri="{BB962C8B-B14F-4D97-AF65-F5344CB8AC3E}">
        <p14:creationId xmlns:p14="http://schemas.microsoft.com/office/powerpoint/2010/main" val="40765817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34</a:t>
            </a:fld>
            <a:endParaRPr lang="fr-CA"/>
          </a:p>
        </p:txBody>
      </p:sp>
      <p:sp>
        <p:nvSpPr>
          <p:cNvPr id="12" name="Title 1">
            <a:extLst>
              <a:ext uri="{FF2B5EF4-FFF2-40B4-BE49-F238E27FC236}">
                <a16:creationId xmlns:a16="http://schemas.microsoft.com/office/drawing/2014/main" id="{18486E54-8C03-FC4C-86DB-76E460901A53}"/>
              </a:ext>
            </a:extLst>
          </p:cNvPr>
          <p:cNvSpPr>
            <a:spLocks noGrp="1"/>
          </p:cNvSpPr>
          <p:nvPr>
            <p:ph type="title"/>
          </p:nvPr>
        </p:nvSpPr>
        <p:spPr>
          <a:xfrm>
            <a:off x="685800" y="96439"/>
            <a:ext cx="7772400" cy="1143000"/>
          </a:xfrm>
        </p:spPr>
        <p:txBody>
          <a:bodyPr/>
          <a:lstStyle/>
          <a:p>
            <a:pPr algn="l"/>
            <a:r>
              <a:rPr lang="en-US" dirty="0" smtClean="0">
                <a:latin typeface="+mj-lt"/>
              </a:rPr>
              <a:t>Convolution transpose</a:t>
            </a:r>
            <a:endParaRPr lang="en-US" i="1" dirty="0">
              <a:latin typeface="+mj-lt"/>
            </a:endParaRPr>
          </a:p>
        </p:txBody>
      </p:sp>
      <p:graphicFrame>
        <p:nvGraphicFramePr>
          <p:cNvPr id="15" name="Table 14"/>
          <p:cNvGraphicFramePr>
            <a:graphicFrameLocks noGrp="1"/>
          </p:cNvGraphicFramePr>
          <p:nvPr>
            <p:extLst/>
          </p:nvPr>
        </p:nvGraphicFramePr>
        <p:xfrm>
          <a:off x="6219737" y="1713618"/>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graphicFrame>
        <p:nvGraphicFramePr>
          <p:cNvPr id="16" name="Table 15"/>
          <p:cNvGraphicFramePr>
            <a:graphicFrameLocks noGrp="1"/>
          </p:cNvGraphicFramePr>
          <p:nvPr>
            <p:extLst/>
          </p:nvPr>
        </p:nvGraphicFramePr>
        <p:xfrm>
          <a:off x="3308463" y="1865968"/>
          <a:ext cx="1813128" cy="2225040"/>
        </p:xfrm>
        <a:graphic>
          <a:graphicData uri="http://schemas.openxmlformats.org/drawingml/2006/table">
            <a:tbl>
              <a:tblPr firstRow="1" bandRow="1">
                <a:tableStyleId>{5C22544A-7EE6-4342-B048-85BDC9FD1C3A}</a:tableStyleId>
              </a:tblPr>
              <a:tblGrid>
                <a:gridCol w="453282">
                  <a:extLst>
                    <a:ext uri="{9D8B030D-6E8A-4147-A177-3AD203B41FA5}">
                      <a16:colId xmlns:a16="http://schemas.microsoft.com/office/drawing/2014/main" val="3020987004"/>
                    </a:ext>
                  </a:extLst>
                </a:gridCol>
                <a:gridCol w="453282">
                  <a:extLst>
                    <a:ext uri="{9D8B030D-6E8A-4147-A177-3AD203B41FA5}">
                      <a16:colId xmlns:a16="http://schemas.microsoft.com/office/drawing/2014/main" val="3095591997"/>
                    </a:ext>
                  </a:extLst>
                </a:gridCol>
                <a:gridCol w="453282">
                  <a:extLst>
                    <a:ext uri="{9D8B030D-6E8A-4147-A177-3AD203B41FA5}">
                      <a16:colId xmlns:a16="http://schemas.microsoft.com/office/drawing/2014/main" val="3918307749"/>
                    </a:ext>
                  </a:extLst>
                </a:gridCol>
                <a:gridCol w="453282">
                  <a:extLst>
                    <a:ext uri="{9D8B030D-6E8A-4147-A177-3AD203B41FA5}">
                      <a16:colId xmlns:a16="http://schemas.microsoft.com/office/drawing/2014/main" val="1513998834"/>
                    </a:ext>
                  </a:extLst>
                </a:gridCol>
              </a:tblGrid>
              <a:tr h="370840">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w2</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w3</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1954002"/>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00350"/>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19" name="TextBox 18"/>
          <p:cNvSpPr txBox="1"/>
          <p:nvPr/>
        </p:nvSpPr>
        <p:spPr>
          <a:xfrm>
            <a:off x="5770009" y="2600119"/>
            <a:ext cx="357790" cy="461665"/>
          </a:xfrm>
          <a:prstGeom prst="rect">
            <a:avLst/>
          </a:prstGeom>
          <a:noFill/>
        </p:spPr>
        <p:txBody>
          <a:bodyPr wrap="none" rtlCol="0">
            <a:spAutoFit/>
          </a:bodyPr>
          <a:lstStyle/>
          <a:p>
            <a:r>
              <a:rPr lang="fr-CA" dirty="0"/>
              <a:t>=</a:t>
            </a:r>
            <a:endParaRPr lang="en-CA" dirty="0"/>
          </a:p>
        </p:txBody>
      </p:sp>
      <p:graphicFrame>
        <p:nvGraphicFramePr>
          <p:cNvPr id="17" name="Table 16"/>
          <p:cNvGraphicFramePr>
            <a:graphicFrameLocks noGrp="1"/>
          </p:cNvGraphicFramePr>
          <p:nvPr>
            <p:extLst/>
          </p:nvPr>
        </p:nvGraphicFramePr>
        <p:xfrm>
          <a:off x="5258472" y="2190803"/>
          <a:ext cx="421655" cy="148336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26</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18" name="Rectangle 17"/>
          <p:cNvSpPr/>
          <p:nvPr/>
        </p:nvSpPr>
        <p:spPr>
          <a:xfrm>
            <a:off x="1038516" y="990917"/>
            <a:ext cx="6353021" cy="369332"/>
          </a:xfrm>
          <a:prstGeom prst="rect">
            <a:avLst/>
          </a:prstGeom>
        </p:spPr>
        <p:txBody>
          <a:bodyPr wrap="none">
            <a:spAutoFit/>
          </a:bodyPr>
          <a:lstStyle/>
          <a:p>
            <a:r>
              <a:rPr lang="en-US" sz="1800" dirty="0" smtClean="0"/>
              <a:t>Le but </a:t>
            </a:r>
            <a:r>
              <a:rPr lang="en-US" sz="1800" dirty="0" err="1" smtClean="0"/>
              <a:t>est</a:t>
            </a:r>
            <a:r>
              <a:rPr lang="en-US" sz="1800" dirty="0" smtClean="0"/>
              <a:t> </a:t>
            </a:r>
            <a:r>
              <a:rPr lang="en-US" sz="1800" dirty="0" err="1" smtClean="0"/>
              <a:t>d’avoir</a:t>
            </a:r>
            <a:r>
              <a:rPr lang="en-US" sz="1800" dirty="0" smtClean="0"/>
              <a:t> un </a:t>
            </a:r>
            <a:r>
              <a:rPr lang="en-US" sz="1800" dirty="0" err="1" smtClean="0"/>
              <a:t>filtre</a:t>
            </a:r>
            <a:r>
              <a:rPr lang="en-US" sz="1800" dirty="0" smtClean="0"/>
              <a:t> </a:t>
            </a:r>
            <a:r>
              <a:rPr lang="en-US" sz="1800" dirty="0" err="1" smtClean="0"/>
              <a:t>dont</a:t>
            </a:r>
            <a:r>
              <a:rPr lang="en-US" sz="1800" dirty="0" smtClean="0"/>
              <a:t> la </a:t>
            </a:r>
            <a:r>
              <a:rPr lang="en-US" sz="1800" dirty="0" err="1" smtClean="0"/>
              <a:t>taille</a:t>
            </a:r>
            <a:r>
              <a:rPr lang="en-US" sz="1800" dirty="0" smtClean="0"/>
              <a:t> des operations </a:t>
            </a:r>
            <a:r>
              <a:rPr lang="en-US" sz="1800" b="1" dirty="0" err="1" smtClean="0">
                <a:solidFill>
                  <a:srgbClr val="FF0000"/>
                </a:solidFill>
              </a:rPr>
              <a:t>est</a:t>
            </a:r>
            <a:r>
              <a:rPr lang="en-US" sz="1800" b="1" dirty="0" smtClean="0">
                <a:solidFill>
                  <a:srgbClr val="FF0000"/>
                </a:solidFill>
              </a:rPr>
              <a:t> </a:t>
            </a:r>
            <a:r>
              <a:rPr lang="en-US" sz="1800" b="1" dirty="0" err="1" smtClean="0">
                <a:solidFill>
                  <a:srgbClr val="FF0000"/>
                </a:solidFill>
              </a:rPr>
              <a:t>inversée</a:t>
            </a:r>
            <a:endParaRPr lang="en-CA" sz="1800" b="1" dirty="0">
              <a:solidFill>
                <a:srgbClr val="FF0000"/>
              </a:solidFill>
            </a:endParaRPr>
          </a:p>
        </p:txBody>
      </p:sp>
      <p:graphicFrame>
        <p:nvGraphicFramePr>
          <p:cNvPr id="20" name="Table 19"/>
          <p:cNvGraphicFramePr>
            <a:graphicFrameLocks noGrp="1"/>
          </p:cNvGraphicFramePr>
          <p:nvPr>
            <p:extLst/>
          </p:nvPr>
        </p:nvGraphicFramePr>
        <p:xfrm>
          <a:off x="6245538" y="4292027"/>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sp>
        <p:nvSpPr>
          <p:cNvPr id="22" name="TextBox 21"/>
          <p:cNvSpPr txBox="1"/>
          <p:nvPr/>
        </p:nvSpPr>
        <p:spPr>
          <a:xfrm>
            <a:off x="5819885" y="5342027"/>
            <a:ext cx="357790" cy="461665"/>
          </a:xfrm>
          <a:prstGeom prst="rect">
            <a:avLst/>
          </a:prstGeom>
          <a:noFill/>
        </p:spPr>
        <p:txBody>
          <a:bodyPr wrap="none" rtlCol="0">
            <a:spAutoFit/>
          </a:bodyPr>
          <a:lstStyle/>
          <a:p>
            <a:r>
              <a:rPr lang="fr-CA" dirty="0"/>
              <a:t>=</a:t>
            </a:r>
            <a:endParaRPr lang="en-CA" dirty="0"/>
          </a:p>
        </p:txBody>
      </p:sp>
      <p:graphicFrame>
        <p:nvGraphicFramePr>
          <p:cNvPr id="23" name="Table 22"/>
          <p:cNvGraphicFramePr>
            <a:graphicFrameLocks noGrp="1"/>
          </p:cNvGraphicFramePr>
          <p:nvPr>
            <p:extLst/>
          </p:nvPr>
        </p:nvGraphicFramePr>
        <p:xfrm>
          <a:off x="5330367" y="5202019"/>
          <a:ext cx="421655" cy="74168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24" name="Rectangle 23"/>
          <p:cNvSpPr/>
          <p:nvPr/>
        </p:nvSpPr>
        <p:spPr>
          <a:xfrm>
            <a:off x="199227" y="2580687"/>
            <a:ext cx="2121093" cy="646331"/>
          </a:xfrm>
          <a:prstGeom prst="rect">
            <a:avLst/>
          </a:prstGeom>
        </p:spPr>
        <p:txBody>
          <a:bodyPr wrap="none">
            <a:spAutoFit/>
          </a:bodyPr>
          <a:lstStyle/>
          <a:p>
            <a:r>
              <a:rPr lang="en-US" sz="1800" dirty="0" smtClean="0"/>
              <a:t>Convolution “</a:t>
            </a:r>
            <a:r>
              <a:rPr lang="en-US" sz="1800" i="1" dirty="0" smtClean="0"/>
              <a:t>valid</a:t>
            </a:r>
            <a:r>
              <a:rPr lang="en-US" sz="1800" dirty="0" smtClean="0"/>
              <a:t>” </a:t>
            </a:r>
          </a:p>
          <a:p>
            <a:r>
              <a:rPr lang="en-US" sz="1800" dirty="0" smtClean="0"/>
              <a:t>stride =1 </a:t>
            </a:r>
            <a:endParaRPr lang="en-CA" sz="1800" dirty="0"/>
          </a:p>
        </p:txBody>
      </p:sp>
      <p:sp>
        <p:nvSpPr>
          <p:cNvPr id="26" name="Rectangle 25"/>
          <p:cNvSpPr/>
          <p:nvPr/>
        </p:nvSpPr>
        <p:spPr>
          <a:xfrm>
            <a:off x="199227" y="5169897"/>
            <a:ext cx="2121093" cy="646331"/>
          </a:xfrm>
          <a:prstGeom prst="rect">
            <a:avLst/>
          </a:prstGeom>
        </p:spPr>
        <p:txBody>
          <a:bodyPr wrap="none">
            <a:spAutoFit/>
          </a:bodyPr>
          <a:lstStyle/>
          <a:p>
            <a:r>
              <a:rPr lang="en-US" sz="1800" dirty="0" smtClean="0"/>
              <a:t>Convolution “</a:t>
            </a:r>
            <a:r>
              <a:rPr lang="en-US" sz="1800" i="1" dirty="0" smtClean="0"/>
              <a:t>valid</a:t>
            </a:r>
            <a:r>
              <a:rPr lang="en-US" sz="1800" dirty="0" smtClean="0"/>
              <a:t>” </a:t>
            </a:r>
          </a:p>
          <a:p>
            <a:r>
              <a:rPr lang="en-US" sz="1800" dirty="0" smtClean="0"/>
              <a:t>stride =3 </a:t>
            </a:r>
            <a:endParaRPr lang="en-CA" sz="1800" dirty="0"/>
          </a:p>
        </p:txBody>
      </p:sp>
      <p:graphicFrame>
        <p:nvGraphicFramePr>
          <p:cNvPr id="27" name="Table 26"/>
          <p:cNvGraphicFramePr>
            <a:graphicFrameLocks noGrp="1"/>
          </p:cNvGraphicFramePr>
          <p:nvPr>
            <p:extLst/>
          </p:nvPr>
        </p:nvGraphicFramePr>
        <p:xfrm>
          <a:off x="4213281" y="4380542"/>
          <a:ext cx="906564" cy="2225040"/>
        </p:xfrm>
        <a:graphic>
          <a:graphicData uri="http://schemas.openxmlformats.org/drawingml/2006/table">
            <a:tbl>
              <a:tblPr firstRow="1" bandRow="1">
                <a:tableStyleId>{5C22544A-7EE6-4342-B048-85BDC9FD1C3A}</a:tableStyleId>
              </a:tblPr>
              <a:tblGrid>
                <a:gridCol w="453282">
                  <a:extLst>
                    <a:ext uri="{9D8B030D-6E8A-4147-A177-3AD203B41FA5}">
                      <a16:colId xmlns:a16="http://schemas.microsoft.com/office/drawing/2014/main" val="3020987004"/>
                    </a:ext>
                  </a:extLst>
                </a:gridCol>
                <a:gridCol w="453282">
                  <a:extLst>
                    <a:ext uri="{9D8B030D-6E8A-4147-A177-3AD203B41FA5}">
                      <a16:colId xmlns:a16="http://schemas.microsoft.com/office/drawing/2014/main" val="1513998834"/>
                    </a:ext>
                  </a:extLst>
                </a:gridCol>
              </a:tblGrid>
              <a:tr h="370840">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w2</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w3</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1954002"/>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00350"/>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21" name="TextBox 20"/>
          <p:cNvSpPr txBox="1"/>
          <p:nvPr/>
        </p:nvSpPr>
        <p:spPr>
          <a:xfrm>
            <a:off x="2320320" y="2350724"/>
            <a:ext cx="5633273" cy="1323439"/>
          </a:xfrm>
          <a:prstGeom prst="rect">
            <a:avLst/>
          </a:prstGeom>
          <a:solidFill>
            <a:srgbClr val="777777">
              <a:alpha val="41961"/>
            </a:srgbClr>
          </a:solidFill>
        </p:spPr>
        <p:txBody>
          <a:bodyPr wrap="none" rtlCol="0">
            <a:spAutoFit/>
          </a:bodyPr>
          <a:lstStyle/>
          <a:p>
            <a:r>
              <a:rPr lang="fr-CA" sz="8000" dirty="0" smtClean="0"/>
              <a:t>6x4  4x1</a:t>
            </a:r>
            <a:r>
              <a:rPr lang="fr-CA" sz="4400" dirty="0" smtClean="0"/>
              <a:t>=</a:t>
            </a:r>
            <a:r>
              <a:rPr lang="fr-CA" sz="8000" dirty="0"/>
              <a:t>6</a:t>
            </a:r>
            <a:r>
              <a:rPr lang="fr-CA" sz="8000" dirty="0" smtClean="0"/>
              <a:t>x1</a:t>
            </a:r>
            <a:endParaRPr lang="en-CA" sz="8000" dirty="0"/>
          </a:p>
        </p:txBody>
      </p:sp>
      <p:sp>
        <p:nvSpPr>
          <p:cNvPr id="28" name="TextBox 27"/>
          <p:cNvSpPr txBox="1"/>
          <p:nvPr/>
        </p:nvSpPr>
        <p:spPr>
          <a:xfrm>
            <a:off x="2381280" y="4968816"/>
            <a:ext cx="5633273" cy="1323439"/>
          </a:xfrm>
          <a:prstGeom prst="rect">
            <a:avLst/>
          </a:prstGeom>
          <a:solidFill>
            <a:srgbClr val="777777">
              <a:alpha val="41961"/>
            </a:srgbClr>
          </a:solidFill>
        </p:spPr>
        <p:txBody>
          <a:bodyPr wrap="none" rtlCol="0">
            <a:spAutoFit/>
          </a:bodyPr>
          <a:lstStyle/>
          <a:p>
            <a:r>
              <a:rPr lang="fr-CA" sz="8000" dirty="0" smtClean="0"/>
              <a:t>6x2  </a:t>
            </a:r>
            <a:r>
              <a:rPr lang="fr-CA" sz="8000" dirty="0"/>
              <a:t>2</a:t>
            </a:r>
            <a:r>
              <a:rPr lang="fr-CA" sz="8000" dirty="0" smtClean="0"/>
              <a:t>x1</a:t>
            </a:r>
            <a:r>
              <a:rPr lang="fr-CA" sz="4400" dirty="0" smtClean="0"/>
              <a:t>=</a:t>
            </a:r>
            <a:r>
              <a:rPr lang="fr-CA" sz="8000" dirty="0" smtClean="0"/>
              <a:t>6x1</a:t>
            </a:r>
            <a:endParaRPr lang="en-CA" sz="8000" dirty="0"/>
          </a:p>
        </p:txBody>
      </p:sp>
    </p:spTree>
    <p:extLst>
      <p:ext uri="{BB962C8B-B14F-4D97-AF65-F5344CB8AC3E}">
        <p14:creationId xmlns:p14="http://schemas.microsoft.com/office/powerpoint/2010/main" val="50421187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35</a:t>
            </a:fld>
            <a:endParaRPr lang="fr-CA"/>
          </a:p>
        </p:txBody>
      </p:sp>
      <p:sp>
        <p:nvSpPr>
          <p:cNvPr id="12" name="Title 1">
            <a:extLst>
              <a:ext uri="{FF2B5EF4-FFF2-40B4-BE49-F238E27FC236}">
                <a16:creationId xmlns:a16="http://schemas.microsoft.com/office/drawing/2014/main" id="{18486E54-8C03-FC4C-86DB-76E460901A53}"/>
              </a:ext>
            </a:extLst>
          </p:cNvPr>
          <p:cNvSpPr>
            <a:spLocks noGrp="1"/>
          </p:cNvSpPr>
          <p:nvPr>
            <p:ph type="title"/>
          </p:nvPr>
        </p:nvSpPr>
        <p:spPr>
          <a:xfrm>
            <a:off x="685800" y="96439"/>
            <a:ext cx="7772400" cy="1143000"/>
          </a:xfrm>
        </p:spPr>
        <p:txBody>
          <a:bodyPr/>
          <a:lstStyle/>
          <a:p>
            <a:pPr algn="l"/>
            <a:r>
              <a:rPr lang="en-US" dirty="0" smtClean="0">
                <a:latin typeface="+mj-lt"/>
              </a:rPr>
              <a:t>Convolution transpose</a:t>
            </a:r>
            <a:endParaRPr lang="en-US" i="1" dirty="0">
              <a:latin typeface="+mj-lt"/>
            </a:endParaRPr>
          </a:p>
        </p:txBody>
      </p:sp>
      <p:graphicFrame>
        <p:nvGraphicFramePr>
          <p:cNvPr id="15" name="Table 14"/>
          <p:cNvGraphicFramePr>
            <a:graphicFrameLocks noGrp="1"/>
          </p:cNvGraphicFramePr>
          <p:nvPr>
            <p:extLst/>
          </p:nvPr>
        </p:nvGraphicFramePr>
        <p:xfrm>
          <a:off x="6219737" y="1713618"/>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graphicFrame>
        <p:nvGraphicFramePr>
          <p:cNvPr id="16" name="Table 15"/>
          <p:cNvGraphicFramePr>
            <a:graphicFrameLocks noGrp="1"/>
          </p:cNvGraphicFramePr>
          <p:nvPr>
            <p:extLst/>
          </p:nvPr>
        </p:nvGraphicFramePr>
        <p:xfrm>
          <a:off x="3308463" y="1865968"/>
          <a:ext cx="1813128" cy="2225040"/>
        </p:xfrm>
        <a:graphic>
          <a:graphicData uri="http://schemas.openxmlformats.org/drawingml/2006/table">
            <a:tbl>
              <a:tblPr firstRow="1" bandRow="1">
                <a:tableStyleId>{5C22544A-7EE6-4342-B048-85BDC9FD1C3A}</a:tableStyleId>
              </a:tblPr>
              <a:tblGrid>
                <a:gridCol w="453282">
                  <a:extLst>
                    <a:ext uri="{9D8B030D-6E8A-4147-A177-3AD203B41FA5}">
                      <a16:colId xmlns:a16="http://schemas.microsoft.com/office/drawing/2014/main" val="3020987004"/>
                    </a:ext>
                  </a:extLst>
                </a:gridCol>
                <a:gridCol w="453282">
                  <a:extLst>
                    <a:ext uri="{9D8B030D-6E8A-4147-A177-3AD203B41FA5}">
                      <a16:colId xmlns:a16="http://schemas.microsoft.com/office/drawing/2014/main" val="3095591997"/>
                    </a:ext>
                  </a:extLst>
                </a:gridCol>
                <a:gridCol w="453282">
                  <a:extLst>
                    <a:ext uri="{9D8B030D-6E8A-4147-A177-3AD203B41FA5}">
                      <a16:colId xmlns:a16="http://schemas.microsoft.com/office/drawing/2014/main" val="3918307749"/>
                    </a:ext>
                  </a:extLst>
                </a:gridCol>
                <a:gridCol w="453282">
                  <a:extLst>
                    <a:ext uri="{9D8B030D-6E8A-4147-A177-3AD203B41FA5}">
                      <a16:colId xmlns:a16="http://schemas.microsoft.com/office/drawing/2014/main" val="1513998834"/>
                    </a:ext>
                  </a:extLst>
                </a:gridCol>
              </a:tblGrid>
              <a:tr h="370840">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w2</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w3</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1954002"/>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00350"/>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19" name="TextBox 18"/>
          <p:cNvSpPr txBox="1"/>
          <p:nvPr/>
        </p:nvSpPr>
        <p:spPr>
          <a:xfrm>
            <a:off x="5770009" y="2600119"/>
            <a:ext cx="357790" cy="461665"/>
          </a:xfrm>
          <a:prstGeom prst="rect">
            <a:avLst/>
          </a:prstGeom>
          <a:noFill/>
        </p:spPr>
        <p:txBody>
          <a:bodyPr wrap="none" rtlCol="0">
            <a:spAutoFit/>
          </a:bodyPr>
          <a:lstStyle/>
          <a:p>
            <a:r>
              <a:rPr lang="fr-CA" dirty="0"/>
              <a:t>=</a:t>
            </a:r>
            <a:endParaRPr lang="en-CA" dirty="0"/>
          </a:p>
        </p:txBody>
      </p:sp>
      <p:graphicFrame>
        <p:nvGraphicFramePr>
          <p:cNvPr id="17" name="Table 16"/>
          <p:cNvGraphicFramePr>
            <a:graphicFrameLocks noGrp="1"/>
          </p:cNvGraphicFramePr>
          <p:nvPr>
            <p:extLst/>
          </p:nvPr>
        </p:nvGraphicFramePr>
        <p:xfrm>
          <a:off x="5258472" y="2190803"/>
          <a:ext cx="421655" cy="148336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26</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18" name="Rectangle 17"/>
          <p:cNvSpPr/>
          <p:nvPr/>
        </p:nvSpPr>
        <p:spPr>
          <a:xfrm>
            <a:off x="1038516" y="990917"/>
            <a:ext cx="6353021" cy="369332"/>
          </a:xfrm>
          <a:prstGeom prst="rect">
            <a:avLst/>
          </a:prstGeom>
        </p:spPr>
        <p:txBody>
          <a:bodyPr wrap="none">
            <a:spAutoFit/>
          </a:bodyPr>
          <a:lstStyle/>
          <a:p>
            <a:r>
              <a:rPr lang="en-US" sz="1800" dirty="0" smtClean="0"/>
              <a:t>Le but </a:t>
            </a:r>
            <a:r>
              <a:rPr lang="en-US" sz="1800" dirty="0" err="1" smtClean="0"/>
              <a:t>est</a:t>
            </a:r>
            <a:r>
              <a:rPr lang="en-US" sz="1800" dirty="0" smtClean="0"/>
              <a:t> </a:t>
            </a:r>
            <a:r>
              <a:rPr lang="en-US" sz="1800" dirty="0" err="1" smtClean="0"/>
              <a:t>d’avoir</a:t>
            </a:r>
            <a:r>
              <a:rPr lang="en-US" sz="1800" dirty="0" smtClean="0"/>
              <a:t> un </a:t>
            </a:r>
            <a:r>
              <a:rPr lang="en-US" sz="1800" dirty="0" err="1" smtClean="0"/>
              <a:t>filtre</a:t>
            </a:r>
            <a:r>
              <a:rPr lang="en-US" sz="1800" dirty="0" smtClean="0"/>
              <a:t> </a:t>
            </a:r>
            <a:r>
              <a:rPr lang="en-US" sz="1800" dirty="0" err="1" smtClean="0"/>
              <a:t>dont</a:t>
            </a:r>
            <a:r>
              <a:rPr lang="en-US" sz="1800" dirty="0" smtClean="0"/>
              <a:t> la </a:t>
            </a:r>
            <a:r>
              <a:rPr lang="en-US" sz="1800" dirty="0" err="1" smtClean="0"/>
              <a:t>taille</a:t>
            </a:r>
            <a:r>
              <a:rPr lang="en-US" sz="1800" dirty="0" smtClean="0"/>
              <a:t> des operations </a:t>
            </a:r>
            <a:r>
              <a:rPr lang="en-US" sz="1800" b="1" dirty="0" err="1" smtClean="0">
                <a:solidFill>
                  <a:srgbClr val="FF0000"/>
                </a:solidFill>
              </a:rPr>
              <a:t>est</a:t>
            </a:r>
            <a:r>
              <a:rPr lang="en-US" sz="1800" b="1" dirty="0" smtClean="0">
                <a:solidFill>
                  <a:srgbClr val="FF0000"/>
                </a:solidFill>
              </a:rPr>
              <a:t> </a:t>
            </a:r>
            <a:r>
              <a:rPr lang="en-US" sz="1800" b="1" dirty="0" err="1" smtClean="0">
                <a:solidFill>
                  <a:srgbClr val="FF0000"/>
                </a:solidFill>
              </a:rPr>
              <a:t>inversée</a:t>
            </a:r>
            <a:endParaRPr lang="en-CA" sz="1800" b="1" dirty="0">
              <a:solidFill>
                <a:srgbClr val="FF0000"/>
              </a:solidFill>
            </a:endParaRPr>
          </a:p>
        </p:txBody>
      </p:sp>
      <p:graphicFrame>
        <p:nvGraphicFramePr>
          <p:cNvPr id="20" name="Table 19"/>
          <p:cNvGraphicFramePr>
            <a:graphicFrameLocks noGrp="1"/>
          </p:cNvGraphicFramePr>
          <p:nvPr>
            <p:extLst/>
          </p:nvPr>
        </p:nvGraphicFramePr>
        <p:xfrm>
          <a:off x="6245538" y="4292027"/>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sp>
        <p:nvSpPr>
          <p:cNvPr id="22" name="TextBox 21"/>
          <p:cNvSpPr txBox="1"/>
          <p:nvPr/>
        </p:nvSpPr>
        <p:spPr>
          <a:xfrm>
            <a:off x="5819885" y="5342027"/>
            <a:ext cx="357790" cy="461665"/>
          </a:xfrm>
          <a:prstGeom prst="rect">
            <a:avLst/>
          </a:prstGeom>
          <a:noFill/>
        </p:spPr>
        <p:txBody>
          <a:bodyPr wrap="none" rtlCol="0">
            <a:spAutoFit/>
          </a:bodyPr>
          <a:lstStyle/>
          <a:p>
            <a:r>
              <a:rPr lang="fr-CA" dirty="0"/>
              <a:t>=</a:t>
            </a:r>
            <a:endParaRPr lang="en-CA" dirty="0"/>
          </a:p>
        </p:txBody>
      </p:sp>
      <p:graphicFrame>
        <p:nvGraphicFramePr>
          <p:cNvPr id="23" name="Table 22"/>
          <p:cNvGraphicFramePr>
            <a:graphicFrameLocks noGrp="1"/>
          </p:cNvGraphicFramePr>
          <p:nvPr>
            <p:extLst/>
          </p:nvPr>
        </p:nvGraphicFramePr>
        <p:xfrm>
          <a:off x="5330367" y="5202019"/>
          <a:ext cx="421655" cy="74168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24" name="Rectangle 23"/>
          <p:cNvSpPr/>
          <p:nvPr/>
        </p:nvSpPr>
        <p:spPr>
          <a:xfrm>
            <a:off x="199227" y="2580687"/>
            <a:ext cx="2121093" cy="646331"/>
          </a:xfrm>
          <a:prstGeom prst="rect">
            <a:avLst/>
          </a:prstGeom>
        </p:spPr>
        <p:txBody>
          <a:bodyPr wrap="none">
            <a:spAutoFit/>
          </a:bodyPr>
          <a:lstStyle/>
          <a:p>
            <a:r>
              <a:rPr lang="en-US" sz="1800" dirty="0" smtClean="0"/>
              <a:t>Convolution “</a:t>
            </a:r>
            <a:r>
              <a:rPr lang="en-US" sz="1800" i="1" dirty="0" smtClean="0"/>
              <a:t>valid</a:t>
            </a:r>
            <a:r>
              <a:rPr lang="en-US" sz="1800" dirty="0" smtClean="0"/>
              <a:t>” </a:t>
            </a:r>
          </a:p>
          <a:p>
            <a:r>
              <a:rPr lang="en-US" sz="1800" dirty="0" smtClean="0"/>
              <a:t>stride =1 </a:t>
            </a:r>
            <a:endParaRPr lang="en-CA" sz="1800" dirty="0"/>
          </a:p>
        </p:txBody>
      </p:sp>
      <p:sp>
        <p:nvSpPr>
          <p:cNvPr id="26" name="Rectangle 25"/>
          <p:cNvSpPr/>
          <p:nvPr/>
        </p:nvSpPr>
        <p:spPr>
          <a:xfrm>
            <a:off x="199227" y="5169897"/>
            <a:ext cx="2121093" cy="646331"/>
          </a:xfrm>
          <a:prstGeom prst="rect">
            <a:avLst/>
          </a:prstGeom>
        </p:spPr>
        <p:txBody>
          <a:bodyPr wrap="none">
            <a:spAutoFit/>
          </a:bodyPr>
          <a:lstStyle/>
          <a:p>
            <a:r>
              <a:rPr lang="en-US" sz="1800" dirty="0" smtClean="0"/>
              <a:t>Convolution “</a:t>
            </a:r>
            <a:r>
              <a:rPr lang="en-US" sz="1800" i="1" dirty="0" smtClean="0"/>
              <a:t>valid</a:t>
            </a:r>
            <a:r>
              <a:rPr lang="en-US" sz="1800" dirty="0" smtClean="0"/>
              <a:t>” </a:t>
            </a:r>
          </a:p>
          <a:p>
            <a:r>
              <a:rPr lang="en-US" sz="1800" dirty="0" smtClean="0"/>
              <a:t>stride =3 </a:t>
            </a:r>
            <a:endParaRPr lang="en-CA" sz="1800" dirty="0"/>
          </a:p>
        </p:txBody>
      </p:sp>
      <p:graphicFrame>
        <p:nvGraphicFramePr>
          <p:cNvPr id="27" name="Table 26"/>
          <p:cNvGraphicFramePr>
            <a:graphicFrameLocks noGrp="1"/>
          </p:cNvGraphicFramePr>
          <p:nvPr>
            <p:extLst/>
          </p:nvPr>
        </p:nvGraphicFramePr>
        <p:xfrm>
          <a:off x="4213281" y="4380542"/>
          <a:ext cx="906564" cy="2225040"/>
        </p:xfrm>
        <a:graphic>
          <a:graphicData uri="http://schemas.openxmlformats.org/drawingml/2006/table">
            <a:tbl>
              <a:tblPr firstRow="1" bandRow="1">
                <a:tableStyleId>{5C22544A-7EE6-4342-B048-85BDC9FD1C3A}</a:tableStyleId>
              </a:tblPr>
              <a:tblGrid>
                <a:gridCol w="453282">
                  <a:extLst>
                    <a:ext uri="{9D8B030D-6E8A-4147-A177-3AD203B41FA5}">
                      <a16:colId xmlns:a16="http://schemas.microsoft.com/office/drawing/2014/main" val="3020987004"/>
                    </a:ext>
                  </a:extLst>
                </a:gridCol>
                <a:gridCol w="453282">
                  <a:extLst>
                    <a:ext uri="{9D8B030D-6E8A-4147-A177-3AD203B41FA5}">
                      <a16:colId xmlns:a16="http://schemas.microsoft.com/office/drawing/2014/main" val="1513998834"/>
                    </a:ext>
                  </a:extLst>
                </a:gridCol>
              </a:tblGrid>
              <a:tr h="370840">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w2</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w3</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1954002"/>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00350"/>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2" name="16-Point Star 1"/>
          <p:cNvSpPr/>
          <p:nvPr/>
        </p:nvSpPr>
        <p:spPr>
          <a:xfrm>
            <a:off x="4939979" y="2698447"/>
            <a:ext cx="3226441" cy="3050771"/>
          </a:xfrm>
          <a:prstGeom prst="star16">
            <a:avLst>
              <a:gd name="adj" fmla="val 41067"/>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solidFill>
                  <a:schemeClr val="tx1"/>
                </a:solidFill>
              </a:rPr>
              <a:t>Matrices transposées</a:t>
            </a:r>
            <a:endParaRPr lang="en-CA" dirty="0">
              <a:solidFill>
                <a:schemeClr val="tx1"/>
              </a:solidFill>
            </a:endParaRPr>
          </a:p>
        </p:txBody>
      </p:sp>
    </p:spTree>
    <p:extLst>
      <p:ext uri="{BB962C8B-B14F-4D97-AF65-F5344CB8AC3E}">
        <p14:creationId xmlns:p14="http://schemas.microsoft.com/office/powerpoint/2010/main" val="186700866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18486E54-8C03-FC4C-86DB-76E460901A53}"/>
              </a:ext>
            </a:extLst>
          </p:cNvPr>
          <p:cNvSpPr>
            <a:spLocks noGrp="1"/>
          </p:cNvSpPr>
          <p:nvPr>
            <p:ph type="title"/>
          </p:nvPr>
        </p:nvSpPr>
        <p:spPr>
          <a:xfrm>
            <a:off x="685800" y="96439"/>
            <a:ext cx="7772400" cy="1143000"/>
          </a:xfrm>
        </p:spPr>
        <p:txBody>
          <a:bodyPr/>
          <a:lstStyle/>
          <a:p>
            <a:pPr algn="l"/>
            <a:r>
              <a:rPr lang="en-US" dirty="0" smtClean="0">
                <a:latin typeface="+mj-lt"/>
              </a:rPr>
              <a:t>Convolution transpose</a:t>
            </a:r>
            <a:endParaRPr lang="en-US" i="1" dirty="0">
              <a:latin typeface="+mj-lt"/>
            </a:endParaRPr>
          </a:p>
        </p:txBody>
      </p:sp>
      <p:graphicFrame>
        <p:nvGraphicFramePr>
          <p:cNvPr id="15" name="Table 14"/>
          <p:cNvGraphicFramePr>
            <a:graphicFrameLocks noGrp="1"/>
          </p:cNvGraphicFramePr>
          <p:nvPr>
            <p:extLst/>
          </p:nvPr>
        </p:nvGraphicFramePr>
        <p:xfrm>
          <a:off x="6219737" y="1713618"/>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graphicFrame>
        <p:nvGraphicFramePr>
          <p:cNvPr id="16" name="Table 15"/>
          <p:cNvGraphicFramePr>
            <a:graphicFrameLocks noGrp="1"/>
          </p:cNvGraphicFramePr>
          <p:nvPr>
            <p:extLst/>
          </p:nvPr>
        </p:nvGraphicFramePr>
        <p:xfrm>
          <a:off x="3308463" y="1865968"/>
          <a:ext cx="1813128" cy="2225040"/>
        </p:xfrm>
        <a:graphic>
          <a:graphicData uri="http://schemas.openxmlformats.org/drawingml/2006/table">
            <a:tbl>
              <a:tblPr firstRow="1" bandRow="1">
                <a:tableStyleId>{5C22544A-7EE6-4342-B048-85BDC9FD1C3A}</a:tableStyleId>
              </a:tblPr>
              <a:tblGrid>
                <a:gridCol w="453282">
                  <a:extLst>
                    <a:ext uri="{9D8B030D-6E8A-4147-A177-3AD203B41FA5}">
                      <a16:colId xmlns:a16="http://schemas.microsoft.com/office/drawing/2014/main" val="3020987004"/>
                    </a:ext>
                  </a:extLst>
                </a:gridCol>
                <a:gridCol w="453282">
                  <a:extLst>
                    <a:ext uri="{9D8B030D-6E8A-4147-A177-3AD203B41FA5}">
                      <a16:colId xmlns:a16="http://schemas.microsoft.com/office/drawing/2014/main" val="3095591997"/>
                    </a:ext>
                  </a:extLst>
                </a:gridCol>
                <a:gridCol w="453282">
                  <a:extLst>
                    <a:ext uri="{9D8B030D-6E8A-4147-A177-3AD203B41FA5}">
                      <a16:colId xmlns:a16="http://schemas.microsoft.com/office/drawing/2014/main" val="3918307749"/>
                    </a:ext>
                  </a:extLst>
                </a:gridCol>
                <a:gridCol w="453282">
                  <a:extLst>
                    <a:ext uri="{9D8B030D-6E8A-4147-A177-3AD203B41FA5}">
                      <a16:colId xmlns:a16="http://schemas.microsoft.com/office/drawing/2014/main" val="1513998834"/>
                    </a:ext>
                  </a:extLst>
                </a:gridCol>
              </a:tblGrid>
              <a:tr h="370840">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w2</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w3</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1954002"/>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00350"/>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19" name="TextBox 18"/>
          <p:cNvSpPr txBox="1"/>
          <p:nvPr/>
        </p:nvSpPr>
        <p:spPr>
          <a:xfrm>
            <a:off x="5770009" y="2600119"/>
            <a:ext cx="357790" cy="461665"/>
          </a:xfrm>
          <a:prstGeom prst="rect">
            <a:avLst/>
          </a:prstGeom>
          <a:noFill/>
        </p:spPr>
        <p:txBody>
          <a:bodyPr wrap="none" rtlCol="0">
            <a:spAutoFit/>
          </a:bodyPr>
          <a:lstStyle/>
          <a:p>
            <a:r>
              <a:rPr lang="fr-CA" dirty="0"/>
              <a:t>=</a:t>
            </a:r>
            <a:endParaRPr lang="en-CA" dirty="0"/>
          </a:p>
        </p:txBody>
      </p:sp>
      <p:graphicFrame>
        <p:nvGraphicFramePr>
          <p:cNvPr id="17" name="Table 16"/>
          <p:cNvGraphicFramePr>
            <a:graphicFrameLocks noGrp="1"/>
          </p:cNvGraphicFramePr>
          <p:nvPr>
            <p:extLst/>
          </p:nvPr>
        </p:nvGraphicFramePr>
        <p:xfrm>
          <a:off x="5258472" y="2190803"/>
          <a:ext cx="421655" cy="148336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26</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18" name="Rectangle 17"/>
          <p:cNvSpPr/>
          <p:nvPr/>
        </p:nvSpPr>
        <p:spPr>
          <a:xfrm>
            <a:off x="1038516" y="990917"/>
            <a:ext cx="6353021" cy="369332"/>
          </a:xfrm>
          <a:prstGeom prst="rect">
            <a:avLst/>
          </a:prstGeom>
        </p:spPr>
        <p:txBody>
          <a:bodyPr wrap="none">
            <a:spAutoFit/>
          </a:bodyPr>
          <a:lstStyle/>
          <a:p>
            <a:r>
              <a:rPr lang="en-US" sz="1800" dirty="0" smtClean="0"/>
              <a:t>Le but </a:t>
            </a:r>
            <a:r>
              <a:rPr lang="en-US" sz="1800" dirty="0" err="1" smtClean="0"/>
              <a:t>est</a:t>
            </a:r>
            <a:r>
              <a:rPr lang="en-US" sz="1800" dirty="0" smtClean="0"/>
              <a:t> </a:t>
            </a:r>
            <a:r>
              <a:rPr lang="en-US" sz="1800" dirty="0" err="1" smtClean="0"/>
              <a:t>d’avoir</a:t>
            </a:r>
            <a:r>
              <a:rPr lang="en-US" sz="1800" dirty="0" smtClean="0"/>
              <a:t> un </a:t>
            </a:r>
            <a:r>
              <a:rPr lang="en-US" sz="1800" dirty="0" err="1" smtClean="0"/>
              <a:t>filtre</a:t>
            </a:r>
            <a:r>
              <a:rPr lang="en-US" sz="1800" dirty="0" smtClean="0"/>
              <a:t> </a:t>
            </a:r>
            <a:r>
              <a:rPr lang="en-US" sz="1800" dirty="0" err="1" smtClean="0"/>
              <a:t>dont</a:t>
            </a:r>
            <a:r>
              <a:rPr lang="en-US" sz="1800" dirty="0" smtClean="0"/>
              <a:t> la </a:t>
            </a:r>
            <a:r>
              <a:rPr lang="en-US" sz="1800" dirty="0" err="1" smtClean="0"/>
              <a:t>taille</a:t>
            </a:r>
            <a:r>
              <a:rPr lang="en-US" sz="1800" dirty="0" smtClean="0"/>
              <a:t> des operations </a:t>
            </a:r>
            <a:r>
              <a:rPr lang="en-US" sz="1800" b="1" dirty="0" err="1" smtClean="0">
                <a:solidFill>
                  <a:srgbClr val="FF0000"/>
                </a:solidFill>
              </a:rPr>
              <a:t>est</a:t>
            </a:r>
            <a:r>
              <a:rPr lang="en-US" sz="1800" b="1" dirty="0" smtClean="0">
                <a:solidFill>
                  <a:srgbClr val="FF0000"/>
                </a:solidFill>
              </a:rPr>
              <a:t> </a:t>
            </a:r>
            <a:r>
              <a:rPr lang="en-US" sz="1800" b="1" dirty="0" err="1" smtClean="0">
                <a:solidFill>
                  <a:srgbClr val="FF0000"/>
                </a:solidFill>
              </a:rPr>
              <a:t>inversée</a:t>
            </a:r>
            <a:endParaRPr lang="en-CA" sz="1800" b="1" dirty="0">
              <a:solidFill>
                <a:srgbClr val="FF0000"/>
              </a:solidFill>
            </a:endParaRPr>
          </a:p>
        </p:txBody>
      </p:sp>
      <p:graphicFrame>
        <p:nvGraphicFramePr>
          <p:cNvPr id="20" name="Table 19"/>
          <p:cNvGraphicFramePr>
            <a:graphicFrameLocks noGrp="1"/>
          </p:cNvGraphicFramePr>
          <p:nvPr>
            <p:extLst/>
          </p:nvPr>
        </p:nvGraphicFramePr>
        <p:xfrm>
          <a:off x="6245538" y="4292027"/>
          <a:ext cx="421655" cy="222504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40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r>
                        <a:rPr lang="fr-CA" sz="1600" b="0" dirty="0" smtClean="0">
                          <a:solidFill>
                            <a:schemeClr val="tx1"/>
                          </a:solidFill>
                        </a:rPr>
                        <a:t>50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1503561"/>
                  </a:ext>
                </a:extLst>
              </a:tr>
              <a:tr h="370840">
                <a:tc>
                  <a:txBody>
                    <a:bodyPr/>
                    <a:lstStyle/>
                    <a:p>
                      <a:r>
                        <a:rPr lang="fr-CA" sz="1600" b="0" dirty="0" smtClean="0">
                          <a:solidFill>
                            <a:schemeClr val="tx1"/>
                          </a:solidFill>
                        </a:rPr>
                        <a:t>80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301836"/>
                  </a:ext>
                </a:extLst>
              </a:tr>
              <a:tr h="370840">
                <a:tc>
                  <a:txBody>
                    <a:bodyPr/>
                    <a:lstStyle/>
                    <a:p>
                      <a:r>
                        <a:rPr lang="fr-CA" sz="1600" b="0" dirty="0" smtClean="0">
                          <a:solidFill>
                            <a:schemeClr val="tx1"/>
                          </a:solidFill>
                        </a:rPr>
                        <a:t>90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r h="370840">
                <a:tc>
                  <a:txBody>
                    <a:bodyPr/>
                    <a:lstStyle/>
                    <a:p>
                      <a:r>
                        <a:rPr lang="fr-CA" sz="1600" b="0" dirty="0" smtClean="0">
                          <a:solidFill>
                            <a:schemeClr val="tx1"/>
                          </a:solidFill>
                        </a:rPr>
                        <a:t>10</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8553853"/>
                  </a:ext>
                </a:extLst>
              </a:tr>
            </a:tbl>
          </a:graphicData>
        </a:graphic>
      </p:graphicFrame>
      <p:sp>
        <p:nvSpPr>
          <p:cNvPr id="22" name="TextBox 21"/>
          <p:cNvSpPr txBox="1"/>
          <p:nvPr/>
        </p:nvSpPr>
        <p:spPr>
          <a:xfrm>
            <a:off x="5819885" y="5342027"/>
            <a:ext cx="357790" cy="461665"/>
          </a:xfrm>
          <a:prstGeom prst="rect">
            <a:avLst/>
          </a:prstGeom>
          <a:noFill/>
        </p:spPr>
        <p:txBody>
          <a:bodyPr wrap="none" rtlCol="0">
            <a:spAutoFit/>
          </a:bodyPr>
          <a:lstStyle/>
          <a:p>
            <a:r>
              <a:rPr lang="fr-CA" dirty="0"/>
              <a:t>=</a:t>
            </a:r>
            <a:endParaRPr lang="en-CA" dirty="0"/>
          </a:p>
        </p:txBody>
      </p:sp>
      <p:graphicFrame>
        <p:nvGraphicFramePr>
          <p:cNvPr id="23" name="Table 22"/>
          <p:cNvGraphicFramePr>
            <a:graphicFrameLocks noGrp="1"/>
          </p:cNvGraphicFramePr>
          <p:nvPr>
            <p:extLst/>
          </p:nvPr>
        </p:nvGraphicFramePr>
        <p:xfrm>
          <a:off x="5330367" y="5202019"/>
          <a:ext cx="421655" cy="741680"/>
        </p:xfrm>
        <a:graphic>
          <a:graphicData uri="http://schemas.openxmlformats.org/drawingml/2006/table">
            <a:tbl>
              <a:tblPr firstRow="1" bandRow="1">
                <a:tableStyleId>{5C22544A-7EE6-4342-B048-85BDC9FD1C3A}</a:tableStyleId>
              </a:tblPr>
              <a:tblGrid>
                <a:gridCol w="421655">
                  <a:extLst>
                    <a:ext uri="{9D8B030D-6E8A-4147-A177-3AD203B41FA5}">
                      <a16:colId xmlns:a16="http://schemas.microsoft.com/office/drawing/2014/main" val="2155324478"/>
                    </a:ext>
                  </a:extLst>
                </a:gridCol>
              </a:tblGrid>
              <a:tr h="370840">
                <a:tc>
                  <a:txBody>
                    <a:bodyPr/>
                    <a:lstStyle/>
                    <a:p>
                      <a:r>
                        <a:rPr lang="fr-CA" sz="1600" b="0" dirty="0" smtClean="0">
                          <a:solidFill>
                            <a:schemeClr val="tx1"/>
                          </a:solidFill>
                        </a:rPr>
                        <a:t>21</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296413"/>
                  </a:ext>
                </a:extLst>
              </a:tr>
              <a:tr h="370840">
                <a:tc>
                  <a:txBody>
                    <a:bodyPr/>
                    <a:lstStyle/>
                    <a:p>
                      <a:r>
                        <a:rPr lang="fr-CA" sz="1600" b="0" dirty="0" smtClean="0">
                          <a:solidFill>
                            <a:schemeClr val="tx1"/>
                          </a:solidFill>
                        </a:rPr>
                        <a:t>-7</a:t>
                      </a:r>
                      <a:endParaRPr lang="en-CA"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02873"/>
                  </a:ext>
                </a:extLst>
              </a:tr>
            </a:tbl>
          </a:graphicData>
        </a:graphic>
      </p:graphicFrame>
      <p:sp>
        <p:nvSpPr>
          <p:cNvPr id="24" name="Rectangle 23"/>
          <p:cNvSpPr/>
          <p:nvPr/>
        </p:nvSpPr>
        <p:spPr>
          <a:xfrm>
            <a:off x="199227" y="2580687"/>
            <a:ext cx="2121093" cy="646331"/>
          </a:xfrm>
          <a:prstGeom prst="rect">
            <a:avLst/>
          </a:prstGeom>
        </p:spPr>
        <p:txBody>
          <a:bodyPr wrap="none">
            <a:spAutoFit/>
          </a:bodyPr>
          <a:lstStyle/>
          <a:p>
            <a:r>
              <a:rPr lang="en-US" sz="1800" dirty="0" smtClean="0"/>
              <a:t>Convolution “</a:t>
            </a:r>
            <a:r>
              <a:rPr lang="en-US" sz="1800" i="1" dirty="0" smtClean="0"/>
              <a:t>valid</a:t>
            </a:r>
            <a:r>
              <a:rPr lang="en-US" sz="1800" dirty="0" smtClean="0"/>
              <a:t>” </a:t>
            </a:r>
          </a:p>
          <a:p>
            <a:r>
              <a:rPr lang="en-US" sz="1800" dirty="0" smtClean="0"/>
              <a:t>stride =1 </a:t>
            </a:r>
            <a:endParaRPr lang="en-CA" sz="1800" dirty="0"/>
          </a:p>
        </p:txBody>
      </p:sp>
      <p:sp>
        <p:nvSpPr>
          <p:cNvPr id="26" name="Rectangle 25"/>
          <p:cNvSpPr/>
          <p:nvPr/>
        </p:nvSpPr>
        <p:spPr>
          <a:xfrm>
            <a:off x="199227" y="5169897"/>
            <a:ext cx="2121093" cy="646331"/>
          </a:xfrm>
          <a:prstGeom prst="rect">
            <a:avLst/>
          </a:prstGeom>
        </p:spPr>
        <p:txBody>
          <a:bodyPr wrap="none">
            <a:spAutoFit/>
          </a:bodyPr>
          <a:lstStyle/>
          <a:p>
            <a:r>
              <a:rPr lang="en-US" sz="1800" dirty="0" smtClean="0"/>
              <a:t>Convolution “</a:t>
            </a:r>
            <a:r>
              <a:rPr lang="en-US" sz="1800" i="1" dirty="0" smtClean="0"/>
              <a:t>valid</a:t>
            </a:r>
            <a:r>
              <a:rPr lang="en-US" sz="1800" dirty="0" smtClean="0"/>
              <a:t>” </a:t>
            </a:r>
          </a:p>
          <a:p>
            <a:r>
              <a:rPr lang="en-US" sz="1800" dirty="0" smtClean="0"/>
              <a:t>stride =3 </a:t>
            </a:r>
            <a:endParaRPr lang="en-CA" sz="1800" dirty="0"/>
          </a:p>
        </p:txBody>
      </p:sp>
      <p:graphicFrame>
        <p:nvGraphicFramePr>
          <p:cNvPr id="27" name="Table 26"/>
          <p:cNvGraphicFramePr>
            <a:graphicFrameLocks noGrp="1"/>
          </p:cNvGraphicFramePr>
          <p:nvPr>
            <p:extLst/>
          </p:nvPr>
        </p:nvGraphicFramePr>
        <p:xfrm>
          <a:off x="4213281" y="4380542"/>
          <a:ext cx="906564" cy="2225040"/>
        </p:xfrm>
        <a:graphic>
          <a:graphicData uri="http://schemas.openxmlformats.org/drawingml/2006/table">
            <a:tbl>
              <a:tblPr firstRow="1" bandRow="1">
                <a:tableStyleId>{5C22544A-7EE6-4342-B048-85BDC9FD1C3A}</a:tableStyleId>
              </a:tblPr>
              <a:tblGrid>
                <a:gridCol w="453282">
                  <a:extLst>
                    <a:ext uri="{9D8B030D-6E8A-4147-A177-3AD203B41FA5}">
                      <a16:colId xmlns:a16="http://schemas.microsoft.com/office/drawing/2014/main" val="3020987004"/>
                    </a:ext>
                  </a:extLst>
                </a:gridCol>
                <a:gridCol w="453282">
                  <a:extLst>
                    <a:ext uri="{9D8B030D-6E8A-4147-A177-3AD203B41FA5}">
                      <a16:colId xmlns:a16="http://schemas.microsoft.com/office/drawing/2014/main" val="1513998834"/>
                    </a:ext>
                  </a:extLst>
                </a:gridCol>
              </a:tblGrid>
              <a:tr h="370840">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861557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w2</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1676658"/>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CA" sz="1300" b="0" dirty="0" smtClean="0">
                          <a:solidFill>
                            <a:schemeClr val="tx1"/>
                          </a:solidFill>
                        </a:rPr>
                        <a:t>w3</a:t>
                      </a:r>
                      <a:endParaRPr lang="en-CA" sz="1300" b="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5521046"/>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w1</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1954002"/>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w2</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00350"/>
                  </a:ext>
                </a:extLst>
              </a:tr>
              <a:tr h="370840">
                <a:tc>
                  <a:txBody>
                    <a:bodyPr/>
                    <a:lstStyle/>
                    <a:p>
                      <a:pPr algn="ctr"/>
                      <a:r>
                        <a:rPr lang="fr-CA" sz="1300" b="0" dirty="0" smtClean="0">
                          <a:solidFill>
                            <a:schemeClr val="tx1"/>
                          </a:solidFill>
                        </a:rPr>
                        <a:t>0</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fr-CA" sz="1300" b="0" dirty="0" smtClean="0">
                          <a:solidFill>
                            <a:schemeClr val="tx1"/>
                          </a:solidFill>
                        </a:rPr>
                        <a:t> w3</a:t>
                      </a:r>
                      <a:endParaRPr lang="en-CA" sz="13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5564842"/>
                  </a:ext>
                </a:extLst>
              </a:tr>
            </a:tbl>
          </a:graphicData>
        </a:graphic>
      </p:graphicFrame>
      <p:sp>
        <p:nvSpPr>
          <p:cNvPr id="21" name="Rectangle 20"/>
          <p:cNvSpPr/>
          <p:nvPr/>
        </p:nvSpPr>
        <p:spPr>
          <a:xfrm>
            <a:off x="6778273" y="2470818"/>
            <a:ext cx="2180405" cy="923330"/>
          </a:xfrm>
          <a:prstGeom prst="rect">
            <a:avLst/>
          </a:prstGeom>
        </p:spPr>
        <p:txBody>
          <a:bodyPr wrap="none">
            <a:spAutoFit/>
          </a:bodyPr>
          <a:lstStyle/>
          <a:p>
            <a:r>
              <a:rPr lang="en-US" sz="1800" dirty="0" smtClean="0"/>
              <a:t>Pour stride = 1</a:t>
            </a:r>
            <a:endParaRPr lang="en-US" sz="1800" dirty="0"/>
          </a:p>
          <a:p>
            <a:r>
              <a:rPr lang="en-US" sz="1800" dirty="0" err="1" smtClean="0"/>
              <a:t>Matrice</a:t>
            </a:r>
            <a:r>
              <a:rPr lang="en-US" sz="1800" dirty="0" smtClean="0"/>
              <a:t> </a:t>
            </a:r>
            <a:r>
              <a:rPr lang="en-US" sz="1800" dirty="0" err="1" smtClean="0"/>
              <a:t>transposée</a:t>
            </a:r>
            <a:r>
              <a:rPr lang="en-US" sz="1800" dirty="0" smtClean="0"/>
              <a:t> = </a:t>
            </a:r>
          </a:p>
          <a:p>
            <a:r>
              <a:rPr lang="en-US" sz="1800" dirty="0" smtClean="0"/>
              <a:t>convolution </a:t>
            </a:r>
            <a:r>
              <a:rPr lang="en-US" sz="1800" dirty="0" err="1" smtClean="0"/>
              <a:t>normale</a:t>
            </a:r>
            <a:endParaRPr lang="en-US" sz="1800" dirty="0" smtClean="0"/>
          </a:p>
        </p:txBody>
      </p:sp>
      <p:sp>
        <p:nvSpPr>
          <p:cNvPr id="25" name="Rectangle 24"/>
          <p:cNvSpPr/>
          <p:nvPr/>
        </p:nvSpPr>
        <p:spPr>
          <a:xfrm>
            <a:off x="6778273" y="4880362"/>
            <a:ext cx="2608406" cy="923330"/>
          </a:xfrm>
          <a:prstGeom prst="rect">
            <a:avLst/>
          </a:prstGeom>
        </p:spPr>
        <p:txBody>
          <a:bodyPr wrap="none">
            <a:spAutoFit/>
          </a:bodyPr>
          <a:lstStyle/>
          <a:p>
            <a:r>
              <a:rPr lang="en-US" sz="1800" dirty="0" smtClean="0"/>
              <a:t>Pour stride </a:t>
            </a:r>
            <a:r>
              <a:rPr lang="en-CA" sz="1800" dirty="0" smtClean="0"/>
              <a:t>&gt;</a:t>
            </a:r>
            <a:r>
              <a:rPr lang="en-US" sz="1800" dirty="0" smtClean="0"/>
              <a:t> 1</a:t>
            </a:r>
            <a:endParaRPr lang="en-US" sz="1800" dirty="0"/>
          </a:p>
          <a:p>
            <a:r>
              <a:rPr lang="en-US" sz="1800" dirty="0" err="1" smtClean="0"/>
              <a:t>Matrice</a:t>
            </a:r>
            <a:r>
              <a:rPr lang="en-US" sz="1800" dirty="0" smtClean="0"/>
              <a:t> </a:t>
            </a:r>
            <a:r>
              <a:rPr lang="en-US" sz="1800" dirty="0" err="1" smtClean="0"/>
              <a:t>transposée</a:t>
            </a:r>
            <a:r>
              <a:rPr lang="en-US" sz="1800" dirty="0" smtClean="0"/>
              <a:t> </a:t>
            </a:r>
          </a:p>
          <a:p>
            <a:r>
              <a:rPr lang="en-US" sz="1800" b="1" dirty="0">
                <a:solidFill>
                  <a:srgbClr val="FF0000"/>
                </a:solidFill>
              </a:rPr>
              <a:t>p</a:t>
            </a:r>
            <a:r>
              <a:rPr lang="en-US" sz="1800" b="1" dirty="0" smtClean="0">
                <a:solidFill>
                  <a:srgbClr val="FF0000"/>
                </a:solidFill>
              </a:rPr>
              <a:t>as convolution </a:t>
            </a:r>
            <a:r>
              <a:rPr lang="en-US" sz="1800" b="1" dirty="0" err="1" smtClean="0">
                <a:solidFill>
                  <a:srgbClr val="FF0000"/>
                </a:solidFill>
              </a:rPr>
              <a:t>normale</a:t>
            </a:r>
            <a:endParaRPr lang="en-US" sz="1800" b="1" dirty="0" smtClean="0">
              <a:solidFill>
                <a:srgbClr val="FF0000"/>
              </a:solidFill>
            </a:endParaRPr>
          </a:p>
        </p:txBody>
      </p:sp>
    </p:spTree>
    <p:extLst>
      <p:ext uri="{BB962C8B-B14F-4D97-AF65-F5344CB8AC3E}">
        <p14:creationId xmlns:p14="http://schemas.microsoft.com/office/powerpoint/2010/main" val="204159427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37</a:t>
            </a:fld>
            <a:endParaRPr lang="fr-CA"/>
          </a:p>
        </p:txBody>
      </p:sp>
      <p:sp>
        <p:nvSpPr>
          <p:cNvPr id="5" name="TextBox 4">
            <a:extLst>
              <a:ext uri="{FF2B5EF4-FFF2-40B4-BE49-F238E27FC236}">
                <a16:creationId xmlns:a16="http://schemas.microsoft.com/office/drawing/2014/main" id="{2ECF5AE1-C855-9549-ABD0-E33C9F48DB24}"/>
              </a:ext>
            </a:extLst>
          </p:cNvPr>
          <p:cNvSpPr txBox="1"/>
          <p:nvPr/>
        </p:nvSpPr>
        <p:spPr>
          <a:xfrm>
            <a:off x="410986" y="6248400"/>
            <a:ext cx="8121347" cy="461665"/>
          </a:xfrm>
          <a:prstGeom prst="rect">
            <a:avLst/>
          </a:prstGeom>
          <a:noFill/>
        </p:spPr>
        <p:txBody>
          <a:bodyPr wrap="square" rtlCol="0">
            <a:spAutoFit/>
          </a:bodyPr>
          <a:lstStyle/>
          <a:p>
            <a:r>
              <a:rPr lang="en-US" sz="1200" dirty="0" err="1" smtClean="0">
                <a:latin typeface="+mj-lt"/>
                <a:ea typeface="Helvetica Neue" panose="02000503000000020004" pitchFamily="2" charset="0"/>
                <a:cs typeface="Helvetica Neue" panose="02000503000000020004" pitchFamily="2" charset="0"/>
              </a:rPr>
              <a:t>Adapté</a:t>
            </a:r>
            <a:r>
              <a:rPr lang="en-US" sz="1200" dirty="0" smtClean="0">
                <a:latin typeface="+mj-lt"/>
                <a:ea typeface="Helvetica Neue" panose="02000503000000020004" pitchFamily="2" charset="0"/>
                <a:cs typeface="Helvetica Neue" panose="02000503000000020004" pitchFamily="2" charset="0"/>
              </a:rPr>
              <a:t> de: </a:t>
            </a:r>
            <a:endParaRPr lang="en-US" sz="1200" dirty="0">
              <a:latin typeface="+mj-lt"/>
              <a:ea typeface="Helvetica Neue" panose="02000503000000020004" pitchFamily="2" charset="0"/>
              <a:cs typeface="Helvetica Neue" panose="02000503000000020004" pitchFamily="2" charset="0"/>
            </a:endParaRPr>
          </a:p>
          <a:p>
            <a:r>
              <a:rPr lang="en-US" sz="1200" dirty="0" err="1">
                <a:latin typeface="+mj-lt"/>
                <a:ea typeface="Helvetica Neue" panose="02000503000000020004" pitchFamily="2" charset="0"/>
                <a:cs typeface="Helvetica Neue" panose="02000503000000020004" pitchFamily="2" charset="0"/>
              </a:rPr>
              <a:t>Badrinarayanan</a:t>
            </a:r>
            <a:r>
              <a:rPr lang="en-US" sz="1200" dirty="0">
                <a:latin typeface="+mj-lt"/>
                <a:ea typeface="Helvetica Neue" panose="02000503000000020004" pitchFamily="2" charset="0"/>
                <a:cs typeface="Helvetica Neue" panose="02000503000000020004" pitchFamily="2" charset="0"/>
              </a:rPr>
              <a:t> et al. "</a:t>
            </a:r>
            <a:r>
              <a:rPr lang="en-US" sz="1200" dirty="0" err="1">
                <a:latin typeface="+mj-lt"/>
                <a:ea typeface="Helvetica Neue" panose="02000503000000020004" pitchFamily="2" charset="0"/>
                <a:cs typeface="Helvetica Neue" panose="02000503000000020004" pitchFamily="2" charset="0"/>
              </a:rPr>
              <a:t>Segnet</a:t>
            </a:r>
            <a:r>
              <a:rPr lang="en-US" sz="1200" dirty="0">
                <a:latin typeface="+mj-lt"/>
                <a:ea typeface="Helvetica Neue" panose="02000503000000020004" pitchFamily="2" charset="0"/>
                <a:cs typeface="Helvetica Neue" panose="02000503000000020004" pitchFamily="2" charset="0"/>
              </a:rPr>
              <a:t>: A deep convolutional encoder-decoder architecture for image  segmentation." PAMI, 2017.</a:t>
            </a:r>
          </a:p>
        </p:txBody>
      </p:sp>
      <p:grpSp>
        <p:nvGrpSpPr>
          <p:cNvPr id="6" name="Group 5">
            <a:extLst>
              <a:ext uri="{FF2B5EF4-FFF2-40B4-BE49-F238E27FC236}">
                <a16:creationId xmlns:a16="http://schemas.microsoft.com/office/drawing/2014/main" id="{7C9455AA-8D98-A748-A5C0-08268671F134}"/>
              </a:ext>
            </a:extLst>
          </p:cNvPr>
          <p:cNvGrpSpPr/>
          <p:nvPr/>
        </p:nvGrpSpPr>
        <p:grpSpPr>
          <a:xfrm>
            <a:off x="812963" y="1307977"/>
            <a:ext cx="7538052" cy="2455299"/>
            <a:chOff x="920148" y="1824306"/>
            <a:chExt cx="7538052" cy="2455299"/>
          </a:xfrm>
        </p:grpSpPr>
        <p:grpSp>
          <p:nvGrpSpPr>
            <p:cNvPr id="7" name="Group 6">
              <a:extLst>
                <a:ext uri="{FF2B5EF4-FFF2-40B4-BE49-F238E27FC236}">
                  <a16:creationId xmlns:a16="http://schemas.microsoft.com/office/drawing/2014/main" id="{9E3F40C2-41B0-DA46-A45A-24E59188BDBE}"/>
                </a:ext>
              </a:extLst>
            </p:cNvPr>
            <p:cNvGrpSpPr/>
            <p:nvPr/>
          </p:nvGrpSpPr>
          <p:grpSpPr>
            <a:xfrm>
              <a:off x="920148" y="2060028"/>
              <a:ext cx="7538052" cy="2219577"/>
              <a:chOff x="1433535" y="2641606"/>
              <a:chExt cx="6737647" cy="1983898"/>
            </a:xfrm>
          </p:grpSpPr>
          <p:grpSp>
            <p:nvGrpSpPr>
              <p:cNvPr id="12" name="Group 11">
                <a:extLst>
                  <a:ext uri="{FF2B5EF4-FFF2-40B4-BE49-F238E27FC236}">
                    <a16:creationId xmlns:a16="http://schemas.microsoft.com/office/drawing/2014/main" id="{73B4C7ED-1356-7049-919A-E6D59D8DD46A}"/>
                  </a:ext>
                </a:extLst>
              </p:cNvPr>
              <p:cNvGrpSpPr/>
              <p:nvPr/>
            </p:nvGrpSpPr>
            <p:grpSpPr>
              <a:xfrm>
                <a:off x="1433535" y="2641606"/>
                <a:ext cx="6737647" cy="1983898"/>
                <a:chOff x="1433535" y="2641606"/>
                <a:chExt cx="6737647" cy="1983898"/>
              </a:xfrm>
            </p:grpSpPr>
            <p:pic>
              <p:nvPicPr>
                <p:cNvPr id="14" name="Picture 13">
                  <a:extLst>
                    <a:ext uri="{FF2B5EF4-FFF2-40B4-BE49-F238E27FC236}">
                      <a16:creationId xmlns:a16="http://schemas.microsoft.com/office/drawing/2014/main" id="{82488C06-E44A-F249-AE0E-C0DB925DA62C}"/>
                    </a:ext>
                  </a:extLst>
                </p:cNvPr>
                <p:cNvPicPr>
                  <a:picLocks noChangeAspect="1"/>
                </p:cNvPicPr>
                <p:nvPr/>
              </p:nvPicPr>
              <p:blipFill>
                <a:blip r:embed="rId2"/>
                <a:stretch>
                  <a:fillRect/>
                </a:stretch>
              </p:blipFill>
              <p:spPr>
                <a:xfrm>
                  <a:off x="1433535" y="2641606"/>
                  <a:ext cx="6737647" cy="1983898"/>
                </a:xfrm>
                <a:prstGeom prst="rect">
                  <a:avLst/>
                </a:prstGeom>
              </p:spPr>
            </p:pic>
            <p:sp>
              <p:nvSpPr>
                <p:cNvPr id="15" name="Rectangle 14">
                  <a:extLst>
                    <a:ext uri="{FF2B5EF4-FFF2-40B4-BE49-F238E27FC236}">
                      <a16:creationId xmlns:a16="http://schemas.microsoft.com/office/drawing/2014/main" id="{4933B2F3-0A8F-8C4A-BE4D-AAB21F88920D}"/>
                    </a:ext>
                  </a:extLst>
                </p:cNvPr>
                <p:cNvSpPr/>
                <p:nvPr/>
              </p:nvSpPr>
              <p:spPr>
                <a:xfrm>
                  <a:off x="3351709" y="2756453"/>
                  <a:ext cx="2977481" cy="3234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6" name="Rectangle 15">
                  <a:extLst>
                    <a:ext uri="{FF2B5EF4-FFF2-40B4-BE49-F238E27FC236}">
                      <a16:creationId xmlns:a16="http://schemas.microsoft.com/office/drawing/2014/main" id="{0B02D975-659B-BD41-BB23-39E546102508}"/>
                    </a:ext>
                  </a:extLst>
                </p:cNvPr>
                <p:cNvSpPr/>
                <p:nvPr/>
              </p:nvSpPr>
              <p:spPr>
                <a:xfrm>
                  <a:off x="3584714" y="2948606"/>
                  <a:ext cx="2409685" cy="247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7" name="Rectangle 16">
                  <a:extLst>
                    <a:ext uri="{FF2B5EF4-FFF2-40B4-BE49-F238E27FC236}">
                      <a16:creationId xmlns:a16="http://schemas.microsoft.com/office/drawing/2014/main" id="{DB4AB07A-D34A-064F-A4E5-D2E88B941517}"/>
                    </a:ext>
                  </a:extLst>
                </p:cNvPr>
                <p:cNvSpPr/>
                <p:nvPr/>
              </p:nvSpPr>
              <p:spPr>
                <a:xfrm>
                  <a:off x="3944732" y="3045787"/>
                  <a:ext cx="1665355" cy="247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8" name="Rectangle 17">
                  <a:extLst>
                    <a:ext uri="{FF2B5EF4-FFF2-40B4-BE49-F238E27FC236}">
                      <a16:creationId xmlns:a16="http://schemas.microsoft.com/office/drawing/2014/main" id="{760D2381-40A4-5A4A-AA84-8BBF3A38E45A}"/>
                    </a:ext>
                  </a:extLst>
                </p:cNvPr>
                <p:cNvSpPr/>
                <p:nvPr/>
              </p:nvSpPr>
              <p:spPr>
                <a:xfrm>
                  <a:off x="4313582" y="3140761"/>
                  <a:ext cx="885687" cy="247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Rectangle 18">
                  <a:extLst>
                    <a:ext uri="{FF2B5EF4-FFF2-40B4-BE49-F238E27FC236}">
                      <a16:creationId xmlns:a16="http://schemas.microsoft.com/office/drawing/2014/main" id="{D1B74C92-A97F-0140-B877-B33D952FC466}"/>
                    </a:ext>
                  </a:extLst>
                </p:cNvPr>
                <p:cNvSpPr/>
                <p:nvPr/>
              </p:nvSpPr>
              <p:spPr>
                <a:xfrm>
                  <a:off x="4630641" y="3363832"/>
                  <a:ext cx="136940" cy="1524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13" name="Right Arrow 12">
                <a:extLst>
                  <a:ext uri="{FF2B5EF4-FFF2-40B4-BE49-F238E27FC236}">
                    <a16:creationId xmlns:a16="http://schemas.microsoft.com/office/drawing/2014/main" id="{3FFD48FA-8E87-954D-9400-882F36281E07}"/>
                  </a:ext>
                </a:extLst>
              </p:cNvPr>
              <p:cNvSpPr/>
              <p:nvPr/>
            </p:nvSpPr>
            <p:spPr>
              <a:xfrm>
                <a:off x="4630475" y="3613348"/>
                <a:ext cx="122400" cy="105453"/>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8" name="Right Arrow 7">
              <a:extLst>
                <a:ext uri="{FF2B5EF4-FFF2-40B4-BE49-F238E27FC236}">
                  <a16:creationId xmlns:a16="http://schemas.microsoft.com/office/drawing/2014/main" id="{FBE651FA-2F55-E14D-A378-9220FB27F346}"/>
                </a:ext>
              </a:extLst>
            </p:cNvPr>
            <p:cNvSpPr/>
            <p:nvPr/>
          </p:nvSpPr>
          <p:spPr>
            <a:xfrm rot="1200000">
              <a:off x="3082275" y="2274704"/>
              <a:ext cx="1440000" cy="180000"/>
            </a:xfrm>
            <a:prstGeom prst="rightArrow">
              <a:avLst/>
            </a:prstGeom>
            <a:solidFill>
              <a:srgbClr val="34A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Right Arrow 8">
              <a:extLst>
                <a:ext uri="{FF2B5EF4-FFF2-40B4-BE49-F238E27FC236}">
                  <a16:creationId xmlns:a16="http://schemas.microsoft.com/office/drawing/2014/main" id="{657660C8-E118-0140-9AA5-4BB664C71925}"/>
                </a:ext>
              </a:extLst>
            </p:cNvPr>
            <p:cNvSpPr/>
            <p:nvPr/>
          </p:nvSpPr>
          <p:spPr>
            <a:xfrm rot="20700000">
              <a:off x="4909686" y="2288811"/>
              <a:ext cx="1440000" cy="180000"/>
            </a:xfrm>
            <a:prstGeom prst="rightArrow">
              <a:avLst/>
            </a:prstGeom>
            <a:solidFill>
              <a:srgbClr val="F062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Content Placeholder 4">
              <a:extLst>
                <a:ext uri="{FF2B5EF4-FFF2-40B4-BE49-F238E27FC236}">
                  <a16:creationId xmlns:a16="http://schemas.microsoft.com/office/drawing/2014/main" id="{585BE1CB-837C-A14B-AF55-4C222F630FB6}"/>
                </a:ext>
              </a:extLst>
            </p:cNvPr>
            <p:cNvSpPr txBox="1">
              <a:spLocks/>
            </p:cNvSpPr>
            <p:nvPr/>
          </p:nvSpPr>
          <p:spPr bwMode="auto">
            <a:xfrm rot="1200000">
              <a:off x="3106014" y="1824306"/>
              <a:ext cx="1681843" cy="4569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None/>
              </a:pPr>
              <a:r>
                <a:rPr lang="en-CA" sz="1400" kern="0" dirty="0" err="1">
                  <a:latin typeface="+mj-lt"/>
                </a:rPr>
                <a:t>Downsampling</a:t>
              </a:r>
              <a:r>
                <a:rPr lang="en-CA" sz="1400" kern="0" dirty="0">
                  <a:latin typeface="+mj-lt"/>
                </a:rPr>
                <a:t> (</a:t>
              </a:r>
              <a:r>
                <a:rPr lang="en-CA" sz="1400" kern="0" dirty="0" err="1" smtClean="0">
                  <a:latin typeface="+mj-lt"/>
                </a:rPr>
                <a:t>encodeur</a:t>
              </a:r>
              <a:r>
                <a:rPr lang="en-CA" sz="1400" kern="0" dirty="0">
                  <a:latin typeface="+mj-lt"/>
                </a:rPr>
                <a:t>)</a:t>
              </a:r>
            </a:p>
          </p:txBody>
        </p:sp>
        <p:sp>
          <p:nvSpPr>
            <p:cNvPr id="11" name="Content Placeholder 4">
              <a:extLst>
                <a:ext uri="{FF2B5EF4-FFF2-40B4-BE49-F238E27FC236}">
                  <a16:creationId xmlns:a16="http://schemas.microsoft.com/office/drawing/2014/main" id="{D69D8AC2-9DC7-5543-A050-0E6C6760FE98}"/>
                </a:ext>
              </a:extLst>
            </p:cNvPr>
            <p:cNvSpPr txBox="1">
              <a:spLocks/>
            </p:cNvSpPr>
            <p:nvPr/>
          </p:nvSpPr>
          <p:spPr bwMode="auto">
            <a:xfrm rot="-900000">
              <a:off x="4695323" y="1832690"/>
              <a:ext cx="1681843" cy="4569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None/>
              </a:pPr>
              <a:r>
                <a:rPr lang="en-CA" sz="1400" kern="0" dirty="0" err="1">
                  <a:latin typeface="+mj-lt"/>
                </a:rPr>
                <a:t>Upsampling</a:t>
              </a:r>
              <a:r>
                <a:rPr lang="en-CA" sz="1400" kern="0" dirty="0">
                  <a:latin typeface="+mj-lt"/>
                </a:rPr>
                <a:t> (</a:t>
              </a:r>
              <a:r>
                <a:rPr lang="en-CA" sz="1400" kern="0" dirty="0" err="1" smtClean="0">
                  <a:latin typeface="+mj-lt"/>
                </a:rPr>
                <a:t>decodeur</a:t>
              </a:r>
              <a:r>
                <a:rPr lang="en-CA" sz="1400" kern="0" dirty="0">
                  <a:latin typeface="+mj-lt"/>
                </a:rPr>
                <a:t>)</a:t>
              </a:r>
            </a:p>
          </p:txBody>
        </p:sp>
      </p:grpSp>
      <p:sp>
        <p:nvSpPr>
          <p:cNvPr id="20" name="Title 1">
            <a:extLst>
              <a:ext uri="{FF2B5EF4-FFF2-40B4-BE49-F238E27FC236}">
                <a16:creationId xmlns:a16="http://schemas.microsoft.com/office/drawing/2014/main" id="{18486E54-8C03-FC4C-86DB-76E460901A53}"/>
              </a:ext>
            </a:extLst>
          </p:cNvPr>
          <p:cNvSpPr>
            <a:spLocks noGrp="1"/>
          </p:cNvSpPr>
          <p:nvPr>
            <p:ph type="title"/>
          </p:nvPr>
        </p:nvSpPr>
        <p:spPr>
          <a:xfrm>
            <a:off x="328353" y="-31990"/>
            <a:ext cx="7772400" cy="1143000"/>
          </a:xfrm>
        </p:spPr>
        <p:txBody>
          <a:bodyPr/>
          <a:lstStyle/>
          <a:p>
            <a:pPr algn="l"/>
            <a:r>
              <a:rPr lang="en-US" dirty="0" err="1" smtClean="0">
                <a:latin typeface="+mj-lt"/>
              </a:rPr>
              <a:t>Encodeur-décodeur</a:t>
            </a:r>
            <a:endParaRPr lang="en-US" i="1" dirty="0">
              <a:latin typeface="+mj-lt"/>
            </a:endParaRPr>
          </a:p>
        </p:txBody>
      </p:sp>
      <p:sp>
        <p:nvSpPr>
          <p:cNvPr id="21" name="TextBox 20"/>
          <p:cNvSpPr txBox="1"/>
          <p:nvPr/>
        </p:nvSpPr>
        <p:spPr>
          <a:xfrm>
            <a:off x="410986" y="4289367"/>
            <a:ext cx="1992853" cy="461665"/>
          </a:xfrm>
          <a:prstGeom prst="rect">
            <a:avLst/>
          </a:prstGeom>
          <a:noFill/>
        </p:spPr>
        <p:txBody>
          <a:bodyPr wrap="none" rtlCol="0">
            <a:spAutoFit/>
          </a:bodyPr>
          <a:lstStyle/>
          <a:p>
            <a:r>
              <a:rPr lang="fr-CA" dirty="0" smtClean="0"/>
              <a:t>Généralement:</a:t>
            </a:r>
            <a:endParaRPr lang="en-CA" dirty="0"/>
          </a:p>
        </p:txBody>
      </p:sp>
      <p:sp>
        <p:nvSpPr>
          <p:cNvPr id="22" name="Cube 21"/>
          <p:cNvSpPr/>
          <p:nvPr/>
        </p:nvSpPr>
        <p:spPr>
          <a:xfrm>
            <a:off x="2277687" y="4523830"/>
            <a:ext cx="449902" cy="1253515"/>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3" name="TextBox 22"/>
          <p:cNvSpPr txBox="1"/>
          <p:nvPr/>
        </p:nvSpPr>
        <p:spPr>
          <a:xfrm>
            <a:off x="2727589" y="4780576"/>
            <a:ext cx="1507144" cy="738664"/>
          </a:xfrm>
          <a:prstGeom prst="rect">
            <a:avLst/>
          </a:prstGeom>
          <a:noFill/>
        </p:spPr>
        <p:txBody>
          <a:bodyPr wrap="none" rtlCol="0">
            <a:spAutoFit/>
          </a:bodyPr>
          <a:lstStyle/>
          <a:p>
            <a:r>
              <a:rPr lang="fr-CA" dirty="0" smtClean="0"/>
              <a:t>: </a:t>
            </a:r>
            <a:r>
              <a:rPr lang="fr-CA" sz="1800" dirty="0" smtClean="0"/>
              <a:t>max </a:t>
            </a:r>
            <a:r>
              <a:rPr lang="fr-CA" sz="1800" dirty="0" err="1" smtClean="0"/>
              <a:t>pooling</a:t>
            </a:r>
            <a:endParaRPr lang="fr-CA" sz="1800" dirty="0" smtClean="0"/>
          </a:p>
          <a:p>
            <a:pPr algn="ctr"/>
            <a:r>
              <a:rPr lang="fr-CA" sz="1800" dirty="0"/>
              <a:t> </a:t>
            </a:r>
            <a:r>
              <a:rPr lang="fr-CA" sz="1800" dirty="0" smtClean="0"/>
              <a:t> </a:t>
            </a:r>
            <a:r>
              <a:rPr lang="fr-CA" sz="1400" dirty="0" smtClean="0"/>
              <a:t>(réduction </a:t>
            </a:r>
            <a:r>
              <a:rPr lang="en-CA" sz="1400" dirty="0" smtClean="0"/>
              <a:t>/2)</a:t>
            </a:r>
            <a:endParaRPr lang="en-CA" dirty="0"/>
          </a:p>
        </p:txBody>
      </p:sp>
      <p:sp>
        <p:nvSpPr>
          <p:cNvPr id="24" name="Cube 23"/>
          <p:cNvSpPr/>
          <p:nvPr/>
        </p:nvSpPr>
        <p:spPr>
          <a:xfrm>
            <a:off x="5115098" y="4523830"/>
            <a:ext cx="449902" cy="1253515"/>
          </a:xfrm>
          <a:prstGeom prst="cube">
            <a:avLst>
              <a:gd name="adj" fmla="val 83368"/>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5" name="TextBox 24"/>
          <p:cNvSpPr txBox="1"/>
          <p:nvPr/>
        </p:nvSpPr>
        <p:spPr>
          <a:xfrm>
            <a:off x="5747880" y="4495040"/>
            <a:ext cx="2544286" cy="1261884"/>
          </a:xfrm>
          <a:prstGeom prst="rect">
            <a:avLst/>
          </a:prstGeom>
          <a:noFill/>
        </p:spPr>
        <p:txBody>
          <a:bodyPr wrap="none" rtlCol="0">
            <a:spAutoFit/>
          </a:bodyPr>
          <a:lstStyle/>
          <a:p>
            <a:r>
              <a:rPr lang="fr-CA" dirty="0" smtClean="0"/>
              <a:t>  </a:t>
            </a:r>
            <a:r>
              <a:rPr lang="fr-CA" sz="1800" dirty="0" smtClean="0"/>
              <a:t>Interpolation bilinéaire</a:t>
            </a:r>
          </a:p>
          <a:p>
            <a:r>
              <a:rPr lang="fr-CA" sz="2000" dirty="0" smtClean="0"/>
              <a:t>:</a:t>
            </a:r>
            <a:r>
              <a:rPr lang="fr-CA" sz="1800" dirty="0"/>
              <a:t> </a:t>
            </a:r>
            <a:r>
              <a:rPr lang="fr-CA" sz="1800" dirty="0" smtClean="0"/>
              <a:t>  ou </a:t>
            </a:r>
          </a:p>
          <a:p>
            <a:r>
              <a:rPr lang="fr-CA" sz="1800" dirty="0"/>
              <a:t> </a:t>
            </a:r>
            <a:r>
              <a:rPr lang="fr-CA" sz="1800" dirty="0" smtClean="0"/>
              <a:t>  Convolution transposée</a:t>
            </a:r>
          </a:p>
          <a:p>
            <a:pPr algn="ctr"/>
            <a:r>
              <a:rPr lang="fr-CA" sz="1400" dirty="0" smtClean="0"/>
              <a:t>(augmentation </a:t>
            </a:r>
            <a:r>
              <a:rPr lang="en-CA" sz="1400" dirty="0" smtClean="0"/>
              <a:t>*2</a:t>
            </a:r>
            <a:r>
              <a:rPr lang="en-CA" sz="1400" dirty="0"/>
              <a:t>)</a:t>
            </a:r>
            <a:endParaRPr lang="en-CA" dirty="0"/>
          </a:p>
        </p:txBody>
      </p:sp>
    </p:spTree>
    <p:extLst>
      <p:ext uri="{BB962C8B-B14F-4D97-AF65-F5344CB8AC3E}">
        <p14:creationId xmlns:p14="http://schemas.microsoft.com/office/powerpoint/2010/main" val="1798558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38</a:t>
            </a:fld>
            <a:endParaRPr lang="fr-CA"/>
          </a:p>
        </p:txBody>
      </p:sp>
      <p:sp>
        <p:nvSpPr>
          <p:cNvPr id="5" name="TextBox 4">
            <a:extLst>
              <a:ext uri="{FF2B5EF4-FFF2-40B4-BE49-F238E27FC236}">
                <a16:creationId xmlns:a16="http://schemas.microsoft.com/office/drawing/2014/main" id="{2ECF5AE1-C855-9549-ABD0-E33C9F48DB24}"/>
              </a:ext>
            </a:extLst>
          </p:cNvPr>
          <p:cNvSpPr txBox="1"/>
          <p:nvPr/>
        </p:nvSpPr>
        <p:spPr>
          <a:xfrm>
            <a:off x="410986" y="6248400"/>
            <a:ext cx="8121347" cy="461665"/>
          </a:xfrm>
          <a:prstGeom prst="rect">
            <a:avLst/>
          </a:prstGeom>
          <a:noFill/>
        </p:spPr>
        <p:txBody>
          <a:bodyPr wrap="square" rtlCol="0">
            <a:spAutoFit/>
          </a:bodyPr>
          <a:lstStyle/>
          <a:p>
            <a:r>
              <a:rPr lang="en-US" sz="1200" dirty="0" err="1" smtClean="0">
                <a:latin typeface="+mj-lt"/>
                <a:ea typeface="Helvetica Neue" panose="02000503000000020004" pitchFamily="2" charset="0"/>
                <a:cs typeface="Helvetica Neue" panose="02000503000000020004" pitchFamily="2" charset="0"/>
              </a:rPr>
              <a:t>Adapté</a:t>
            </a:r>
            <a:r>
              <a:rPr lang="en-US" sz="1200" dirty="0" smtClean="0">
                <a:latin typeface="+mj-lt"/>
                <a:ea typeface="Helvetica Neue" panose="02000503000000020004" pitchFamily="2" charset="0"/>
                <a:cs typeface="Helvetica Neue" panose="02000503000000020004" pitchFamily="2" charset="0"/>
              </a:rPr>
              <a:t> de: </a:t>
            </a:r>
            <a:endParaRPr lang="en-US" sz="1200" dirty="0">
              <a:latin typeface="+mj-lt"/>
              <a:ea typeface="Helvetica Neue" panose="02000503000000020004" pitchFamily="2" charset="0"/>
              <a:cs typeface="Helvetica Neue" panose="02000503000000020004" pitchFamily="2" charset="0"/>
            </a:endParaRPr>
          </a:p>
          <a:p>
            <a:r>
              <a:rPr lang="en-US" sz="1200" dirty="0" err="1">
                <a:latin typeface="+mj-lt"/>
                <a:ea typeface="Helvetica Neue" panose="02000503000000020004" pitchFamily="2" charset="0"/>
                <a:cs typeface="Helvetica Neue" panose="02000503000000020004" pitchFamily="2" charset="0"/>
              </a:rPr>
              <a:t>Badrinarayanan</a:t>
            </a:r>
            <a:r>
              <a:rPr lang="en-US" sz="1200" dirty="0">
                <a:latin typeface="+mj-lt"/>
                <a:ea typeface="Helvetica Neue" panose="02000503000000020004" pitchFamily="2" charset="0"/>
                <a:cs typeface="Helvetica Neue" panose="02000503000000020004" pitchFamily="2" charset="0"/>
              </a:rPr>
              <a:t> et al. "</a:t>
            </a:r>
            <a:r>
              <a:rPr lang="en-US" sz="1200" dirty="0" err="1">
                <a:latin typeface="+mj-lt"/>
                <a:ea typeface="Helvetica Neue" panose="02000503000000020004" pitchFamily="2" charset="0"/>
                <a:cs typeface="Helvetica Neue" panose="02000503000000020004" pitchFamily="2" charset="0"/>
              </a:rPr>
              <a:t>Segnet</a:t>
            </a:r>
            <a:r>
              <a:rPr lang="en-US" sz="1200" dirty="0">
                <a:latin typeface="+mj-lt"/>
                <a:ea typeface="Helvetica Neue" panose="02000503000000020004" pitchFamily="2" charset="0"/>
                <a:cs typeface="Helvetica Neue" panose="02000503000000020004" pitchFamily="2" charset="0"/>
              </a:rPr>
              <a:t>: A deep convolutional encoder-decoder architecture for image  segmentation." PAMI, 2017.</a:t>
            </a:r>
          </a:p>
        </p:txBody>
      </p:sp>
      <p:grpSp>
        <p:nvGrpSpPr>
          <p:cNvPr id="6" name="Group 5">
            <a:extLst>
              <a:ext uri="{FF2B5EF4-FFF2-40B4-BE49-F238E27FC236}">
                <a16:creationId xmlns:a16="http://schemas.microsoft.com/office/drawing/2014/main" id="{7C9455AA-8D98-A748-A5C0-08268671F134}"/>
              </a:ext>
            </a:extLst>
          </p:cNvPr>
          <p:cNvGrpSpPr/>
          <p:nvPr/>
        </p:nvGrpSpPr>
        <p:grpSpPr>
          <a:xfrm>
            <a:off x="640920" y="3328749"/>
            <a:ext cx="7538052" cy="2455299"/>
            <a:chOff x="920148" y="1824306"/>
            <a:chExt cx="7538052" cy="2455299"/>
          </a:xfrm>
        </p:grpSpPr>
        <p:grpSp>
          <p:nvGrpSpPr>
            <p:cNvPr id="7" name="Group 6">
              <a:extLst>
                <a:ext uri="{FF2B5EF4-FFF2-40B4-BE49-F238E27FC236}">
                  <a16:creationId xmlns:a16="http://schemas.microsoft.com/office/drawing/2014/main" id="{9E3F40C2-41B0-DA46-A45A-24E59188BDBE}"/>
                </a:ext>
              </a:extLst>
            </p:cNvPr>
            <p:cNvGrpSpPr/>
            <p:nvPr/>
          </p:nvGrpSpPr>
          <p:grpSpPr>
            <a:xfrm>
              <a:off x="920148" y="2060028"/>
              <a:ext cx="7538052" cy="2219577"/>
              <a:chOff x="1433535" y="2641606"/>
              <a:chExt cx="6737647" cy="1983898"/>
            </a:xfrm>
          </p:grpSpPr>
          <p:grpSp>
            <p:nvGrpSpPr>
              <p:cNvPr id="12" name="Group 11">
                <a:extLst>
                  <a:ext uri="{FF2B5EF4-FFF2-40B4-BE49-F238E27FC236}">
                    <a16:creationId xmlns:a16="http://schemas.microsoft.com/office/drawing/2014/main" id="{73B4C7ED-1356-7049-919A-E6D59D8DD46A}"/>
                  </a:ext>
                </a:extLst>
              </p:cNvPr>
              <p:cNvGrpSpPr/>
              <p:nvPr/>
            </p:nvGrpSpPr>
            <p:grpSpPr>
              <a:xfrm>
                <a:off x="1433535" y="2641606"/>
                <a:ext cx="6737647" cy="1983898"/>
                <a:chOff x="1433535" y="2641606"/>
                <a:chExt cx="6737647" cy="1983898"/>
              </a:xfrm>
            </p:grpSpPr>
            <p:pic>
              <p:nvPicPr>
                <p:cNvPr id="14" name="Picture 13">
                  <a:extLst>
                    <a:ext uri="{FF2B5EF4-FFF2-40B4-BE49-F238E27FC236}">
                      <a16:creationId xmlns:a16="http://schemas.microsoft.com/office/drawing/2014/main" id="{82488C06-E44A-F249-AE0E-C0DB925DA62C}"/>
                    </a:ext>
                  </a:extLst>
                </p:cNvPr>
                <p:cNvPicPr>
                  <a:picLocks noChangeAspect="1"/>
                </p:cNvPicPr>
                <p:nvPr/>
              </p:nvPicPr>
              <p:blipFill>
                <a:blip r:embed="rId2"/>
                <a:stretch>
                  <a:fillRect/>
                </a:stretch>
              </p:blipFill>
              <p:spPr>
                <a:xfrm>
                  <a:off x="1433535" y="2641606"/>
                  <a:ext cx="6737647" cy="1983898"/>
                </a:xfrm>
                <a:prstGeom prst="rect">
                  <a:avLst/>
                </a:prstGeom>
              </p:spPr>
            </p:pic>
            <p:sp>
              <p:nvSpPr>
                <p:cNvPr id="15" name="Rectangle 14">
                  <a:extLst>
                    <a:ext uri="{FF2B5EF4-FFF2-40B4-BE49-F238E27FC236}">
                      <a16:creationId xmlns:a16="http://schemas.microsoft.com/office/drawing/2014/main" id="{4933B2F3-0A8F-8C4A-BE4D-AAB21F88920D}"/>
                    </a:ext>
                  </a:extLst>
                </p:cNvPr>
                <p:cNvSpPr/>
                <p:nvPr/>
              </p:nvSpPr>
              <p:spPr>
                <a:xfrm>
                  <a:off x="3351709" y="2756453"/>
                  <a:ext cx="2977481" cy="3234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6" name="Rectangle 15">
                  <a:extLst>
                    <a:ext uri="{FF2B5EF4-FFF2-40B4-BE49-F238E27FC236}">
                      <a16:creationId xmlns:a16="http://schemas.microsoft.com/office/drawing/2014/main" id="{0B02D975-659B-BD41-BB23-39E546102508}"/>
                    </a:ext>
                  </a:extLst>
                </p:cNvPr>
                <p:cNvSpPr/>
                <p:nvPr/>
              </p:nvSpPr>
              <p:spPr>
                <a:xfrm>
                  <a:off x="3584714" y="2948606"/>
                  <a:ext cx="2409685" cy="247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7" name="Rectangle 16">
                  <a:extLst>
                    <a:ext uri="{FF2B5EF4-FFF2-40B4-BE49-F238E27FC236}">
                      <a16:creationId xmlns:a16="http://schemas.microsoft.com/office/drawing/2014/main" id="{DB4AB07A-D34A-064F-A4E5-D2E88B941517}"/>
                    </a:ext>
                  </a:extLst>
                </p:cNvPr>
                <p:cNvSpPr/>
                <p:nvPr/>
              </p:nvSpPr>
              <p:spPr>
                <a:xfrm>
                  <a:off x="3944732" y="3045787"/>
                  <a:ext cx="1665355" cy="247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8" name="Rectangle 17">
                  <a:extLst>
                    <a:ext uri="{FF2B5EF4-FFF2-40B4-BE49-F238E27FC236}">
                      <a16:creationId xmlns:a16="http://schemas.microsoft.com/office/drawing/2014/main" id="{760D2381-40A4-5A4A-AA84-8BBF3A38E45A}"/>
                    </a:ext>
                  </a:extLst>
                </p:cNvPr>
                <p:cNvSpPr/>
                <p:nvPr/>
              </p:nvSpPr>
              <p:spPr>
                <a:xfrm>
                  <a:off x="4313582" y="3140761"/>
                  <a:ext cx="885687" cy="247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Rectangle 18">
                  <a:extLst>
                    <a:ext uri="{FF2B5EF4-FFF2-40B4-BE49-F238E27FC236}">
                      <a16:creationId xmlns:a16="http://schemas.microsoft.com/office/drawing/2014/main" id="{D1B74C92-A97F-0140-B877-B33D952FC466}"/>
                    </a:ext>
                  </a:extLst>
                </p:cNvPr>
                <p:cNvSpPr/>
                <p:nvPr/>
              </p:nvSpPr>
              <p:spPr>
                <a:xfrm>
                  <a:off x="4630641" y="3363832"/>
                  <a:ext cx="136940" cy="1524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13" name="Right Arrow 12">
                <a:extLst>
                  <a:ext uri="{FF2B5EF4-FFF2-40B4-BE49-F238E27FC236}">
                    <a16:creationId xmlns:a16="http://schemas.microsoft.com/office/drawing/2014/main" id="{3FFD48FA-8E87-954D-9400-882F36281E07}"/>
                  </a:ext>
                </a:extLst>
              </p:cNvPr>
              <p:cNvSpPr/>
              <p:nvPr/>
            </p:nvSpPr>
            <p:spPr>
              <a:xfrm>
                <a:off x="4630475" y="3613348"/>
                <a:ext cx="122400" cy="105453"/>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8" name="Right Arrow 7">
              <a:extLst>
                <a:ext uri="{FF2B5EF4-FFF2-40B4-BE49-F238E27FC236}">
                  <a16:creationId xmlns:a16="http://schemas.microsoft.com/office/drawing/2014/main" id="{FBE651FA-2F55-E14D-A378-9220FB27F346}"/>
                </a:ext>
              </a:extLst>
            </p:cNvPr>
            <p:cNvSpPr/>
            <p:nvPr/>
          </p:nvSpPr>
          <p:spPr>
            <a:xfrm rot="1200000">
              <a:off x="3082275" y="2274704"/>
              <a:ext cx="1440000" cy="180000"/>
            </a:xfrm>
            <a:prstGeom prst="rightArrow">
              <a:avLst/>
            </a:prstGeom>
            <a:solidFill>
              <a:srgbClr val="34A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Right Arrow 8">
              <a:extLst>
                <a:ext uri="{FF2B5EF4-FFF2-40B4-BE49-F238E27FC236}">
                  <a16:creationId xmlns:a16="http://schemas.microsoft.com/office/drawing/2014/main" id="{657660C8-E118-0140-9AA5-4BB664C71925}"/>
                </a:ext>
              </a:extLst>
            </p:cNvPr>
            <p:cNvSpPr/>
            <p:nvPr/>
          </p:nvSpPr>
          <p:spPr>
            <a:xfrm rot="20700000">
              <a:off x="4909686" y="2288811"/>
              <a:ext cx="1440000" cy="180000"/>
            </a:xfrm>
            <a:prstGeom prst="rightArrow">
              <a:avLst/>
            </a:prstGeom>
            <a:solidFill>
              <a:srgbClr val="F062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Content Placeholder 4">
              <a:extLst>
                <a:ext uri="{FF2B5EF4-FFF2-40B4-BE49-F238E27FC236}">
                  <a16:creationId xmlns:a16="http://schemas.microsoft.com/office/drawing/2014/main" id="{585BE1CB-837C-A14B-AF55-4C222F630FB6}"/>
                </a:ext>
              </a:extLst>
            </p:cNvPr>
            <p:cNvSpPr txBox="1">
              <a:spLocks/>
            </p:cNvSpPr>
            <p:nvPr/>
          </p:nvSpPr>
          <p:spPr bwMode="auto">
            <a:xfrm rot="1200000">
              <a:off x="3106014" y="1824306"/>
              <a:ext cx="1681843" cy="4569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None/>
              </a:pPr>
              <a:r>
                <a:rPr lang="en-CA" sz="1400" kern="0" dirty="0" err="1">
                  <a:latin typeface="+mj-lt"/>
                </a:rPr>
                <a:t>Downsampling</a:t>
              </a:r>
              <a:r>
                <a:rPr lang="en-CA" sz="1400" kern="0" dirty="0">
                  <a:latin typeface="+mj-lt"/>
                </a:rPr>
                <a:t> (</a:t>
              </a:r>
              <a:r>
                <a:rPr lang="en-CA" sz="1400" kern="0" dirty="0" err="1" smtClean="0">
                  <a:latin typeface="+mj-lt"/>
                </a:rPr>
                <a:t>encodeur</a:t>
              </a:r>
              <a:r>
                <a:rPr lang="en-CA" sz="1400" kern="0" dirty="0" smtClean="0">
                  <a:latin typeface="+mj-lt"/>
                </a:rPr>
                <a:t>)</a:t>
              </a:r>
              <a:endParaRPr lang="en-CA" sz="1400" kern="0" dirty="0">
                <a:latin typeface="+mj-lt"/>
              </a:endParaRPr>
            </a:p>
          </p:txBody>
        </p:sp>
        <p:sp>
          <p:nvSpPr>
            <p:cNvPr id="11" name="Content Placeholder 4">
              <a:extLst>
                <a:ext uri="{FF2B5EF4-FFF2-40B4-BE49-F238E27FC236}">
                  <a16:creationId xmlns:a16="http://schemas.microsoft.com/office/drawing/2014/main" id="{D69D8AC2-9DC7-5543-A050-0E6C6760FE98}"/>
                </a:ext>
              </a:extLst>
            </p:cNvPr>
            <p:cNvSpPr txBox="1">
              <a:spLocks/>
            </p:cNvSpPr>
            <p:nvPr/>
          </p:nvSpPr>
          <p:spPr bwMode="auto">
            <a:xfrm rot="-900000">
              <a:off x="4695323" y="1832690"/>
              <a:ext cx="1681843" cy="4569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None/>
              </a:pPr>
              <a:r>
                <a:rPr lang="en-CA" sz="1400" kern="0" dirty="0" err="1">
                  <a:latin typeface="+mj-lt"/>
                </a:rPr>
                <a:t>Upsampling</a:t>
              </a:r>
              <a:r>
                <a:rPr lang="en-CA" sz="1400" kern="0" dirty="0">
                  <a:latin typeface="+mj-lt"/>
                </a:rPr>
                <a:t> (</a:t>
              </a:r>
              <a:r>
                <a:rPr lang="en-CA" sz="1400" kern="0" dirty="0" err="1" smtClean="0">
                  <a:latin typeface="+mj-lt"/>
                </a:rPr>
                <a:t>decodeur</a:t>
              </a:r>
              <a:r>
                <a:rPr lang="en-CA" sz="1400" kern="0" dirty="0">
                  <a:latin typeface="+mj-lt"/>
                </a:rPr>
                <a:t>)</a:t>
              </a:r>
            </a:p>
          </p:txBody>
        </p:sp>
      </p:grpSp>
      <p:sp>
        <p:nvSpPr>
          <p:cNvPr id="20" name="Title 1">
            <a:extLst>
              <a:ext uri="{FF2B5EF4-FFF2-40B4-BE49-F238E27FC236}">
                <a16:creationId xmlns:a16="http://schemas.microsoft.com/office/drawing/2014/main" id="{18486E54-8C03-FC4C-86DB-76E460901A53}"/>
              </a:ext>
            </a:extLst>
          </p:cNvPr>
          <p:cNvSpPr>
            <a:spLocks noGrp="1"/>
          </p:cNvSpPr>
          <p:nvPr>
            <p:ph type="title"/>
          </p:nvPr>
        </p:nvSpPr>
        <p:spPr>
          <a:xfrm>
            <a:off x="328353" y="-31990"/>
            <a:ext cx="7772400" cy="1143000"/>
          </a:xfrm>
        </p:spPr>
        <p:txBody>
          <a:bodyPr/>
          <a:lstStyle/>
          <a:p>
            <a:pPr algn="l"/>
            <a:r>
              <a:rPr lang="en-US" dirty="0" err="1" smtClean="0">
                <a:latin typeface="+mj-lt"/>
              </a:rPr>
              <a:t>Encodeur-décodeur</a:t>
            </a:r>
            <a:endParaRPr lang="en-US" i="1" dirty="0">
              <a:latin typeface="+mj-lt"/>
            </a:endParaRPr>
          </a:p>
        </p:txBody>
      </p:sp>
      <p:sp>
        <p:nvSpPr>
          <p:cNvPr id="21" name="TextBox 20"/>
          <p:cNvSpPr txBox="1"/>
          <p:nvPr/>
        </p:nvSpPr>
        <p:spPr>
          <a:xfrm>
            <a:off x="612007" y="1438000"/>
            <a:ext cx="7954422" cy="400110"/>
          </a:xfrm>
          <a:prstGeom prst="rect">
            <a:avLst/>
          </a:prstGeom>
          <a:noFill/>
        </p:spPr>
        <p:txBody>
          <a:bodyPr wrap="none" rtlCol="0">
            <a:spAutoFit/>
          </a:bodyPr>
          <a:lstStyle/>
          <a:p>
            <a:r>
              <a:rPr lang="fr-CA" sz="2000" dirty="0" smtClean="0"/>
              <a:t>Encodeur:  projette l’image d’entrée vers un espace de plus faible dimension</a:t>
            </a:r>
            <a:endParaRPr lang="en-CA" sz="2000" dirty="0"/>
          </a:p>
        </p:txBody>
      </p:sp>
      <p:sp>
        <p:nvSpPr>
          <p:cNvPr id="2" name="12-Point Star 1"/>
          <p:cNvSpPr/>
          <p:nvPr/>
        </p:nvSpPr>
        <p:spPr>
          <a:xfrm>
            <a:off x="5671583" y="1759533"/>
            <a:ext cx="2964225" cy="1696212"/>
          </a:xfrm>
          <a:prstGeom prst="star12">
            <a:avLst/>
          </a:prstGeom>
          <a:solidFill>
            <a:srgbClr val="FFC0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800" dirty="0" smtClean="0">
                <a:solidFill>
                  <a:schemeClr val="tx1"/>
                </a:solidFill>
              </a:rPr>
              <a:t>Perte d’information</a:t>
            </a:r>
            <a:endParaRPr lang="en-CA" sz="1800" dirty="0">
              <a:solidFill>
                <a:schemeClr val="tx1"/>
              </a:solidFill>
            </a:endParaRPr>
          </a:p>
        </p:txBody>
      </p:sp>
    </p:spTree>
    <p:extLst>
      <p:ext uri="{BB962C8B-B14F-4D97-AF65-F5344CB8AC3E}">
        <p14:creationId xmlns:p14="http://schemas.microsoft.com/office/powerpoint/2010/main" val="425383921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18486E54-8C03-FC4C-86DB-76E460901A53}"/>
              </a:ext>
            </a:extLst>
          </p:cNvPr>
          <p:cNvSpPr>
            <a:spLocks noGrp="1"/>
          </p:cNvSpPr>
          <p:nvPr>
            <p:ph type="title"/>
          </p:nvPr>
        </p:nvSpPr>
        <p:spPr>
          <a:xfrm>
            <a:off x="328353" y="-31990"/>
            <a:ext cx="7772400" cy="1143000"/>
          </a:xfrm>
        </p:spPr>
        <p:txBody>
          <a:bodyPr/>
          <a:lstStyle/>
          <a:p>
            <a:pPr algn="l"/>
            <a:r>
              <a:rPr lang="en-US" dirty="0" smtClean="0">
                <a:latin typeface="+mj-lt"/>
              </a:rPr>
              <a:t>Solution : les </a:t>
            </a:r>
            <a:r>
              <a:rPr lang="en-US" b="1" i="1" dirty="0" smtClean="0">
                <a:solidFill>
                  <a:srgbClr val="FF0000"/>
                </a:solidFill>
                <a:latin typeface="+mj-lt"/>
              </a:rPr>
              <a:t>skip connections</a:t>
            </a:r>
            <a:endParaRPr lang="en-US" b="1" i="1" dirty="0">
              <a:solidFill>
                <a:srgbClr val="FF0000"/>
              </a:solidFill>
              <a:latin typeface="+mj-lt"/>
            </a:endParaRPr>
          </a:p>
        </p:txBody>
      </p:sp>
      <p:sp>
        <p:nvSpPr>
          <p:cNvPr id="22" name="TextBox 21">
            <a:extLst>
              <a:ext uri="{FF2B5EF4-FFF2-40B4-BE49-F238E27FC236}">
                <a16:creationId xmlns:a16="http://schemas.microsoft.com/office/drawing/2014/main" id="{150DA38C-652A-B84A-83B1-C090A131D6C1}"/>
              </a:ext>
            </a:extLst>
          </p:cNvPr>
          <p:cNvSpPr txBox="1"/>
          <p:nvPr/>
        </p:nvSpPr>
        <p:spPr>
          <a:xfrm>
            <a:off x="679234" y="1111562"/>
            <a:ext cx="3522759" cy="400110"/>
          </a:xfrm>
          <a:prstGeom prst="rect">
            <a:avLst/>
          </a:prstGeom>
          <a:noFill/>
        </p:spPr>
        <p:txBody>
          <a:bodyPr wrap="none" rtlCol="0">
            <a:spAutoFit/>
          </a:bodyPr>
          <a:lstStyle/>
          <a:p>
            <a:r>
              <a:rPr lang="en-US" sz="2000" b="1" dirty="0">
                <a:latin typeface="+mj-lt"/>
                <a:ea typeface="Helvetica Neue" panose="02000503000000020004" pitchFamily="2" charset="0"/>
                <a:cs typeface="Helvetica Neue" panose="02000503000000020004" pitchFamily="2" charset="0"/>
              </a:rPr>
              <a:t>U-Net  </a:t>
            </a:r>
            <a:r>
              <a:rPr lang="en-US" sz="1800" b="1" dirty="0">
                <a:latin typeface="+mj-lt"/>
                <a:ea typeface="Helvetica Neue" panose="02000503000000020004" pitchFamily="2" charset="0"/>
                <a:cs typeface="Helvetica Neue" panose="02000503000000020004" pitchFamily="2" charset="0"/>
              </a:rPr>
              <a:t>[</a:t>
            </a:r>
            <a:r>
              <a:rPr lang="en-US" sz="1800" b="1" dirty="0" err="1">
                <a:latin typeface="+mj-lt"/>
                <a:ea typeface="Helvetica Neue" panose="02000503000000020004" pitchFamily="2" charset="0"/>
                <a:cs typeface="Helvetica Neue" panose="02000503000000020004" pitchFamily="2" charset="0"/>
              </a:rPr>
              <a:t>Ronneberger</a:t>
            </a:r>
            <a:r>
              <a:rPr lang="en-US" sz="1800" b="1" dirty="0">
                <a:latin typeface="+mj-lt"/>
                <a:ea typeface="Helvetica Neue" panose="02000503000000020004" pitchFamily="2" charset="0"/>
                <a:cs typeface="Helvetica Neue" panose="02000503000000020004" pitchFamily="2" charset="0"/>
              </a:rPr>
              <a:t> et al., 2015]</a:t>
            </a:r>
          </a:p>
        </p:txBody>
      </p:sp>
      <p:sp>
        <p:nvSpPr>
          <p:cNvPr id="23" name="TextBox 22">
            <a:extLst>
              <a:ext uri="{FF2B5EF4-FFF2-40B4-BE49-F238E27FC236}">
                <a16:creationId xmlns:a16="http://schemas.microsoft.com/office/drawing/2014/main" id="{2ECF5AE1-C855-9549-ABD0-E33C9F48DB24}"/>
              </a:ext>
            </a:extLst>
          </p:cNvPr>
          <p:cNvSpPr txBox="1"/>
          <p:nvPr/>
        </p:nvSpPr>
        <p:spPr>
          <a:xfrm>
            <a:off x="679234" y="6334666"/>
            <a:ext cx="8121347" cy="261610"/>
          </a:xfrm>
          <a:prstGeom prst="rect">
            <a:avLst/>
          </a:prstGeom>
          <a:noFill/>
        </p:spPr>
        <p:txBody>
          <a:bodyPr wrap="square" rtlCol="0">
            <a:spAutoFit/>
          </a:bodyPr>
          <a:lstStyle/>
          <a:p>
            <a:r>
              <a:rPr lang="en-US" sz="1100" dirty="0">
                <a:latin typeface="+mj-lt"/>
                <a:ea typeface="Helvetica Neue" panose="02000503000000020004" pitchFamily="2" charset="0"/>
                <a:cs typeface="Helvetica Neue" panose="02000503000000020004" pitchFamily="2" charset="0"/>
              </a:rPr>
              <a:t>Image: </a:t>
            </a:r>
            <a:r>
              <a:rPr lang="en-US" sz="1100" dirty="0" err="1">
                <a:latin typeface="+mj-lt"/>
                <a:ea typeface="Helvetica Neue" panose="02000503000000020004" pitchFamily="2" charset="0"/>
                <a:cs typeface="Helvetica Neue" panose="02000503000000020004" pitchFamily="2" charset="0"/>
              </a:rPr>
              <a:t>Ronneberger</a:t>
            </a:r>
            <a:r>
              <a:rPr lang="en-US" sz="1100" dirty="0">
                <a:latin typeface="+mj-lt"/>
                <a:ea typeface="Helvetica Neue" panose="02000503000000020004" pitchFamily="2" charset="0"/>
                <a:cs typeface="Helvetica Neue" panose="02000503000000020004" pitchFamily="2" charset="0"/>
              </a:rPr>
              <a:t> et al. "U-net: Convolutional networks for biomedical image segmentation." MICCAI, 2015.</a:t>
            </a:r>
          </a:p>
        </p:txBody>
      </p:sp>
      <p:pic>
        <p:nvPicPr>
          <p:cNvPr id="24" name="Picture 23">
            <a:extLst>
              <a:ext uri="{FF2B5EF4-FFF2-40B4-BE49-F238E27FC236}">
                <a16:creationId xmlns:a16="http://schemas.microsoft.com/office/drawing/2014/main" id="{C818480E-E839-7146-8916-EAE0DE43A629}"/>
              </a:ext>
            </a:extLst>
          </p:cNvPr>
          <p:cNvPicPr>
            <a:picLocks noChangeAspect="1"/>
          </p:cNvPicPr>
          <p:nvPr/>
        </p:nvPicPr>
        <p:blipFill>
          <a:blip r:embed="rId2"/>
          <a:stretch>
            <a:fillRect/>
          </a:stretch>
        </p:blipFill>
        <p:spPr>
          <a:xfrm>
            <a:off x="1945328" y="1589451"/>
            <a:ext cx="5700580" cy="3788884"/>
          </a:xfrm>
          <a:prstGeom prst="rect">
            <a:avLst/>
          </a:prstGeom>
        </p:spPr>
      </p:pic>
      <p:sp>
        <p:nvSpPr>
          <p:cNvPr id="25" name="TextBox 24">
            <a:extLst>
              <a:ext uri="{FF2B5EF4-FFF2-40B4-BE49-F238E27FC236}">
                <a16:creationId xmlns:a16="http://schemas.microsoft.com/office/drawing/2014/main" id="{150DA38C-652A-B84A-83B1-C090A131D6C1}"/>
              </a:ext>
            </a:extLst>
          </p:cNvPr>
          <p:cNvSpPr txBox="1"/>
          <p:nvPr/>
        </p:nvSpPr>
        <p:spPr>
          <a:xfrm>
            <a:off x="615503" y="5608289"/>
            <a:ext cx="4990662" cy="400110"/>
          </a:xfrm>
          <a:prstGeom prst="rect">
            <a:avLst/>
          </a:prstGeom>
          <a:noFill/>
        </p:spPr>
        <p:txBody>
          <a:bodyPr wrap="none" rtlCol="0">
            <a:spAutoFit/>
          </a:bodyPr>
          <a:lstStyle/>
          <a:p>
            <a:r>
              <a:rPr lang="en-US" sz="2000" b="1" dirty="0" smtClean="0">
                <a:latin typeface="+mj-lt"/>
                <a:ea typeface="Helvetica Neue" panose="02000503000000020004" pitchFamily="2" charset="0"/>
                <a:cs typeface="Helvetica Neue" panose="02000503000000020004" pitchFamily="2" charset="0"/>
              </a:rPr>
              <a:t>CNN le plus </a:t>
            </a:r>
            <a:r>
              <a:rPr lang="en-US" sz="2000" b="1" dirty="0" err="1" smtClean="0">
                <a:latin typeface="+mj-lt"/>
                <a:ea typeface="Helvetica Neue" panose="02000503000000020004" pitchFamily="2" charset="0"/>
                <a:cs typeface="Helvetica Neue" panose="02000503000000020004" pitchFamily="2" charset="0"/>
              </a:rPr>
              <a:t>populaire</a:t>
            </a:r>
            <a:r>
              <a:rPr lang="en-US" sz="2000" b="1" dirty="0" smtClean="0">
                <a:latin typeface="+mj-lt"/>
                <a:ea typeface="Helvetica Neue" panose="02000503000000020004" pitchFamily="2" charset="0"/>
                <a:cs typeface="Helvetica Neue" panose="02000503000000020004" pitchFamily="2" charset="0"/>
              </a:rPr>
              <a:t> </a:t>
            </a:r>
            <a:r>
              <a:rPr lang="en-US" sz="2000" b="1" dirty="0" err="1" smtClean="0">
                <a:latin typeface="+mj-lt"/>
                <a:ea typeface="Helvetica Neue" panose="02000503000000020004" pitchFamily="2" charset="0"/>
                <a:cs typeface="Helvetica Neue" panose="02000503000000020004" pitchFamily="2" charset="0"/>
              </a:rPr>
              <a:t>en</a:t>
            </a:r>
            <a:r>
              <a:rPr lang="en-US" sz="2000" b="1" dirty="0" smtClean="0">
                <a:latin typeface="+mj-lt"/>
                <a:ea typeface="Helvetica Neue" panose="02000503000000020004" pitchFamily="2" charset="0"/>
                <a:cs typeface="Helvetica Neue" panose="02000503000000020004" pitchFamily="2" charset="0"/>
              </a:rPr>
              <a:t> </a:t>
            </a:r>
            <a:r>
              <a:rPr lang="en-US" sz="2000" b="1" dirty="0" err="1" smtClean="0">
                <a:latin typeface="+mj-lt"/>
                <a:ea typeface="Helvetica Neue" panose="02000503000000020004" pitchFamily="2" charset="0"/>
                <a:cs typeface="Helvetica Neue" panose="02000503000000020004" pitchFamily="2" charset="0"/>
              </a:rPr>
              <a:t>imagerie</a:t>
            </a:r>
            <a:r>
              <a:rPr lang="en-US" sz="2000" b="1" dirty="0" smtClean="0">
                <a:latin typeface="+mj-lt"/>
                <a:ea typeface="Helvetica Neue" panose="02000503000000020004" pitchFamily="2" charset="0"/>
                <a:cs typeface="Helvetica Neue" panose="02000503000000020004" pitchFamily="2" charset="0"/>
              </a:rPr>
              <a:t> </a:t>
            </a:r>
            <a:r>
              <a:rPr lang="en-US" sz="2000" b="1" dirty="0" err="1" smtClean="0">
                <a:latin typeface="+mj-lt"/>
                <a:ea typeface="Helvetica Neue" panose="02000503000000020004" pitchFamily="2" charset="0"/>
                <a:cs typeface="Helvetica Neue" panose="02000503000000020004" pitchFamily="2" charset="0"/>
              </a:rPr>
              <a:t>médicale</a:t>
            </a:r>
            <a:endParaRPr lang="en-US" sz="1800" b="1" dirty="0">
              <a:latin typeface="+mj-lt"/>
              <a:ea typeface="Helvetica Neue" panose="02000503000000020004" pitchFamily="2" charset="0"/>
              <a:cs typeface="Helvetica Neue" panose="02000503000000020004" pitchFamily="2" charset="0"/>
            </a:endParaRPr>
          </a:p>
        </p:txBody>
      </p:sp>
      <p:cxnSp>
        <p:nvCxnSpPr>
          <p:cNvPr id="26" name="Straight Connector 25">
            <a:extLst>
              <a:ext uri="{FF2B5EF4-FFF2-40B4-BE49-F238E27FC236}">
                <a16:creationId xmlns:a16="http://schemas.microsoft.com/office/drawing/2014/main" id="{94489ABC-29DF-014D-9C7A-3A913228A896}"/>
              </a:ext>
            </a:extLst>
          </p:cNvPr>
          <p:cNvCxnSpPr>
            <a:cxnSpLocks/>
          </p:cNvCxnSpPr>
          <p:nvPr/>
        </p:nvCxnSpPr>
        <p:spPr>
          <a:xfrm flipV="1">
            <a:off x="4240856" y="1808270"/>
            <a:ext cx="975905" cy="654121"/>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7" name="Content Placeholder 4">
            <a:extLst>
              <a:ext uri="{FF2B5EF4-FFF2-40B4-BE49-F238E27FC236}">
                <a16:creationId xmlns:a16="http://schemas.microsoft.com/office/drawing/2014/main" id="{4543D2F3-47D3-474C-8208-32FA5BD7251D}"/>
              </a:ext>
            </a:extLst>
          </p:cNvPr>
          <p:cNvSpPr txBox="1">
            <a:spLocks/>
          </p:cNvSpPr>
          <p:nvPr/>
        </p:nvSpPr>
        <p:spPr bwMode="auto">
          <a:xfrm>
            <a:off x="5048716" y="1430625"/>
            <a:ext cx="1641230" cy="39242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500" i="1" kern="0" dirty="0">
                <a:latin typeface="+mj-lt"/>
              </a:rPr>
              <a:t>Skip connection</a:t>
            </a:r>
          </a:p>
        </p:txBody>
      </p:sp>
    </p:spTree>
    <p:extLst>
      <p:ext uri="{BB962C8B-B14F-4D97-AF65-F5344CB8AC3E}">
        <p14:creationId xmlns:p14="http://schemas.microsoft.com/office/powerpoint/2010/main" val="15858537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326841" y="172625"/>
            <a:ext cx="8847909" cy="1569660"/>
          </a:xfrm>
          <a:prstGeom prst="rect">
            <a:avLst/>
          </a:prstGeom>
          <a:noFill/>
        </p:spPr>
        <p:txBody>
          <a:bodyPr wrap="square" rtlCol="0">
            <a:spAutoFit/>
          </a:bodyPr>
          <a:lstStyle/>
          <a:p>
            <a:r>
              <a:rPr lang="fr-CA" dirty="0"/>
              <a:t>Image RGB : couche 1 : 3 filtres de taille 7x7</a:t>
            </a:r>
          </a:p>
          <a:p>
            <a:r>
              <a:rPr lang="fr-CA" dirty="0"/>
              <a:t>	          couche 2 : 5 filtres de taille 9x9</a:t>
            </a:r>
          </a:p>
          <a:p>
            <a:r>
              <a:rPr lang="fr-CA" dirty="0"/>
              <a:t>                      couche 3 : 4 filtres de taille 11x11</a:t>
            </a:r>
          </a:p>
          <a:p>
            <a:r>
              <a:rPr lang="fr-CA" dirty="0"/>
              <a:t>	          convolution « </a:t>
            </a:r>
            <a:r>
              <a:rPr lang="fr-CA" i="1" dirty="0" err="1"/>
              <a:t>valid</a:t>
            </a:r>
            <a:r>
              <a:rPr lang="fr-CA" dirty="0"/>
              <a:t> »</a:t>
            </a:r>
            <a:endParaRPr lang="fr-CA" b="1" dirty="0"/>
          </a:p>
        </p:txBody>
      </p:sp>
      <p:sp>
        <p:nvSpPr>
          <p:cNvPr id="10" name="Cube 9"/>
          <p:cNvSpPr/>
          <p:nvPr/>
        </p:nvSpPr>
        <p:spPr>
          <a:xfrm>
            <a:off x="775526" y="2283851"/>
            <a:ext cx="1093387" cy="2863007"/>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1872343" y="3009741"/>
            <a:ext cx="389850" cy="338554"/>
          </a:xfrm>
          <a:prstGeom prst="rect">
            <a:avLst/>
          </a:prstGeom>
          <a:noFill/>
        </p:spPr>
        <p:txBody>
          <a:bodyPr wrap="none" rtlCol="0">
            <a:spAutoFit/>
          </a:bodyPr>
          <a:lstStyle/>
          <a:p>
            <a:r>
              <a:rPr lang="fr-CA" sz="1600" dirty="0" smtClean="0"/>
              <a:t>32</a:t>
            </a:r>
            <a:endParaRPr lang="en-CA" sz="1600" dirty="0"/>
          </a:p>
        </p:txBody>
      </p:sp>
      <p:sp>
        <p:nvSpPr>
          <p:cNvPr id="12" name="TextBox 11"/>
          <p:cNvSpPr txBox="1"/>
          <p:nvPr/>
        </p:nvSpPr>
        <p:spPr>
          <a:xfrm rot="18738449">
            <a:off x="1333337" y="4610676"/>
            <a:ext cx="389850" cy="338554"/>
          </a:xfrm>
          <a:prstGeom prst="rect">
            <a:avLst/>
          </a:prstGeom>
          <a:noFill/>
        </p:spPr>
        <p:txBody>
          <a:bodyPr wrap="none" rtlCol="0">
            <a:spAutoFit/>
          </a:bodyPr>
          <a:lstStyle/>
          <a:p>
            <a:r>
              <a:rPr lang="fr-CA" sz="1600" dirty="0" smtClean="0"/>
              <a:t>32</a:t>
            </a:r>
            <a:endParaRPr lang="en-CA" sz="1600" dirty="0"/>
          </a:p>
        </p:txBody>
      </p:sp>
      <p:sp>
        <p:nvSpPr>
          <p:cNvPr id="13" name="TextBox 12"/>
          <p:cNvSpPr txBox="1"/>
          <p:nvPr/>
        </p:nvSpPr>
        <p:spPr>
          <a:xfrm>
            <a:off x="643100" y="5157625"/>
            <a:ext cx="389850" cy="338554"/>
          </a:xfrm>
          <a:prstGeom prst="rect">
            <a:avLst/>
          </a:prstGeom>
          <a:noFill/>
        </p:spPr>
        <p:txBody>
          <a:bodyPr wrap="none" rtlCol="0">
            <a:spAutoFit/>
          </a:bodyPr>
          <a:lstStyle/>
          <a:p>
            <a:r>
              <a:rPr lang="fr-CA" sz="1600" dirty="0" smtClean="0"/>
              <a:t>  3</a:t>
            </a:r>
            <a:endParaRPr lang="en-CA" sz="1600" dirty="0"/>
          </a:p>
        </p:txBody>
      </p:sp>
      <p:sp>
        <p:nvSpPr>
          <p:cNvPr id="14" name="Cube 13"/>
          <p:cNvSpPr/>
          <p:nvPr/>
        </p:nvSpPr>
        <p:spPr>
          <a:xfrm>
            <a:off x="2346238" y="2731175"/>
            <a:ext cx="798393" cy="1962614"/>
          </a:xfrm>
          <a:prstGeom prst="cube">
            <a:avLst>
              <a:gd name="adj" fmla="val 73466"/>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TextBox 14"/>
          <p:cNvSpPr txBox="1"/>
          <p:nvPr/>
        </p:nvSpPr>
        <p:spPr>
          <a:xfrm>
            <a:off x="3127063" y="3158552"/>
            <a:ext cx="389850" cy="338554"/>
          </a:xfrm>
          <a:prstGeom prst="rect">
            <a:avLst/>
          </a:prstGeom>
          <a:noFill/>
        </p:spPr>
        <p:txBody>
          <a:bodyPr wrap="none" rtlCol="0">
            <a:spAutoFit/>
          </a:bodyPr>
          <a:lstStyle/>
          <a:p>
            <a:r>
              <a:rPr lang="fr-CA" sz="1600" dirty="0" smtClean="0"/>
              <a:t>26</a:t>
            </a:r>
            <a:endParaRPr lang="en-CA" sz="1600" dirty="0"/>
          </a:p>
        </p:txBody>
      </p:sp>
      <p:sp>
        <p:nvSpPr>
          <p:cNvPr id="16" name="TextBox 15"/>
          <p:cNvSpPr txBox="1"/>
          <p:nvPr/>
        </p:nvSpPr>
        <p:spPr>
          <a:xfrm rot="18738449">
            <a:off x="2851397" y="4263934"/>
            <a:ext cx="389850" cy="338554"/>
          </a:xfrm>
          <a:prstGeom prst="rect">
            <a:avLst/>
          </a:prstGeom>
          <a:noFill/>
        </p:spPr>
        <p:txBody>
          <a:bodyPr wrap="none" rtlCol="0">
            <a:spAutoFit/>
          </a:bodyPr>
          <a:lstStyle/>
          <a:p>
            <a:r>
              <a:rPr lang="fr-CA" sz="1600" dirty="0" smtClean="0"/>
              <a:t>26</a:t>
            </a:r>
            <a:endParaRPr lang="en-CA" sz="1600" dirty="0"/>
          </a:p>
        </p:txBody>
      </p:sp>
      <p:sp>
        <p:nvSpPr>
          <p:cNvPr id="17" name="TextBox 16"/>
          <p:cNvSpPr txBox="1"/>
          <p:nvPr/>
        </p:nvSpPr>
        <p:spPr>
          <a:xfrm>
            <a:off x="2213186" y="4766140"/>
            <a:ext cx="389850" cy="338554"/>
          </a:xfrm>
          <a:prstGeom prst="rect">
            <a:avLst/>
          </a:prstGeom>
          <a:noFill/>
        </p:spPr>
        <p:txBody>
          <a:bodyPr wrap="none" rtlCol="0">
            <a:spAutoFit/>
          </a:bodyPr>
          <a:lstStyle/>
          <a:p>
            <a:r>
              <a:rPr lang="fr-CA" sz="1600" dirty="0" smtClean="0"/>
              <a:t>  3</a:t>
            </a:r>
            <a:endParaRPr lang="en-CA" sz="1600" dirty="0"/>
          </a:p>
        </p:txBody>
      </p:sp>
      <p:sp>
        <p:nvSpPr>
          <p:cNvPr id="39" name="Rectangle 38"/>
          <p:cNvSpPr/>
          <p:nvPr/>
        </p:nvSpPr>
        <p:spPr>
          <a:xfrm>
            <a:off x="429213" y="1685037"/>
            <a:ext cx="1526380" cy="584775"/>
          </a:xfrm>
          <a:prstGeom prst="rect">
            <a:avLst/>
          </a:prstGeom>
        </p:spPr>
        <p:txBody>
          <a:bodyPr wrap="none">
            <a:spAutoFit/>
          </a:bodyPr>
          <a:lstStyle/>
          <a:p>
            <a:r>
              <a:rPr lang="fr-CA" sz="1600" dirty="0" smtClean="0"/>
              <a:t>Image: </a:t>
            </a:r>
            <a:r>
              <a:rPr lang="fr-CA" sz="1600" b="1" dirty="0" smtClean="0"/>
              <a:t>32x32x3</a:t>
            </a:r>
          </a:p>
          <a:p>
            <a:r>
              <a:rPr lang="fr-CA" sz="1600" dirty="0" err="1" smtClean="0"/>
              <a:t>Stride</a:t>
            </a:r>
            <a:r>
              <a:rPr lang="fr-CA" sz="1600" dirty="0" smtClean="0"/>
              <a:t> :</a:t>
            </a:r>
            <a:r>
              <a:rPr lang="fr-CA" sz="1600" b="1" dirty="0" smtClean="0"/>
              <a:t> 1</a:t>
            </a:r>
            <a:endParaRPr lang="en-CA" sz="1600" b="1" dirty="0"/>
          </a:p>
        </p:txBody>
      </p:sp>
      <p:cxnSp>
        <p:nvCxnSpPr>
          <p:cNvPr id="5" name="Straight Arrow Connector 4"/>
          <p:cNvCxnSpPr/>
          <p:nvPr/>
        </p:nvCxnSpPr>
        <p:spPr>
          <a:xfrm flipV="1">
            <a:off x="1425312" y="3709851"/>
            <a:ext cx="871397" cy="311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22" name="Cube 21"/>
          <p:cNvSpPr/>
          <p:nvPr/>
        </p:nvSpPr>
        <p:spPr>
          <a:xfrm>
            <a:off x="4075671" y="3044832"/>
            <a:ext cx="861600" cy="1358241"/>
          </a:xfrm>
          <a:prstGeom prst="cube">
            <a:avLst>
              <a:gd name="adj" fmla="val 53052"/>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TextBox 22"/>
          <p:cNvSpPr txBox="1"/>
          <p:nvPr/>
        </p:nvSpPr>
        <p:spPr>
          <a:xfrm>
            <a:off x="4897871" y="3179018"/>
            <a:ext cx="389850" cy="338554"/>
          </a:xfrm>
          <a:prstGeom prst="rect">
            <a:avLst/>
          </a:prstGeom>
          <a:noFill/>
        </p:spPr>
        <p:txBody>
          <a:bodyPr wrap="none" rtlCol="0">
            <a:spAutoFit/>
          </a:bodyPr>
          <a:lstStyle/>
          <a:p>
            <a:r>
              <a:rPr lang="fr-CA" sz="1600" dirty="0" smtClean="0"/>
              <a:t>18</a:t>
            </a:r>
            <a:endParaRPr lang="en-CA" sz="1600" dirty="0"/>
          </a:p>
        </p:txBody>
      </p:sp>
      <p:sp>
        <p:nvSpPr>
          <p:cNvPr id="24" name="TextBox 23"/>
          <p:cNvSpPr txBox="1"/>
          <p:nvPr/>
        </p:nvSpPr>
        <p:spPr>
          <a:xfrm rot="18738449">
            <a:off x="4707942" y="4033707"/>
            <a:ext cx="389850" cy="338554"/>
          </a:xfrm>
          <a:prstGeom prst="rect">
            <a:avLst/>
          </a:prstGeom>
          <a:noFill/>
        </p:spPr>
        <p:txBody>
          <a:bodyPr wrap="none" rtlCol="0">
            <a:spAutoFit/>
          </a:bodyPr>
          <a:lstStyle/>
          <a:p>
            <a:r>
              <a:rPr lang="fr-CA" sz="1600" dirty="0" smtClean="0"/>
              <a:t>18</a:t>
            </a:r>
            <a:endParaRPr lang="en-CA" sz="1600" dirty="0"/>
          </a:p>
        </p:txBody>
      </p:sp>
      <p:sp>
        <p:nvSpPr>
          <p:cNvPr id="25" name="TextBox 24"/>
          <p:cNvSpPr txBox="1"/>
          <p:nvPr/>
        </p:nvSpPr>
        <p:spPr>
          <a:xfrm>
            <a:off x="4061168" y="4441195"/>
            <a:ext cx="389850" cy="338554"/>
          </a:xfrm>
          <a:prstGeom prst="rect">
            <a:avLst/>
          </a:prstGeom>
          <a:noFill/>
        </p:spPr>
        <p:txBody>
          <a:bodyPr wrap="none" rtlCol="0">
            <a:spAutoFit/>
          </a:bodyPr>
          <a:lstStyle/>
          <a:p>
            <a:r>
              <a:rPr lang="fr-CA" sz="1600" dirty="0" smtClean="0"/>
              <a:t>  5</a:t>
            </a:r>
            <a:endParaRPr lang="en-CA" sz="1600" dirty="0"/>
          </a:p>
        </p:txBody>
      </p:sp>
      <p:cxnSp>
        <p:nvCxnSpPr>
          <p:cNvPr id="26" name="Straight Arrow Connector 25"/>
          <p:cNvCxnSpPr/>
          <p:nvPr/>
        </p:nvCxnSpPr>
        <p:spPr>
          <a:xfrm>
            <a:off x="3212365" y="3709851"/>
            <a:ext cx="85453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27" name="Cube 26"/>
          <p:cNvSpPr/>
          <p:nvPr/>
        </p:nvSpPr>
        <p:spPr>
          <a:xfrm>
            <a:off x="5764466" y="3224357"/>
            <a:ext cx="640769" cy="905751"/>
          </a:xfrm>
          <a:prstGeom prst="cube">
            <a:avLst>
              <a:gd name="adj" fmla="val 54505"/>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8" name="TextBox 27"/>
          <p:cNvSpPr txBox="1"/>
          <p:nvPr/>
        </p:nvSpPr>
        <p:spPr>
          <a:xfrm>
            <a:off x="6362059" y="3363517"/>
            <a:ext cx="287258" cy="338554"/>
          </a:xfrm>
          <a:prstGeom prst="rect">
            <a:avLst/>
          </a:prstGeom>
          <a:noFill/>
        </p:spPr>
        <p:txBody>
          <a:bodyPr wrap="none" rtlCol="0">
            <a:spAutoFit/>
          </a:bodyPr>
          <a:lstStyle/>
          <a:p>
            <a:r>
              <a:rPr lang="fr-CA" sz="1600" dirty="0" smtClean="0"/>
              <a:t>8</a:t>
            </a:r>
            <a:endParaRPr lang="en-CA" sz="1600" dirty="0"/>
          </a:p>
        </p:txBody>
      </p:sp>
      <p:sp>
        <p:nvSpPr>
          <p:cNvPr id="29" name="TextBox 28"/>
          <p:cNvSpPr txBox="1"/>
          <p:nvPr/>
        </p:nvSpPr>
        <p:spPr>
          <a:xfrm rot="18738449">
            <a:off x="6207830" y="3892221"/>
            <a:ext cx="287258" cy="338554"/>
          </a:xfrm>
          <a:prstGeom prst="rect">
            <a:avLst/>
          </a:prstGeom>
          <a:noFill/>
        </p:spPr>
        <p:txBody>
          <a:bodyPr wrap="none" rtlCol="0">
            <a:spAutoFit/>
          </a:bodyPr>
          <a:lstStyle/>
          <a:p>
            <a:r>
              <a:rPr lang="fr-CA" sz="1600" dirty="0" smtClean="0"/>
              <a:t>8</a:t>
            </a:r>
            <a:endParaRPr lang="en-CA" sz="1600" dirty="0"/>
          </a:p>
        </p:txBody>
      </p:sp>
      <p:sp>
        <p:nvSpPr>
          <p:cNvPr id="32" name="TextBox 31"/>
          <p:cNvSpPr txBox="1"/>
          <p:nvPr/>
        </p:nvSpPr>
        <p:spPr>
          <a:xfrm>
            <a:off x="5596376" y="4094657"/>
            <a:ext cx="389850" cy="338554"/>
          </a:xfrm>
          <a:prstGeom prst="rect">
            <a:avLst/>
          </a:prstGeom>
          <a:noFill/>
        </p:spPr>
        <p:txBody>
          <a:bodyPr wrap="none" rtlCol="0">
            <a:spAutoFit/>
          </a:bodyPr>
          <a:lstStyle/>
          <a:p>
            <a:r>
              <a:rPr lang="fr-CA" sz="1600" dirty="0" smtClean="0"/>
              <a:t>  4</a:t>
            </a:r>
            <a:endParaRPr lang="en-CA" sz="1600" dirty="0"/>
          </a:p>
        </p:txBody>
      </p:sp>
      <p:cxnSp>
        <p:nvCxnSpPr>
          <p:cNvPr id="33" name="Straight Arrow Connector 32"/>
          <p:cNvCxnSpPr/>
          <p:nvPr/>
        </p:nvCxnSpPr>
        <p:spPr>
          <a:xfrm>
            <a:off x="4902866" y="3677233"/>
            <a:ext cx="85453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4" name="TextBox 33"/>
          <p:cNvSpPr txBox="1"/>
          <p:nvPr/>
        </p:nvSpPr>
        <p:spPr>
          <a:xfrm>
            <a:off x="1105675" y="5573125"/>
            <a:ext cx="2411238" cy="584775"/>
          </a:xfrm>
          <a:prstGeom prst="rect">
            <a:avLst/>
          </a:prstGeom>
          <a:noFill/>
        </p:spPr>
        <p:txBody>
          <a:bodyPr wrap="none" rtlCol="0">
            <a:spAutoFit/>
          </a:bodyPr>
          <a:lstStyle/>
          <a:p>
            <a:r>
              <a:rPr lang="fr-CA" sz="1600" dirty="0" smtClean="0"/>
              <a:t>3x(26x26)=2,028 neurones</a:t>
            </a:r>
          </a:p>
          <a:p>
            <a:r>
              <a:rPr lang="fr-CA" sz="1600" dirty="0" smtClean="0"/>
              <a:t>3x7x7x3 = 441 paramètres</a:t>
            </a:r>
          </a:p>
        </p:txBody>
      </p:sp>
      <p:sp>
        <p:nvSpPr>
          <p:cNvPr id="35" name="TextBox 34"/>
          <p:cNvSpPr txBox="1"/>
          <p:nvPr/>
        </p:nvSpPr>
        <p:spPr>
          <a:xfrm>
            <a:off x="3516913" y="5583866"/>
            <a:ext cx="2537874" cy="584775"/>
          </a:xfrm>
          <a:prstGeom prst="rect">
            <a:avLst/>
          </a:prstGeom>
          <a:noFill/>
        </p:spPr>
        <p:txBody>
          <a:bodyPr wrap="none" rtlCol="0">
            <a:spAutoFit/>
          </a:bodyPr>
          <a:lstStyle/>
          <a:p>
            <a:r>
              <a:rPr lang="fr-CA" sz="1600" dirty="0" smtClean="0"/>
              <a:t>5x(18x18)=1,620 neurones</a:t>
            </a:r>
            <a:endParaRPr lang="en-CA" sz="1600" dirty="0" smtClean="0"/>
          </a:p>
          <a:p>
            <a:r>
              <a:rPr lang="fr-CA" sz="1600" dirty="0" smtClean="0"/>
              <a:t>5x9x9x3 = 1,215 paramètres</a:t>
            </a:r>
          </a:p>
        </p:txBody>
      </p:sp>
      <p:sp>
        <p:nvSpPr>
          <p:cNvPr id="36" name="TextBox 35"/>
          <p:cNvSpPr txBox="1"/>
          <p:nvPr/>
        </p:nvSpPr>
        <p:spPr>
          <a:xfrm>
            <a:off x="6008855" y="5570428"/>
            <a:ext cx="2727798" cy="584775"/>
          </a:xfrm>
          <a:prstGeom prst="rect">
            <a:avLst/>
          </a:prstGeom>
          <a:noFill/>
        </p:spPr>
        <p:txBody>
          <a:bodyPr wrap="none" rtlCol="0">
            <a:spAutoFit/>
          </a:bodyPr>
          <a:lstStyle/>
          <a:p>
            <a:r>
              <a:rPr lang="fr-CA" sz="1600" dirty="0" smtClean="0"/>
              <a:t>4x(8x8)=256 neurones</a:t>
            </a:r>
            <a:endParaRPr lang="en-CA" sz="1600" dirty="0" smtClean="0"/>
          </a:p>
          <a:p>
            <a:r>
              <a:rPr lang="fr-CA" sz="1600" dirty="0" smtClean="0"/>
              <a:t>4x11x11x5 = 2,420 paramètres</a:t>
            </a:r>
          </a:p>
        </p:txBody>
      </p:sp>
      <p:sp>
        <p:nvSpPr>
          <p:cNvPr id="3" name="Rectangle 2"/>
          <p:cNvSpPr/>
          <p:nvPr/>
        </p:nvSpPr>
        <p:spPr>
          <a:xfrm>
            <a:off x="7441324" y="159186"/>
            <a:ext cx="1466194" cy="510847"/>
          </a:xfrm>
          <a:prstGeom prst="rect">
            <a:avLst/>
          </a:prstGeom>
          <a:solidFill>
            <a:srgbClr val="FFC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mtClean="0">
                <a:solidFill>
                  <a:srgbClr val="C00000"/>
                </a:solidFill>
              </a:rPr>
              <a:t>Rappel</a:t>
            </a:r>
            <a:endParaRPr lang="en-CA" dirty="0">
              <a:solidFill>
                <a:srgbClr val="C00000"/>
              </a:solidFill>
            </a:endParaRPr>
          </a:p>
        </p:txBody>
      </p:sp>
    </p:spTree>
    <p:extLst>
      <p:ext uri="{BB962C8B-B14F-4D97-AF65-F5344CB8AC3E}">
        <p14:creationId xmlns:p14="http://schemas.microsoft.com/office/powerpoint/2010/main" val="168344162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1" name="Straight Arrow Connector 70"/>
          <p:cNvCxnSpPr/>
          <p:nvPr/>
        </p:nvCxnSpPr>
        <p:spPr>
          <a:xfrm flipV="1">
            <a:off x="5447379" y="2007852"/>
            <a:ext cx="1607387" cy="3793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pic>
        <p:nvPicPr>
          <p:cNvPr id="6" name="Picture 5">
            <a:extLst>
              <a:ext uri="{FF2B5EF4-FFF2-40B4-BE49-F238E27FC236}">
                <a16:creationId xmlns:a16="http://schemas.microsoft.com/office/drawing/2014/main" id="{C818480E-E839-7146-8916-EAE0DE43A629}"/>
              </a:ext>
            </a:extLst>
          </p:cNvPr>
          <p:cNvPicPr>
            <a:picLocks noChangeAspect="1"/>
          </p:cNvPicPr>
          <p:nvPr/>
        </p:nvPicPr>
        <p:blipFill>
          <a:blip r:embed="rId2"/>
          <a:stretch>
            <a:fillRect/>
          </a:stretch>
        </p:blipFill>
        <p:spPr>
          <a:xfrm>
            <a:off x="112464" y="1018710"/>
            <a:ext cx="3820268" cy="2539137"/>
          </a:xfrm>
          <a:prstGeom prst="rect">
            <a:avLst/>
          </a:prstGeom>
        </p:spPr>
      </p:pic>
      <p:sp>
        <p:nvSpPr>
          <p:cNvPr id="3" name="Rectangle 2"/>
          <p:cNvSpPr/>
          <p:nvPr/>
        </p:nvSpPr>
        <p:spPr>
          <a:xfrm>
            <a:off x="2269376" y="2161711"/>
            <a:ext cx="864524" cy="764370"/>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7" name="Group 6"/>
          <p:cNvGrpSpPr/>
          <p:nvPr/>
        </p:nvGrpSpPr>
        <p:grpSpPr>
          <a:xfrm>
            <a:off x="4395361" y="1359160"/>
            <a:ext cx="1069253" cy="1600173"/>
            <a:chOff x="3935009" y="3728285"/>
            <a:chExt cx="1069253" cy="1600173"/>
          </a:xfrm>
        </p:grpSpPr>
        <p:sp>
          <p:nvSpPr>
            <p:cNvPr id="11" name="Cube 10"/>
            <p:cNvSpPr/>
            <p:nvPr/>
          </p:nvSpPr>
          <p:spPr>
            <a:xfrm>
              <a:off x="3935009" y="3732132"/>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 name="Cube 12"/>
            <p:cNvSpPr/>
            <p:nvPr/>
          </p:nvSpPr>
          <p:spPr>
            <a:xfrm>
              <a:off x="4016303" y="3732132"/>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 name="Cube 13"/>
            <p:cNvSpPr/>
            <p:nvPr/>
          </p:nvSpPr>
          <p:spPr>
            <a:xfrm>
              <a:off x="4094335" y="3732132"/>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Cube 14"/>
            <p:cNvSpPr/>
            <p:nvPr/>
          </p:nvSpPr>
          <p:spPr>
            <a:xfrm>
              <a:off x="4183942" y="3732132"/>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6" name="Cube 15"/>
            <p:cNvSpPr/>
            <p:nvPr/>
          </p:nvSpPr>
          <p:spPr>
            <a:xfrm>
              <a:off x="4265602" y="3728285"/>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Cube 16"/>
            <p:cNvSpPr/>
            <p:nvPr/>
          </p:nvSpPr>
          <p:spPr>
            <a:xfrm>
              <a:off x="4346896" y="3728285"/>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8" name="Cube 17"/>
            <p:cNvSpPr/>
            <p:nvPr/>
          </p:nvSpPr>
          <p:spPr>
            <a:xfrm>
              <a:off x="4433241" y="3728285"/>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9" name="Cube 18"/>
            <p:cNvSpPr/>
            <p:nvPr/>
          </p:nvSpPr>
          <p:spPr>
            <a:xfrm>
              <a:off x="4514539" y="3728285"/>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2" name="Group 21"/>
          <p:cNvGrpSpPr/>
          <p:nvPr/>
        </p:nvGrpSpPr>
        <p:grpSpPr>
          <a:xfrm>
            <a:off x="5698947" y="2926081"/>
            <a:ext cx="1069253" cy="1600173"/>
            <a:chOff x="3935009" y="3728285"/>
            <a:chExt cx="1069253" cy="1600173"/>
          </a:xfrm>
          <a:solidFill>
            <a:srgbClr val="FFFF00"/>
          </a:solidFill>
        </p:grpSpPr>
        <p:sp>
          <p:nvSpPr>
            <p:cNvPr id="23" name="Cube 22"/>
            <p:cNvSpPr/>
            <p:nvPr/>
          </p:nvSpPr>
          <p:spPr>
            <a:xfrm>
              <a:off x="3935009"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Cube 23"/>
            <p:cNvSpPr/>
            <p:nvPr/>
          </p:nvSpPr>
          <p:spPr>
            <a:xfrm>
              <a:off x="4016303"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5" name="Cube 24"/>
            <p:cNvSpPr/>
            <p:nvPr/>
          </p:nvSpPr>
          <p:spPr>
            <a:xfrm>
              <a:off x="4094335"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7" name="Cube 26"/>
            <p:cNvSpPr/>
            <p:nvPr/>
          </p:nvSpPr>
          <p:spPr>
            <a:xfrm>
              <a:off x="4183942"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8" name="Cube 27"/>
            <p:cNvSpPr/>
            <p:nvPr/>
          </p:nvSpPr>
          <p:spPr>
            <a:xfrm>
              <a:off x="4265602"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9" name="Cube 28"/>
            <p:cNvSpPr/>
            <p:nvPr/>
          </p:nvSpPr>
          <p:spPr>
            <a:xfrm>
              <a:off x="4346896"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0" name="Cube 29"/>
            <p:cNvSpPr/>
            <p:nvPr/>
          </p:nvSpPr>
          <p:spPr>
            <a:xfrm>
              <a:off x="4433241"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2" name="Cube 31"/>
            <p:cNvSpPr/>
            <p:nvPr/>
          </p:nvSpPr>
          <p:spPr>
            <a:xfrm>
              <a:off x="4514539"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33" name="Group 32"/>
          <p:cNvGrpSpPr/>
          <p:nvPr/>
        </p:nvGrpSpPr>
        <p:grpSpPr>
          <a:xfrm>
            <a:off x="5735048" y="5703399"/>
            <a:ext cx="924261" cy="955964"/>
            <a:chOff x="3935009" y="3728285"/>
            <a:chExt cx="1069253" cy="1600173"/>
          </a:xfrm>
          <a:solidFill>
            <a:srgbClr val="FFFF00"/>
          </a:solidFill>
        </p:grpSpPr>
        <p:sp>
          <p:nvSpPr>
            <p:cNvPr id="35" name="Cube 34"/>
            <p:cNvSpPr/>
            <p:nvPr/>
          </p:nvSpPr>
          <p:spPr>
            <a:xfrm>
              <a:off x="3935009"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6" name="Cube 35"/>
            <p:cNvSpPr/>
            <p:nvPr/>
          </p:nvSpPr>
          <p:spPr>
            <a:xfrm>
              <a:off x="4016303"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7" name="Cube 36"/>
            <p:cNvSpPr/>
            <p:nvPr/>
          </p:nvSpPr>
          <p:spPr>
            <a:xfrm>
              <a:off x="4094335"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8" name="Cube 37"/>
            <p:cNvSpPr/>
            <p:nvPr/>
          </p:nvSpPr>
          <p:spPr>
            <a:xfrm>
              <a:off x="4183942"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9" name="Cube 38"/>
            <p:cNvSpPr/>
            <p:nvPr/>
          </p:nvSpPr>
          <p:spPr>
            <a:xfrm>
              <a:off x="4265602"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0" name="Cube 39"/>
            <p:cNvSpPr/>
            <p:nvPr/>
          </p:nvSpPr>
          <p:spPr>
            <a:xfrm>
              <a:off x="4346896"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1" name="Cube 40"/>
            <p:cNvSpPr/>
            <p:nvPr/>
          </p:nvSpPr>
          <p:spPr>
            <a:xfrm>
              <a:off x="4433241"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Cube 41"/>
            <p:cNvSpPr/>
            <p:nvPr/>
          </p:nvSpPr>
          <p:spPr>
            <a:xfrm>
              <a:off x="4514539"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cxnSp>
        <p:nvCxnSpPr>
          <p:cNvPr id="9" name="Straight Arrow Connector 8"/>
          <p:cNvCxnSpPr>
            <a:stCxn id="36" idx="0"/>
          </p:cNvCxnSpPr>
          <p:nvPr/>
        </p:nvCxnSpPr>
        <p:spPr>
          <a:xfrm flipV="1">
            <a:off x="6193431" y="4601069"/>
            <a:ext cx="1787" cy="110462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43" name="Oval 42"/>
          <p:cNvSpPr/>
          <p:nvPr/>
        </p:nvSpPr>
        <p:spPr>
          <a:xfrm>
            <a:off x="5805319" y="1745089"/>
            <a:ext cx="792382" cy="60741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4" name="TextBox 43"/>
          <p:cNvSpPr txBox="1"/>
          <p:nvPr/>
        </p:nvSpPr>
        <p:spPr>
          <a:xfrm>
            <a:off x="5805697" y="1855816"/>
            <a:ext cx="766557" cy="338554"/>
          </a:xfrm>
          <a:prstGeom prst="rect">
            <a:avLst/>
          </a:prstGeom>
          <a:noFill/>
        </p:spPr>
        <p:txBody>
          <a:bodyPr wrap="none" rtlCol="0">
            <a:spAutoFit/>
          </a:bodyPr>
          <a:lstStyle/>
          <a:p>
            <a:r>
              <a:rPr lang="fr-CA" sz="1600" dirty="0" err="1" smtClean="0"/>
              <a:t>Concat</a:t>
            </a:r>
            <a:endParaRPr lang="en-CA" sz="1600" dirty="0"/>
          </a:p>
        </p:txBody>
      </p:sp>
      <p:sp>
        <p:nvSpPr>
          <p:cNvPr id="45" name="Oval 44"/>
          <p:cNvSpPr/>
          <p:nvPr/>
        </p:nvSpPr>
        <p:spPr>
          <a:xfrm>
            <a:off x="5760744" y="4970729"/>
            <a:ext cx="795239" cy="496341"/>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TextBox 45"/>
          <p:cNvSpPr txBox="1"/>
          <p:nvPr/>
        </p:nvSpPr>
        <p:spPr>
          <a:xfrm>
            <a:off x="5729746" y="5041946"/>
            <a:ext cx="846707" cy="338554"/>
          </a:xfrm>
          <a:prstGeom prst="rect">
            <a:avLst/>
          </a:prstGeom>
          <a:noFill/>
        </p:spPr>
        <p:txBody>
          <a:bodyPr wrap="none" rtlCol="0">
            <a:spAutoFit/>
          </a:bodyPr>
          <a:lstStyle/>
          <a:p>
            <a:r>
              <a:rPr lang="fr-CA" sz="1600" dirty="0" err="1"/>
              <a:t>U</a:t>
            </a:r>
            <a:r>
              <a:rPr lang="fr-CA" sz="1600" dirty="0" err="1" smtClean="0"/>
              <a:t>pscale</a:t>
            </a:r>
            <a:endParaRPr lang="en-CA" sz="1600" dirty="0"/>
          </a:p>
        </p:txBody>
      </p:sp>
      <p:grpSp>
        <p:nvGrpSpPr>
          <p:cNvPr id="65" name="Group 64"/>
          <p:cNvGrpSpPr/>
          <p:nvPr/>
        </p:nvGrpSpPr>
        <p:grpSpPr>
          <a:xfrm>
            <a:off x="7102875" y="1349153"/>
            <a:ext cx="1733554" cy="1604639"/>
            <a:chOff x="7680160" y="1116395"/>
            <a:chExt cx="1733554" cy="1604639"/>
          </a:xfrm>
        </p:grpSpPr>
        <p:grpSp>
          <p:nvGrpSpPr>
            <p:cNvPr id="47" name="Group 46"/>
            <p:cNvGrpSpPr/>
            <p:nvPr/>
          </p:nvGrpSpPr>
          <p:grpSpPr>
            <a:xfrm>
              <a:off x="7680160" y="1120861"/>
              <a:ext cx="1069253" cy="1600173"/>
              <a:chOff x="3935009" y="3728285"/>
              <a:chExt cx="1069253" cy="1600173"/>
            </a:xfrm>
          </p:grpSpPr>
          <p:sp>
            <p:nvSpPr>
              <p:cNvPr id="48" name="Cube 47"/>
              <p:cNvSpPr/>
              <p:nvPr/>
            </p:nvSpPr>
            <p:spPr>
              <a:xfrm>
                <a:off x="3935009" y="3732132"/>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9" name="Cube 48"/>
              <p:cNvSpPr/>
              <p:nvPr/>
            </p:nvSpPr>
            <p:spPr>
              <a:xfrm>
                <a:off x="4016303" y="3732132"/>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50" name="Cube 49"/>
              <p:cNvSpPr/>
              <p:nvPr/>
            </p:nvSpPr>
            <p:spPr>
              <a:xfrm>
                <a:off x="4094335" y="3732132"/>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51" name="Cube 50"/>
              <p:cNvSpPr/>
              <p:nvPr/>
            </p:nvSpPr>
            <p:spPr>
              <a:xfrm>
                <a:off x="4183942" y="3732132"/>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52" name="Cube 51"/>
              <p:cNvSpPr/>
              <p:nvPr/>
            </p:nvSpPr>
            <p:spPr>
              <a:xfrm>
                <a:off x="4265602" y="3728285"/>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53" name="Cube 52"/>
              <p:cNvSpPr/>
              <p:nvPr/>
            </p:nvSpPr>
            <p:spPr>
              <a:xfrm>
                <a:off x="4346896" y="3728285"/>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54" name="Cube 53"/>
              <p:cNvSpPr/>
              <p:nvPr/>
            </p:nvSpPr>
            <p:spPr>
              <a:xfrm>
                <a:off x="4433241" y="3728285"/>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55" name="Cube 54"/>
              <p:cNvSpPr/>
              <p:nvPr/>
            </p:nvSpPr>
            <p:spPr>
              <a:xfrm>
                <a:off x="4514539" y="3728285"/>
                <a:ext cx="489723" cy="159632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56" name="Group 55"/>
            <p:cNvGrpSpPr/>
            <p:nvPr/>
          </p:nvGrpSpPr>
          <p:grpSpPr>
            <a:xfrm>
              <a:off x="8344461" y="1116395"/>
              <a:ext cx="1069253" cy="1600173"/>
              <a:chOff x="3935009" y="3728285"/>
              <a:chExt cx="1069253" cy="1600173"/>
            </a:xfrm>
            <a:solidFill>
              <a:srgbClr val="FFFF00"/>
            </a:solidFill>
          </p:grpSpPr>
          <p:sp>
            <p:nvSpPr>
              <p:cNvPr id="57" name="Cube 56"/>
              <p:cNvSpPr/>
              <p:nvPr/>
            </p:nvSpPr>
            <p:spPr>
              <a:xfrm>
                <a:off x="3935009"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58" name="Cube 57"/>
              <p:cNvSpPr/>
              <p:nvPr/>
            </p:nvSpPr>
            <p:spPr>
              <a:xfrm>
                <a:off x="4016303"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59" name="Cube 58"/>
              <p:cNvSpPr/>
              <p:nvPr/>
            </p:nvSpPr>
            <p:spPr>
              <a:xfrm>
                <a:off x="4094335"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0" name="Cube 59"/>
              <p:cNvSpPr/>
              <p:nvPr/>
            </p:nvSpPr>
            <p:spPr>
              <a:xfrm>
                <a:off x="4183942" y="3732132"/>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1" name="Cube 60"/>
              <p:cNvSpPr/>
              <p:nvPr/>
            </p:nvSpPr>
            <p:spPr>
              <a:xfrm>
                <a:off x="4265602"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2" name="Cube 61"/>
              <p:cNvSpPr/>
              <p:nvPr/>
            </p:nvSpPr>
            <p:spPr>
              <a:xfrm>
                <a:off x="4346896"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3" name="Cube 62"/>
              <p:cNvSpPr/>
              <p:nvPr/>
            </p:nvSpPr>
            <p:spPr>
              <a:xfrm>
                <a:off x="4433241"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4" name="Cube 63"/>
              <p:cNvSpPr/>
              <p:nvPr/>
            </p:nvSpPr>
            <p:spPr>
              <a:xfrm>
                <a:off x="4514539" y="3728285"/>
                <a:ext cx="489723" cy="1596326"/>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66" name="Rectangle 65"/>
          <p:cNvSpPr/>
          <p:nvPr/>
        </p:nvSpPr>
        <p:spPr>
          <a:xfrm>
            <a:off x="4060862" y="1018709"/>
            <a:ext cx="4875319" cy="5638355"/>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7" name="Straight Arrow Connector 66"/>
          <p:cNvCxnSpPr>
            <a:endCxn id="43" idx="4"/>
          </p:cNvCxnSpPr>
          <p:nvPr/>
        </p:nvCxnSpPr>
        <p:spPr>
          <a:xfrm flipH="1" flipV="1">
            <a:off x="6201510" y="2352502"/>
            <a:ext cx="6906" cy="56085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77" name="Left Brace 76"/>
          <p:cNvSpPr/>
          <p:nvPr/>
        </p:nvSpPr>
        <p:spPr>
          <a:xfrm rot="16200000">
            <a:off x="4629261" y="2714933"/>
            <a:ext cx="216131" cy="780422"/>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8" name="TextBox 77"/>
          <p:cNvSpPr txBox="1"/>
          <p:nvPr/>
        </p:nvSpPr>
        <p:spPr>
          <a:xfrm>
            <a:off x="4514409" y="3145389"/>
            <a:ext cx="351378" cy="369332"/>
          </a:xfrm>
          <a:prstGeom prst="rect">
            <a:avLst/>
          </a:prstGeom>
          <a:noFill/>
        </p:spPr>
        <p:txBody>
          <a:bodyPr wrap="none" rtlCol="0">
            <a:spAutoFit/>
          </a:bodyPr>
          <a:lstStyle/>
          <a:p>
            <a:r>
              <a:rPr lang="fr-CA" sz="1800" i="1" dirty="0" smtClean="0"/>
              <a:t>N</a:t>
            </a:r>
            <a:endParaRPr lang="en-CA" sz="1800" i="1" dirty="0"/>
          </a:p>
        </p:txBody>
      </p:sp>
      <p:sp>
        <p:nvSpPr>
          <p:cNvPr id="79" name="Left Brace 78"/>
          <p:cNvSpPr/>
          <p:nvPr/>
        </p:nvSpPr>
        <p:spPr>
          <a:xfrm rot="16200000">
            <a:off x="5945852" y="4212669"/>
            <a:ext cx="216131" cy="780422"/>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80" name="TextBox 79"/>
          <p:cNvSpPr txBox="1"/>
          <p:nvPr/>
        </p:nvSpPr>
        <p:spPr>
          <a:xfrm>
            <a:off x="5831000" y="4643125"/>
            <a:ext cx="351378" cy="369332"/>
          </a:xfrm>
          <a:prstGeom prst="rect">
            <a:avLst/>
          </a:prstGeom>
          <a:noFill/>
        </p:spPr>
        <p:txBody>
          <a:bodyPr wrap="none" rtlCol="0">
            <a:spAutoFit/>
          </a:bodyPr>
          <a:lstStyle/>
          <a:p>
            <a:r>
              <a:rPr lang="fr-CA" sz="1800" i="1" dirty="0" smtClean="0"/>
              <a:t>N</a:t>
            </a:r>
            <a:endParaRPr lang="en-CA" sz="1800" i="1" dirty="0"/>
          </a:p>
        </p:txBody>
      </p:sp>
      <p:sp>
        <p:nvSpPr>
          <p:cNvPr id="81" name="Left Brace 80"/>
          <p:cNvSpPr/>
          <p:nvPr/>
        </p:nvSpPr>
        <p:spPr>
          <a:xfrm rot="16200000">
            <a:off x="7627431" y="2436033"/>
            <a:ext cx="216131" cy="136146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82" name="TextBox 81"/>
          <p:cNvSpPr txBox="1"/>
          <p:nvPr/>
        </p:nvSpPr>
        <p:spPr>
          <a:xfrm>
            <a:off x="7559807" y="3170325"/>
            <a:ext cx="453970" cy="369332"/>
          </a:xfrm>
          <a:prstGeom prst="rect">
            <a:avLst/>
          </a:prstGeom>
          <a:noFill/>
        </p:spPr>
        <p:txBody>
          <a:bodyPr wrap="none" rtlCol="0">
            <a:spAutoFit/>
          </a:bodyPr>
          <a:lstStyle/>
          <a:p>
            <a:r>
              <a:rPr lang="fr-CA" sz="1800" i="1" dirty="0"/>
              <a:t>2</a:t>
            </a:r>
            <a:r>
              <a:rPr lang="fr-CA" sz="1800" i="1" dirty="0" smtClean="0"/>
              <a:t>N</a:t>
            </a:r>
            <a:endParaRPr lang="en-CA" sz="1800" i="1" dirty="0"/>
          </a:p>
        </p:txBody>
      </p:sp>
      <p:cxnSp>
        <p:nvCxnSpPr>
          <p:cNvPr id="83" name="Straight Arrow Connector 82"/>
          <p:cNvCxnSpPr/>
          <p:nvPr/>
        </p:nvCxnSpPr>
        <p:spPr>
          <a:xfrm>
            <a:off x="4164708" y="2045789"/>
            <a:ext cx="232766" cy="1815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87" name="Title 1">
            <a:extLst>
              <a:ext uri="{FF2B5EF4-FFF2-40B4-BE49-F238E27FC236}">
                <a16:creationId xmlns:a16="http://schemas.microsoft.com/office/drawing/2014/main" id="{18486E54-8C03-FC4C-86DB-76E460901A53}"/>
              </a:ext>
            </a:extLst>
          </p:cNvPr>
          <p:cNvSpPr>
            <a:spLocks noGrp="1"/>
          </p:cNvSpPr>
          <p:nvPr>
            <p:ph type="title"/>
          </p:nvPr>
        </p:nvSpPr>
        <p:spPr>
          <a:xfrm>
            <a:off x="328353" y="-31990"/>
            <a:ext cx="7772400" cy="1143000"/>
          </a:xfrm>
        </p:spPr>
        <p:txBody>
          <a:bodyPr/>
          <a:lstStyle/>
          <a:p>
            <a:pPr algn="l"/>
            <a:r>
              <a:rPr lang="en-US" dirty="0" smtClean="0">
                <a:latin typeface="+mj-lt"/>
              </a:rPr>
              <a:t>Solution : les </a:t>
            </a:r>
            <a:r>
              <a:rPr lang="en-US" b="1" i="1" dirty="0" smtClean="0">
                <a:solidFill>
                  <a:srgbClr val="FF0000"/>
                </a:solidFill>
                <a:latin typeface="+mj-lt"/>
              </a:rPr>
              <a:t>skip connections</a:t>
            </a:r>
            <a:endParaRPr lang="en-US" b="1" i="1" dirty="0">
              <a:solidFill>
                <a:srgbClr val="FF0000"/>
              </a:solidFill>
              <a:latin typeface="+mj-lt"/>
            </a:endParaRPr>
          </a:p>
        </p:txBody>
      </p:sp>
    </p:spTree>
    <p:extLst>
      <p:ext uri="{BB962C8B-B14F-4D97-AF65-F5344CB8AC3E}">
        <p14:creationId xmlns:p14="http://schemas.microsoft.com/office/powerpoint/2010/main" val="33640512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V-Net</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41</a:t>
            </a:fld>
            <a:endParaRPr lang="fr-CA" dirty="0">
              <a:latin typeface="+mj-lt"/>
            </a:endParaRPr>
          </a:p>
        </p:txBody>
      </p:sp>
      <p:sp>
        <p:nvSpPr>
          <p:cNvPr id="21" name="TextBox 20">
            <a:extLst>
              <a:ext uri="{FF2B5EF4-FFF2-40B4-BE49-F238E27FC236}">
                <a16:creationId xmlns:a16="http://schemas.microsoft.com/office/drawing/2014/main" id="{2ECF5AE1-C855-9549-ABD0-E33C9F48DB24}"/>
              </a:ext>
            </a:extLst>
          </p:cNvPr>
          <p:cNvSpPr txBox="1"/>
          <p:nvPr/>
        </p:nvSpPr>
        <p:spPr>
          <a:xfrm>
            <a:off x="934319" y="6203057"/>
            <a:ext cx="7275362" cy="430887"/>
          </a:xfrm>
          <a:prstGeom prst="rect">
            <a:avLst/>
          </a:prstGeom>
          <a:noFill/>
        </p:spPr>
        <p:txBody>
          <a:bodyPr wrap="square" rtlCol="0">
            <a:spAutoFit/>
          </a:bodyPr>
          <a:lstStyle/>
          <a:p>
            <a:r>
              <a:rPr lang="en-US" sz="1100" dirty="0">
                <a:latin typeface="+mj-lt"/>
                <a:ea typeface="Helvetica Neue" panose="02000503000000020004" pitchFamily="2" charset="0"/>
                <a:cs typeface="Helvetica Neue" panose="02000503000000020004" pitchFamily="2" charset="0"/>
              </a:rPr>
              <a:t>Image: </a:t>
            </a:r>
            <a:r>
              <a:rPr lang="en-US" sz="1100" dirty="0" err="1">
                <a:latin typeface="+mj-lt"/>
                <a:ea typeface="Helvetica Neue" panose="02000503000000020004" pitchFamily="2" charset="0"/>
                <a:cs typeface="Helvetica Neue" panose="02000503000000020004" pitchFamily="2" charset="0"/>
              </a:rPr>
              <a:t>Milletari</a:t>
            </a:r>
            <a:r>
              <a:rPr lang="en-US" sz="1100" dirty="0">
                <a:latin typeface="+mj-lt"/>
                <a:ea typeface="Helvetica Neue" panose="02000503000000020004" pitchFamily="2" charset="0"/>
                <a:cs typeface="Helvetica Neue" panose="02000503000000020004" pitchFamily="2" charset="0"/>
              </a:rPr>
              <a:t> et al. "V-net: Fully convolutional neural networks for volumetric medical image segmentation." International Conference on 3D Vision (3DV), 2016.</a:t>
            </a:r>
          </a:p>
        </p:txBody>
      </p:sp>
      <p:sp>
        <p:nvSpPr>
          <p:cNvPr id="34" name="Content Placeholder 4">
            <a:extLst>
              <a:ext uri="{FF2B5EF4-FFF2-40B4-BE49-F238E27FC236}">
                <a16:creationId xmlns:a16="http://schemas.microsoft.com/office/drawing/2014/main" id="{697EC307-6C5B-2C4F-BD69-BF48A9EBD80F}"/>
              </a:ext>
            </a:extLst>
          </p:cNvPr>
          <p:cNvSpPr txBox="1">
            <a:spLocks/>
          </p:cNvSpPr>
          <p:nvPr/>
        </p:nvSpPr>
        <p:spPr bwMode="auto">
          <a:xfrm>
            <a:off x="3599514" y="1146137"/>
            <a:ext cx="4929343" cy="45776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fr-CA" kern="0" dirty="0" smtClean="0">
                <a:latin typeface="+mj-lt"/>
              </a:rPr>
              <a:t>Identique au </a:t>
            </a:r>
            <a:r>
              <a:rPr lang="fr-CA" kern="0" dirty="0" err="1" smtClean="0">
                <a:latin typeface="+mj-lt"/>
              </a:rPr>
              <a:t>Unet</a:t>
            </a:r>
            <a:r>
              <a:rPr lang="fr-CA" kern="0" dirty="0" smtClean="0">
                <a:latin typeface="+mj-lt"/>
              </a:rPr>
              <a:t> mais avec des </a:t>
            </a:r>
            <a:r>
              <a:rPr lang="fr-CA" b="1" kern="0" dirty="0" smtClean="0">
                <a:solidFill>
                  <a:srgbClr val="FF0000"/>
                </a:solidFill>
                <a:latin typeface="+mj-lt"/>
              </a:rPr>
              <a:t>convolutions 3D</a:t>
            </a:r>
            <a:endParaRPr lang="en-CA" b="1" kern="0" dirty="0">
              <a:solidFill>
                <a:srgbClr val="FF0000"/>
              </a:solidFill>
              <a:latin typeface="+mj-lt"/>
            </a:endParaRPr>
          </a:p>
        </p:txBody>
      </p:sp>
      <p:pic>
        <p:nvPicPr>
          <p:cNvPr id="3" name="Picture 2">
            <a:extLst>
              <a:ext uri="{FF2B5EF4-FFF2-40B4-BE49-F238E27FC236}">
                <a16:creationId xmlns:a16="http://schemas.microsoft.com/office/drawing/2014/main" id="{3871121E-5AAA-8545-87AA-C3289AFFD343}"/>
              </a:ext>
            </a:extLst>
          </p:cNvPr>
          <p:cNvPicPr>
            <a:picLocks noChangeAspect="1"/>
          </p:cNvPicPr>
          <p:nvPr/>
        </p:nvPicPr>
        <p:blipFill>
          <a:blip r:embed="rId2"/>
          <a:stretch>
            <a:fillRect/>
          </a:stretch>
        </p:blipFill>
        <p:spPr>
          <a:xfrm>
            <a:off x="1683217" y="1796922"/>
            <a:ext cx="5594315" cy="4094498"/>
          </a:xfrm>
          <a:prstGeom prst="rect">
            <a:avLst/>
          </a:prstGeom>
        </p:spPr>
      </p:pic>
      <p:sp>
        <p:nvSpPr>
          <p:cNvPr id="8" name="TextBox 7">
            <a:extLst>
              <a:ext uri="{FF2B5EF4-FFF2-40B4-BE49-F238E27FC236}">
                <a16:creationId xmlns:a16="http://schemas.microsoft.com/office/drawing/2014/main" id="{150DA38C-652A-B84A-83B1-C090A131D6C1}"/>
              </a:ext>
            </a:extLst>
          </p:cNvPr>
          <p:cNvSpPr txBox="1"/>
          <p:nvPr/>
        </p:nvSpPr>
        <p:spPr>
          <a:xfrm>
            <a:off x="2252134" y="382524"/>
            <a:ext cx="2319866" cy="369332"/>
          </a:xfrm>
          <a:prstGeom prst="rect">
            <a:avLst/>
          </a:prstGeom>
          <a:noFill/>
        </p:spPr>
        <p:txBody>
          <a:bodyPr wrap="none" rtlCol="0">
            <a:spAutoFit/>
          </a:bodyPr>
          <a:lstStyle/>
          <a:p>
            <a:r>
              <a:rPr lang="en-US" sz="1800" b="1" dirty="0" smtClean="0">
                <a:latin typeface="+mj-lt"/>
                <a:ea typeface="Helvetica Neue" panose="02000503000000020004" pitchFamily="2" charset="0"/>
                <a:cs typeface="Helvetica Neue" panose="02000503000000020004" pitchFamily="2" charset="0"/>
              </a:rPr>
              <a:t>[</a:t>
            </a:r>
            <a:r>
              <a:rPr lang="en-US" sz="1800" b="1" dirty="0" err="1">
                <a:latin typeface="+mj-lt"/>
                <a:ea typeface="Helvetica Neue" panose="02000503000000020004" pitchFamily="2" charset="0"/>
                <a:cs typeface="Helvetica Neue" panose="02000503000000020004" pitchFamily="2" charset="0"/>
              </a:rPr>
              <a:t>Milletari</a:t>
            </a:r>
            <a:r>
              <a:rPr lang="en-US" sz="1800" b="1" dirty="0">
                <a:latin typeface="+mj-lt"/>
                <a:ea typeface="Helvetica Neue" panose="02000503000000020004" pitchFamily="2" charset="0"/>
                <a:cs typeface="Helvetica Neue" panose="02000503000000020004" pitchFamily="2" charset="0"/>
              </a:rPr>
              <a:t> et al., 2016]</a:t>
            </a:r>
          </a:p>
        </p:txBody>
      </p:sp>
    </p:spTree>
    <p:extLst>
      <p:ext uri="{BB962C8B-B14F-4D97-AF65-F5344CB8AC3E}">
        <p14:creationId xmlns:p14="http://schemas.microsoft.com/office/powerpoint/2010/main" val="202347827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V-Net</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42</a:t>
            </a:fld>
            <a:endParaRPr lang="fr-CA" dirty="0">
              <a:latin typeface="+mj-lt"/>
            </a:endParaRPr>
          </a:p>
        </p:txBody>
      </p:sp>
      <p:sp>
        <p:nvSpPr>
          <p:cNvPr id="20" name="TextBox 19">
            <a:extLst>
              <a:ext uri="{FF2B5EF4-FFF2-40B4-BE49-F238E27FC236}">
                <a16:creationId xmlns:a16="http://schemas.microsoft.com/office/drawing/2014/main" id="{150DA38C-652A-B84A-83B1-C090A131D6C1}"/>
              </a:ext>
            </a:extLst>
          </p:cNvPr>
          <p:cNvSpPr txBox="1"/>
          <p:nvPr/>
        </p:nvSpPr>
        <p:spPr>
          <a:xfrm>
            <a:off x="2252134" y="382524"/>
            <a:ext cx="2319866" cy="369332"/>
          </a:xfrm>
          <a:prstGeom prst="rect">
            <a:avLst/>
          </a:prstGeom>
          <a:noFill/>
        </p:spPr>
        <p:txBody>
          <a:bodyPr wrap="none" rtlCol="0">
            <a:spAutoFit/>
          </a:bodyPr>
          <a:lstStyle/>
          <a:p>
            <a:r>
              <a:rPr lang="en-US" sz="1800" b="1" dirty="0" smtClean="0">
                <a:latin typeface="+mj-lt"/>
                <a:ea typeface="Helvetica Neue" panose="02000503000000020004" pitchFamily="2" charset="0"/>
                <a:cs typeface="Helvetica Neue" panose="02000503000000020004" pitchFamily="2" charset="0"/>
              </a:rPr>
              <a:t>[</a:t>
            </a:r>
            <a:r>
              <a:rPr lang="en-US" sz="1800" b="1" dirty="0" err="1">
                <a:latin typeface="+mj-lt"/>
                <a:ea typeface="Helvetica Neue" panose="02000503000000020004" pitchFamily="2" charset="0"/>
                <a:cs typeface="Helvetica Neue" panose="02000503000000020004" pitchFamily="2" charset="0"/>
              </a:rPr>
              <a:t>Milletari</a:t>
            </a:r>
            <a:r>
              <a:rPr lang="en-US" sz="1800" b="1" dirty="0">
                <a:latin typeface="+mj-lt"/>
                <a:ea typeface="Helvetica Neue" panose="02000503000000020004" pitchFamily="2" charset="0"/>
                <a:cs typeface="Helvetica Neue" panose="02000503000000020004" pitchFamily="2" charset="0"/>
              </a:rPr>
              <a:t> et al., 2016]</a:t>
            </a:r>
          </a:p>
        </p:txBody>
      </p:sp>
      <p:sp>
        <p:nvSpPr>
          <p:cNvPr id="21" name="TextBox 20">
            <a:extLst>
              <a:ext uri="{FF2B5EF4-FFF2-40B4-BE49-F238E27FC236}">
                <a16:creationId xmlns:a16="http://schemas.microsoft.com/office/drawing/2014/main" id="{2ECF5AE1-C855-9549-ABD0-E33C9F48DB24}"/>
              </a:ext>
            </a:extLst>
          </p:cNvPr>
          <p:cNvSpPr txBox="1"/>
          <p:nvPr/>
        </p:nvSpPr>
        <p:spPr>
          <a:xfrm>
            <a:off x="934319" y="6203057"/>
            <a:ext cx="7275362" cy="430887"/>
          </a:xfrm>
          <a:prstGeom prst="rect">
            <a:avLst/>
          </a:prstGeom>
          <a:noFill/>
        </p:spPr>
        <p:txBody>
          <a:bodyPr wrap="square" rtlCol="0">
            <a:spAutoFit/>
          </a:bodyPr>
          <a:lstStyle/>
          <a:p>
            <a:r>
              <a:rPr lang="en-US" sz="1100" dirty="0">
                <a:latin typeface="+mj-lt"/>
                <a:ea typeface="Helvetica Neue" panose="02000503000000020004" pitchFamily="2" charset="0"/>
                <a:cs typeface="Helvetica Neue" panose="02000503000000020004" pitchFamily="2" charset="0"/>
              </a:rPr>
              <a:t>Image: </a:t>
            </a:r>
            <a:r>
              <a:rPr lang="en-US" sz="1100" dirty="0" err="1">
                <a:latin typeface="+mj-lt"/>
                <a:ea typeface="Helvetica Neue" panose="02000503000000020004" pitchFamily="2" charset="0"/>
                <a:cs typeface="Helvetica Neue" panose="02000503000000020004" pitchFamily="2" charset="0"/>
              </a:rPr>
              <a:t>Milletari</a:t>
            </a:r>
            <a:r>
              <a:rPr lang="en-US" sz="1100" dirty="0">
                <a:latin typeface="+mj-lt"/>
                <a:ea typeface="Helvetica Neue" panose="02000503000000020004" pitchFamily="2" charset="0"/>
                <a:cs typeface="Helvetica Neue" panose="02000503000000020004" pitchFamily="2" charset="0"/>
              </a:rPr>
              <a:t> et al. "V-net: Fully convolutional neural networks for volumetric medical image segmentation." International Conference on 3D Vision (3DV), 2016.</a:t>
            </a:r>
          </a:p>
        </p:txBody>
      </p:sp>
      <p:sp>
        <p:nvSpPr>
          <p:cNvPr id="34" name="Content Placeholder 4">
            <a:extLst>
              <a:ext uri="{FF2B5EF4-FFF2-40B4-BE49-F238E27FC236}">
                <a16:creationId xmlns:a16="http://schemas.microsoft.com/office/drawing/2014/main" id="{697EC307-6C5B-2C4F-BD69-BF48A9EBD80F}"/>
              </a:ext>
            </a:extLst>
          </p:cNvPr>
          <p:cNvSpPr txBox="1">
            <a:spLocks/>
          </p:cNvSpPr>
          <p:nvPr/>
        </p:nvSpPr>
        <p:spPr bwMode="auto">
          <a:xfrm>
            <a:off x="1097383" y="2539444"/>
            <a:ext cx="6118064" cy="45776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fr-CA" kern="0" dirty="0" smtClean="0">
                <a:latin typeface="+mj-lt"/>
              </a:rPr>
              <a:t>Utile pour images 3D, ici des images prostatiques IRM </a:t>
            </a:r>
            <a:endParaRPr lang="en-CA" b="1" kern="0" dirty="0">
              <a:solidFill>
                <a:srgbClr val="FF0000"/>
              </a:solidFill>
              <a:latin typeface="+mj-lt"/>
            </a:endParaRPr>
          </a:p>
        </p:txBody>
      </p:sp>
      <p:graphicFrame>
        <p:nvGraphicFramePr>
          <p:cNvPr id="6" name="Object 5"/>
          <p:cNvGraphicFramePr>
            <a:graphicFrameLocks noChangeAspect="1"/>
          </p:cNvGraphicFramePr>
          <p:nvPr>
            <p:extLst>
              <p:ext uri="{D42A27DB-BD31-4B8C-83A1-F6EECF244321}">
                <p14:modId xmlns:p14="http://schemas.microsoft.com/office/powerpoint/2010/main" val="3474173627"/>
              </p:ext>
            </p:extLst>
          </p:nvPr>
        </p:nvGraphicFramePr>
        <p:xfrm>
          <a:off x="1391518" y="2997212"/>
          <a:ext cx="5687165" cy="2378241"/>
        </p:xfrm>
        <a:graphic>
          <a:graphicData uri="http://schemas.openxmlformats.org/presentationml/2006/ole">
            <mc:AlternateContent xmlns:mc="http://schemas.openxmlformats.org/markup-compatibility/2006">
              <mc:Choice xmlns:v="urn:schemas-microsoft-com:vml" Requires="v">
                <p:oleObj spid="_x0000_s17455" r:id="rId3" imgW="6044400" imgH="2526840" progId="">
                  <p:embed/>
                </p:oleObj>
              </mc:Choice>
              <mc:Fallback>
                <p:oleObj r:id="rId3" imgW="6044400" imgH="2526840" progId="">
                  <p:embed/>
                  <p:pic>
                    <p:nvPicPr>
                      <p:cNvPr id="6" name="Object 5"/>
                      <p:cNvPicPr/>
                      <p:nvPr/>
                    </p:nvPicPr>
                    <p:blipFill>
                      <a:blip r:embed="rId4"/>
                      <a:stretch>
                        <a:fillRect/>
                      </a:stretch>
                    </p:blipFill>
                    <p:spPr>
                      <a:xfrm>
                        <a:off x="1391518" y="2997212"/>
                        <a:ext cx="5687165" cy="2378241"/>
                      </a:xfrm>
                      <a:prstGeom prst="rect">
                        <a:avLst/>
                      </a:prstGeom>
                    </p:spPr>
                  </p:pic>
                </p:oleObj>
              </mc:Fallback>
            </mc:AlternateContent>
          </a:graphicData>
        </a:graphic>
      </p:graphicFrame>
    </p:spTree>
    <p:extLst>
      <p:ext uri="{BB962C8B-B14F-4D97-AF65-F5344CB8AC3E}">
        <p14:creationId xmlns:p14="http://schemas.microsoft.com/office/powerpoint/2010/main" val="306378139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err="1" smtClean="0">
                <a:latin typeface="+mj-lt"/>
              </a:rPr>
              <a:t>Imagerie</a:t>
            </a:r>
            <a:r>
              <a:rPr lang="en-US" dirty="0" smtClean="0">
                <a:latin typeface="+mj-lt"/>
              </a:rPr>
              <a:t> </a:t>
            </a:r>
            <a:r>
              <a:rPr lang="en-US" dirty="0" err="1" smtClean="0">
                <a:latin typeface="+mj-lt"/>
              </a:rPr>
              <a:t>médicale</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43</a:t>
            </a:fld>
            <a:endParaRPr lang="fr-CA" dirty="0">
              <a:latin typeface="+mj-lt"/>
            </a:endParaRPr>
          </a:p>
        </p:txBody>
      </p:sp>
      <p:sp>
        <p:nvSpPr>
          <p:cNvPr id="20" name="TextBox 19">
            <a:extLst>
              <a:ext uri="{FF2B5EF4-FFF2-40B4-BE49-F238E27FC236}">
                <a16:creationId xmlns:a16="http://schemas.microsoft.com/office/drawing/2014/main" id="{150DA38C-652A-B84A-83B1-C090A131D6C1}"/>
              </a:ext>
            </a:extLst>
          </p:cNvPr>
          <p:cNvSpPr txBox="1"/>
          <p:nvPr/>
        </p:nvSpPr>
        <p:spPr>
          <a:xfrm>
            <a:off x="353751" y="1035625"/>
            <a:ext cx="6528311" cy="400110"/>
          </a:xfrm>
          <a:prstGeom prst="rect">
            <a:avLst/>
          </a:prstGeom>
          <a:noFill/>
        </p:spPr>
        <p:txBody>
          <a:bodyPr wrap="square" rtlCol="0">
            <a:spAutoFit/>
          </a:bodyPr>
          <a:lstStyle/>
          <a:p>
            <a:r>
              <a:rPr lang="en-US" sz="2000" b="1" dirty="0" err="1" smtClean="0">
                <a:latin typeface="+mj-lt"/>
                <a:ea typeface="Helvetica Neue" panose="02000503000000020004" pitchFamily="2" charset="0"/>
                <a:cs typeface="Helvetica Neue" panose="02000503000000020004" pitchFamily="2" charset="0"/>
              </a:rPr>
              <a:t>Exemples</a:t>
            </a:r>
            <a:r>
              <a:rPr lang="en-US" sz="2000" b="1" dirty="0" smtClean="0">
                <a:latin typeface="+mj-lt"/>
                <a:ea typeface="Helvetica Neue" panose="02000503000000020004" pitchFamily="2" charset="0"/>
                <a:cs typeface="Helvetica Neue" panose="02000503000000020004" pitchFamily="2" charset="0"/>
              </a:rPr>
              <a:t> </a:t>
            </a:r>
            <a:r>
              <a:rPr lang="en-US" sz="2000" b="1" dirty="0" err="1" smtClean="0">
                <a:latin typeface="+mj-lt"/>
                <a:ea typeface="Helvetica Neue" panose="02000503000000020004" pitchFamily="2" charset="0"/>
                <a:cs typeface="Helvetica Neue" panose="02000503000000020004" pitchFamily="2" charset="0"/>
              </a:rPr>
              <a:t>d’images</a:t>
            </a:r>
            <a:r>
              <a:rPr lang="en-US" sz="2000" b="1" dirty="0" smtClean="0">
                <a:latin typeface="+mj-lt"/>
                <a:ea typeface="Helvetica Neue" panose="02000503000000020004" pitchFamily="2" charset="0"/>
                <a:cs typeface="Helvetica Neue" panose="02000503000000020004" pitchFamily="2" charset="0"/>
              </a:rPr>
              <a:t> 3D </a:t>
            </a:r>
            <a:r>
              <a:rPr lang="en-US" sz="2000" b="1" dirty="0" err="1" smtClean="0">
                <a:latin typeface="+mj-lt"/>
                <a:ea typeface="Helvetica Neue" panose="02000503000000020004" pitchFamily="2" charset="0"/>
                <a:cs typeface="Helvetica Neue" panose="02000503000000020004" pitchFamily="2" charset="0"/>
              </a:rPr>
              <a:t>en</a:t>
            </a:r>
            <a:r>
              <a:rPr lang="en-US" sz="2000" b="1" dirty="0" smtClean="0">
                <a:latin typeface="+mj-lt"/>
                <a:ea typeface="Helvetica Neue" panose="02000503000000020004" pitchFamily="2" charset="0"/>
                <a:cs typeface="Helvetica Neue" panose="02000503000000020004" pitchFamily="2" charset="0"/>
              </a:rPr>
              <a:t> </a:t>
            </a:r>
            <a:r>
              <a:rPr lang="en-US" sz="2000" b="1" dirty="0" err="1" smtClean="0">
                <a:latin typeface="+mj-lt"/>
                <a:ea typeface="Helvetica Neue" panose="02000503000000020004" pitchFamily="2" charset="0"/>
                <a:cs typeface="Helvetica Neue" panose="02000503000000020004" pitchFamily="2" charset="0"/>
              </a:rPr>
              <a:t>imagerie</a:t>
            </a:r>
            <a:r>
              <a:rPr lang="en-US" sz="2000" b="1" dirty="0" smtClean="0">
                <a:latin typeface="+mj-lt"/>
                <a:ea typeface="Helvetica Neue" panose="02000503000000020004" pitchFamily="2" charset="0"/>
                <a:cs typeface="Helvetica Neue" panose="02000503000000020004" pitchFamily="2" charset="0"/>
              </a:rPr>
              <a:t> </a:t>
            </a:r>
            <a:r>
              <a:rPr lang="en-US" sz="2000" b="1" dirty="0" err="1" smtClean="0">
                <a:latin typeface="+mj-lt"/>
                <a:ea typeface="Helvetica Neue" panose="02000503000000020004" pitchFamily="2" charset="0"/>
                <a:cs typeface="Helvetica Neue" panose="02000503000000020004" pitchFamily="2" charset="0"/>
              </a:rPr>
              <a:t>médicale</a:t>
            </a:r>
            <a:endParaRPr lang="en-US" sz="1400" b="1" dirty="0">
              <a:latin typeface="+mj-lt"/>
              <a:ea typeface="Helvetica Neue" panose="02000503000000020004" pitchFamily="2" charset="0"/>
              <a:cs typeface="Helvetica Neue" panose="02000503000000020004" pitchFamily="2" charset="0"/>
            </a:endParaRPr>
          </a:p>
        </p:txBody>
      </p:sp>
      <p:grpSp>
        <p:nvGrpSpPr>
          <p:cNvPr id="8" name="Group 7">
            <a:extLst>
              <a:ext uri="{FF2B5EF4-FFF2-40B4-BE49-F238E27FC236}">
                <a16:creationId xmlns:a16="http://schemas.microsoft.com/office/drawing/2014/main" id="{F2CEDD04-762B-634D-89F3-069A4B94AD9B}"/>
              </a:ext>
            </a:extLst>
          </p:cNvPr>
          <p:cNvGrpSpPr/>
          <p:nvPr/>
        </p:nvGrpSpPr>
        <p:grpSpPr>
          <a:xfrm>
            <a:off x="514349" y="1596846"/>
            <a:ext cx="3862753" cy="1920228"/>
            <a:chOff x="685801" y="1758462"/>
            <a:chExt cx="4442964" cy="2248474"/>
          </a:xfrm>
        </p:grpSpPr>
        <p:pic>
          <p:nvPicPr>
            <p:cNvPr id="3" name="Picture 2">
              <a:extLst>
                <a:ext uri="{FF2B5EF4-FFF2-40B4-BE49-F238E27FC236}">
                  <a16:creationId xmlns:a16="http://schemas.microsoft.com/office/drawing/2014/main" id="{9AF7CF10-7C85-0F4E-91C8-D48F8138B8AA}"/>
                </a:ext>
              </a:extLst>
            </p:cNvPr>
            <p:cNvPicPr>
              <a:picLocks noChangeAspect="1"/>
            </p:cNvPicPr>
            <p:nvPr/>
          </p:nvPicPr>
          <p:blipFill rotWithShape="1">
            <a:blip r:embed="rId3"/>
            <a:srcRect t="1658"/>
            <a:stretch/>
          </p:blipFill>
          <p:spPr>
            <a:xfrm>
              <a:off x="685801" y="1817077"/>
              <a:ext cx="2182852" cy="2128317"/>
            </a:xfrm>
            <a:prstGeom prst="rect">
              <a:avLst/>
            </a:prstGeom>
          </p:spPr>
        </p:pic>
        <p:pic>
          <p:nvPicPr>
            <p:cNvPr id="5" name="Picture 4">
              <a:extLst>
                <a:ext uri="{FF2B5EF4-FFF2-40B4-BE49-F238E27FC236}">
                  <a16:creationId xmlns:a16="http://schemas.microsoft.com/office/drawing/2014/main" id="{3B844EA1-1B9B-8B44-985B-4F742EBEA4F0}"/>
                </a:ext>
              </a:extLst>
            </p:cNvPr>
            <p:cNvPicPr>
              <a:picLocks noChangeAspect="1"/>
            </p:cNvPicPr>
            <p:nvPr/>
          </p:nvPicPr>
          <p:blipFill>
            <a:blip r:embed="rId4"/>
            <a:stretch>
              <a:fillRect/>
            </a:stretch>
          </p:blipFill>
          <p:spPr>
            <a:xfrm>
              <a:off x="2798315" y="1758462"/>
              <a:ext cx="2330450" cy="2248474"/>
            </a:xfrm>
            <a:prstGeom prst="rect">
              <a:avLst/>
            </a:prstGeom>
          </p:spPr>
        </p:pic>
      </p:grpSp>
      <p:sp>
        <p:nvSpPr>
          <p:cNvPr id="10" name="TextBox 9">
            <a:extLst>
              <a:ext uri="{FF2B5EF4-FFF2-40B4-BE49-F238E27FC236}">
                <a16:creationId xmlns:a16="http://schemas.microsoft.com/office/drawing/2014/main" id="{43C85CF4-3659-AB41-8BFE-3325AEC8DB81}"/>
              </a:ext>
            </a:extLst>
          </p:cNvPr>
          <p:cNvSpPr txBox="1"/>
          <p:nvPr/>
        </p:nvSpPr>
        <p:spPr>
          <a:xfrm>
            <a:off x="1222516" y="3426820"/>
            <a:ext cx="2233496" cy="477054"/>
          </a:xfrm>
          <a:prstGeom prst="rect">
            <a:avLst/>
          </a:prstGeom>
          <a:noFill/>
        </p:spPr>
        <p:txBody>
          <a:bodyPr wrap="none" rtlCol="0">
            <a:spAutoFit/>
          </a:bodyPr>
          <a:lstStyle/>
          <a:p>
            <a:pPr algn="ctr"/>
            <a:r>
              <a:rPr lang="en-US" sz="1300" b="1" dirty="0">
                <a:latin typeface="+mj-lt"/>
                <a:ea typeface="Helvetica Neue" panose="02000503000000020004" pitchFamily="2" charset="0"/>
                <a:cs typeface="Helvetica Neue" panose="02000503000000020004" pitchFamily="2" charset="0"/>
              </a:rPr>
              <a:t>Subcortical brain structures</a:t>
            </a:r>
            <a:r>
              <a:rPr lang="en-US" sz="1300" dirty="0">
                <a:latin typeface="+mj-lt"/>
                <a:ea typeface="Helvetica Neue" panose="02000503000000020004" pitchFamily="2" charset="0"/>
                <a:cs typeface="Helvetica Neue" panose="02000503000000020004" pitchFamily="2" charset="0"/>
              </a:rPr>
              <a:t> </a:t>
            </a:r>
          </a:p>
          <a:p>
            <a:pPr algn="ctr"/>
            <a:r>
              <a:rPr lang="en-US" sz="1200" dirty="0">
                <a:latin typeface="+mj-lt"/>
                <a:ea typeface="Helvetica Neue" panose="02000503000000020004" pitchFamily="2" charset="0"/>
                <a:cs typeface="Helvetica Neue" panose="02000503000000020004" pitchFamily="2" charset="0"/>
              </a:rPr>
              <a:t>[</a:t>
            </a:r>
            <a:r>
              <a:rPr lang="en-US" sz="1200" dirty="0" err="1">
                <a:latin typeface="+mj-lt"/>
                <a:ea typeface="Helvetica Neue" panose="02000503000000020004" pitchFamily="2" charset="0"/>
                <a:cs typeface="Helvetica Neue" panose="02000503000000020004" pitchFamily="2" charset="0"/>
              </a:rPr>
              <a:t>Dolz</a:t>
            </a:r>
            <a:r>
              <a:rPr lang="en-US" sz="1200" dirty="0">
                <a:latin typeface="+mj-lt"/>
                <a:ea typeface="Helvetica Neue" panose="02000503000000020004" pitchFamily="2" charset="0"/>
                <a:cs typeface="Helvetica Neue" panose="02000503000000020004" pitchFamily="2" charset="0"/>
              </a:rPr>
              <a:t> et al, 2018]</a:t>
            </a:r>
            <a:endParaRPr lang="en-US" sz="1400" dirty="0">
              <a:latin typeface="+mj-lt"/>
              <a:ea typeface="Helvetica Neue" panose="02000503000000020004" pitchFamily="2" charset="0"/>
              <a:cs typeface="Helvetica Neue" panose="02000503000000020004" pitchFamily="2" charset="0"/>
            </a:endParaRPr>
          </a:p>
        </p:txBody>
      </p:sp>
      <p:pic>
        <p:nvPicPr>
          <p:cNvPr id="11" name="Picture 10">
            <a:extLst>
              <a:ext uri="{FF2B5EF4-FFF2-40B4-BE49-F238E27FC236}">
                <a16:creationId xmlns:a16="http://schemas.microsoft.com/office/drawing/2014/main" id="{23AB7690-04CE-DE4F-8C06-6FFDE5C9D7FB}"/>
              </a:ext>
            </a:extLst>
          </p:cNvPr>
          <p:cNvPicPr>
            <a:picLocks noChangeAspect="1"/>
          </p:cNvPicPr>
          <p:nvPr/>
        </p:nvPicPr>
        <p:blipFill rotWithShape="1">
          <a:blip r:embed="rId5"/>
          <a:srcRect t="53593"/>
          <a:stretch/>
        </p:blipFill>
        <p:spPr>
          <a:xfrm>
            <a:off x="5056955" y="1647221"/>
            <a:ext cx="2571713" cy="1880739"/>
          </a:xfrm>
          <a:prstGeom prst="rect">
            <a:avLst/>
          </a:prstGeom>
        </p:spPr>
      </p:pic>
      <p:sp>
        <p:nvSpPr>
          <p:cNvPr id="14" name="TextBox 13">
            <a:extLst>
              <a:ext uri="{FF2B5EF4-FFF2-40B4-BE49-F238E27FC236}">
                <a16:creationId xmlns:a16="http://schemas.microsoft.com/office/drawing/2014/main" id="{D2FA398B-C1BF-AA4E-9ED4-A8047F3A468B}"/>
              </a:ext>
            </a:extLst>
          </p:cNvPr>
          <p:cNvSpPr txBox="1"/>
          <p:nvPr/>
        </p:nvSpPr>
        <p:spPr>
          <a:xfrm>
            <a:off x="5213044" y="3445899"/>
            <a:ext cx="2313647" cy="477054"/>
          </a:xfrm>
          <a:prstGeom prst="rect">
            <a:avLst/>
          </a:prstGeom>
          <a:noFill/>
        </p:spPr>
        <p:txBody>
          <a:bodyPr wrap="none" rtlCol="0">
            <a:spAutoFit/>
          </a:bodyPr>
          <a:lstStyle/>
          <a:p>
            <a:pPr algn="ctr"/>
            <a:r>
              <a:rPr lang="en-US" sz="1300" b="1" dirty="0">
                <a:latin typeface="+mj-lt"/>
                <a:ea typeface="Helvetica Neue" panose="02000503000000020004" pitchFamily="2" charset="0"/>
                <a:cs typeface="Helvetica Neue" panose="02000503000000020004" pitchFamily="2" charset="0"/>
              </a:rPr>
              <a:t>White matter hyperintensities</a:t>
            </a:r>
            <a:endParaRPr lang="en-US" sz="1300" dirty="0">
              <a:latin typeface="+mj-lt"/>
              <a:ea typeface="Helvetica Neue" panose="02000503000000020004" pitchFamily="2" charset="0"/>
              <a:cs typeface="Helvetica Neue" panose="02000503000000020004" pitchFamily="2" charset="0"/>
            </a:endParaRPr>
          </a:p>
          <a:p>
            <a:pPr algn="ctr"/>
            <a:r>
              <a:rPr lang="en-US" sz="1200" dirty="0">
                <a:latin typeface="+mj-lt"/>
                <a:ea typeface="Helvetica Neue" panose="02000503000000020004" pitchFamily="2" charset="0"/>
                <a:cs typeface="Helvetica Neue" panose="02000503000000020004" pitchFamily="2" charset="0"/>
              </a:rPr>
              <a:t>[</a:t>
            </a:r>
            <a:r>
              <a:rPr lang="en-US" sz="1200" dirty="0" err="1">
                <a:latin typeface="+mj-lt"/>
                <a:ea typeface="Helvetica Neue" panose="02000503000000020004" pitchFamily="2" charset="0"/>
                <a:cs typeface="Helvetica Neue" panose="02000503000000020004" pitchFamily="2" charset="0"/>
              </a:rPr>
              <a:t>Dolz</a:t>
            </a:r>
            <a:r>
              <a:rPr lang="en-US" sz="1200" dirty="0">
                <a:latin typeface="+mj-lt"/>
                <a:ea typeface="Helvetica Neue" panose="02000503000000020004" pitchFamily="2" charset="0"/>
                <a:cs typeface="Helvetica Neue" panose="02000503000000020004" pitchFamily="2" charset="0"/>
              </a:rPr>
              <a:t> et al, 2019]</a:t>
            </a:r>
            <a:endParaRPr lang="en-US" sz="1400" dirty="0">
              <a:latin typeface="+mj-lt"/>
              <a:ea typeface="Helvetica Neue" panose="02000503000000020004" pitchFamily="2" charset="0"/>
              <a:cs typeface="Helvetica Neue" panose="02000503000000020004" pitchFamily="2" charset="0"/>
            </a:endParaRPr>
          </a:p>
        </p:txBody>
      </p:sp>
      <p:grpSp>
        <p:nvGrpSpPr>
          <p:cNvPr id="17" name="Group 16">
            <a:extLst>
              <a:ext uri="{FF2B5EF4-FFF2-40B4-BE49-F238E27FC236}">
                <a16:creationId xmlns:a16="http://schemas.microsoft.com/office/drawing/2014/main" id="{DF5297FF-1B74-CD4E-B777-F578E6C3C491}"/>
              </a:ext>
            </a:extLst>
          </p:cNvPr>
          <p:cNvGrpSpPr/>
          <p:nvPr/>
        </p:nvGrpSpPr>
        <p:grpSpPr>
          <a:xfrm>
            <a:off x="1273470" y="3990985"/>
            <a:ext cx="2776015" cy="2120102"/>
            <a:chOff x="1273471" y="4087353"/>
            <a:chExt cx="2649832" cy="2023733"/>
          </a:xfrm>
        </p:grpSpPr>
        <p:pic>
          <p:nvPicPr>
            <p:cNvPr id="12" name="Picture 11">
              <a:extLst>
                <a:ext uri="{FF2B5EF4-FFF2-40B4-BE49-F238E27FC236}">
                  <a16:creationId xmlns:a16="http://schemas.microsoft.com/office/drawing/2014/main" id="{D744A5E1-E49F-3743-8F92-F65B68DC9167}"/>
                </a:ext>
              </a:extLst>
            </p:cNvPr>
            <p:cNvPicPr>
              <a:picLocks noChangeAspect="1"/>
            </p:cNvPicPr>
            <p:nvPr/>
          </p:nvPicPr>
          <p:blipFill rotWithShape="1">
            <a:blip r:embed="rId6"/>
            <a:srcRect r="2139" b="1106"/>
            <a:stretch/>
          </p:blipFill>
          <p:spPr>
            <a:xfrm>
              <a:off x="1273471" y="4087353"/>
              <a:ext cx="1405401" cy="2008643"/>
            </a:xfrm>
            <a:prstGeom prst="rect">
              <a:avLst/>
            </a:prstGeom>
          </p:spPr>
        </p:pic>
        <p:pic>
          <p:nvPicPr>
            <p:cNvPr id="13" name="Picture 12">
              <a:extLst>
                <a:ext uri="{FF2B5EF4-FFF2-40B4-BE49-F238E27FC236}">
                  <a16:creationId xmlns:a16="http://schemas.microsoft.com/office/drawing/2014/main" id="{F0A4F055-B947-1646-88D1-BED8F6066816}"/>
                </a:ext>
              </a:extLst>
            </p:cNvPr>
            <p:cNvPicPr>
              <a:picLocks noChangeAspect="1"/>
            </p:cNvPicPr>
            <p:nvPr/>
          </p:nvPicPr>
          <p:blipFill rotWithShape="1">
            <a:blip r:embed="rId7"/>
            <a:srcRect t="1192" r="1455"/>
            <a:stretch/>
          </p:blipFill>
          <p:spPr>
            <a:xfrm>
              <a:off x="2742226" y="4143835"/>
              <a:ext cx="1181077" cy="1967251"/>
            </a:xfrm>
            <a:prstGeom prst="rect">
              <a:avLst/>
            </a:prstGeom>
          </p:spPr>
        </p:pic>
      </p:grpSp>
      <p:sp>
        <p:nvSpPr>
          <p:cNvPr id="18" name="TextBox 17">
            <a:extLst>
              <a:ext uri="{FF2B5EF4-FFF2-40B4-BE49-F238E27FC236}">
                <a16:creationId xmlns:a16="http://schemas.microsoft.com/office/drawing/2014/main" id="{AC87F9DD-51C6-784E-BB8E-4A19CB227163}"/>
              </a:ext>
            </a:extLst>
          </p:cNvPr>
          <p:cNvSpPr txBox="1"/>
          <p:nvPr/>
        </p:nvSpPr>
        <p:spPr>
          <a:xfrm>
            <a:off x="1939761" y="6095996"/>
            <a:ext cx="1604927" cy="477054"/>
          </a:xfrm>
          <a:prstGeom prst="rect">
            <a:avLst/>
          </a:prstGeom>
          <a:noFill/>
        </p:spPr>
        <p:txBody>
          <a:bodyPr wrap="none" rtlCol="0">
            <a:spAutoFit/>
          </a:bodyPr>
          <a:lstStyle/>
          <a:p>
            <a:pPr algn="ctr"/>
            <a:r>
              <a:rPr lang="en-US" sz="1300" b="1" dirty="0">
                <a:latin typeface="+mj-lt"/>
                <a:ea typeface="Helvetica Neue" panose="02000503000000020004" pitchFamily="2" charset="0"/>
                <a:cs typeface="Helvetica Neue" panose="02000503000000020004" pitchFamily="2" charset="0"/>
              </a:rPr>
              <a:t>Intervertebral disks</a:t>
            </a:r>
            <a:endParaRPr lang="en-US" sz="1300" dirty="0">
              <a:latin typeface="+mj-lt"/>
              <a:ea typeface="Helvetica Neue" panose="02000503000000020004" pitchFamily="2" charset="0"/>
              <a:cs typeface="Helvetica Neue" panose="02000503000000020004" pitchFamily="2" charset="0"/>
            </a:endParaRPr>
          </a:p>
          <a:p>
            <a:pPr algn="ctr"/>
            <a:r>
              <a:rPr lang="en-US" sz="1200" dirty="0">
                <a:latin typeface="+mj-lt"/>
                <a:ea typeface="Helvetica Neue" panose="02000503000000020004" pitchFamily="2" charset="0"/>
                <a:cs typeface="Helvetica Neue" panose="02000503000000020004" pitchFamily="2" charset="0"/>
              </a:rPr>
              <a:t>[</a:t>
            </a:r>
            <a:r>
              <a:rPr lang="en-US" sz="1200" dirty="0" err="1">
                <a:latin typeface="+mj-lt"/>
                <a:ea typeface="Helvetica Neue" panose="02000503000000020004" pitchFamily="2" charset="0"/>
                <a:cs typeface="Helvetica Neue" panose="02000503000000020004" pitchFamily="2" charset="0"/>
              </a:rPr>
              <a:t>Dolz</a:t>
            </a:r>
            <a:r>
              <a:rPr lang="en-US" sz="1200" dirty="0">
                <a:latin typeface="+mj-lt"/>
                <a:ea typeface="Helvetica Neue" panose="02000503000000020004" pitchFamily="2" charset="0"/>
                <a:cs typeface="Helvetica Neue" panose="02000503000000020004" pitchFamily="2" charset="0"/>
              </a:rPr>
              <a:t> et al, 2019]</a:t>
            </a:r>
            <a:endParaRPr lang="en-US" sz="1400" dirty="0">
              <a:latin typeface="+mj-lt"/>
              <a:ea typeface="Helvetica Neue" panose="02000503000000020004" pitchFamily="2" charset="0"/>
              <a:cs typeface="Helvetica Neue" panose="02000503000000020004" pitchFamily="2" charset="0"/>
            </a:endParaRPr>
          </a:p>
        </p:txBody>
      </p:sp>
      <p:pic>
        <p:nvPicPr>
          <p:cNvPr id="16" name="Picture 15">
            <a:extLst>
              <a:ext uri="{FF2B5EF4-FFF2-40B4-BE49-F238E27FC236}">
                <a16:creationId xmlns:a16="http://schemas.microsoft.com/office/drawing/2014/main" id="{11F4C434-B985-5041-8735-30FED49136B0}"/>
              </a:ext>
            </a:extLst>
          </p:cNvPr>
          <p:cNvPicPr>
            <a:picLocks noChangeAspect="1"/>
          </p:cNvPicPr>
          <p:nvPr/>
        </p:nvPicPr>
        <p:blipFill>
          <a:blip r:embed="rId8"/>
          <a:stretch>
            <a:fillRect/>
          </a:stretch>
        </p:blipFill>
        <p:spPr>
          <a:xfrm>
            <a:off x="4572000" y="4095831"/>
            <a:ext cx="3822700" cy="1968500"/>
          </a:xfrm>
          <a:prstGeom prst="rect">
            <a:avLst/>
          </a:prstGeom>
        </p:spPr>
      </p:pic>
      <p:sp>
        <p:nvSpPr>
          <p:cNvPr id="22" name="TextBox 21">
            <a:extLst>
              <a:ext uri="{FF2B5EF4-FFF2-40B4-BE49-F238E27FC236}">
                <a16:creationId xmlns:a16="http://schemas.microsoft.com/office/drawing/2014/main" id="{7A230FE9-D5E8-F54F-A1E6-95E68BA034DD}"/>
              </a:ext>
            </a:extLst>
          </p:cNvPr>
          <p:cNvSpPr txBox="1"/>
          <p:nvPr/>
        </p:nvSpPr>
        <p:spPr>
          <a:xfrm>
            <a:off x="5564573" y="6017160"/>
            <a:ext cx="1911292" cy="477054"/>
          </a:xfrm>
          <a:prstGeom prst="rect">
            <a:avLst/>
          </a:prstGeom>
          <a:noFill/>
        </p:spPr>
        <p:txBody>
          <a:bodyPr wrap="none" rtlCol="0">
            <a:spAutoFit/>
          </a:bodyPr>
          <a:lstStyle/>
          <a:p>
            <a:pPr algn="ctr"/>
            <a:r>
              <a:rPr lang="en-US" sz="1300" b="1" dirty="0">
                <a:latin typeface="+mj-lt"/>
                <a:ea typeface="Helvetica Neue" panose="02000503000000020004" pitchFamily="2" charset="0"/>
                <a:cs typeface="Helvetica Neue" panose="02000503000000020004" pitchFamily="2" charset="0"/>
              </a:rPr>
              <a:t>Prostate wall and tumor</a:t>
            </a:r>
            <a:endParaRPr lang="en-US" sz="1300" dirty="0">
              <a:latin typeface="+mj-lt"/>
              <a:ea typeface="Helvetica Neue" panose="02000503000000020004" pitchFamily="2" charset="0"/>
              <a:cs typeface="Helvetica Neue" panose="02000503000000020004" pitchFamily="2" charset="0"/>
            </a:endParaRPr>
          </a:p>
          <a:p>
            <a:pPr algn="ctr"/>
            <a:r>
              <a:rPr lang="en-US" sz="1200" dirty="0">
                <a:latin typeface="+mj-lt"/>
                <a:ea typeface="Helvetica Neue" panose="02000503000000020004" pitchFamily="2" charset="0"/>
                <a:cs typeface="Helvetica Neue" panose="02000503000000020004" pitchFamily="2" charset="0"/>
              </a:rPr>
              <a:t>[</a:t>
            </a:r>
            <a:r>
              <a:rPr lang="en-US" sz="1200" dirty="0" err="1">
                <a:latin typeface="+mj-lt"/>
                <a:ea typeface="Helvetica Neue" panose="02000503000000020004" pitchFamily="2" charset="0"/>
                <a:cs typeface="Helvetica Neue" panose="02000503000000020004" pitchFamily="2" charset="0"/>
              </a:rPr>
              <a:t>Dolz</a:t>
            </a:r>
            <a:r>
              <a:rPr lang="en-US" sz="1200" dirty="0">
                <a:latin typeface="+mj-lt"/>
                <a:ea typeface="Helvetica Neue" panose="02000503000000020004" pitchFamily="2" charset="0"/>
                <a:cs typeface="Helvetica Neue" panose="02000503000000020004" pitchFamily="2" charset="0"/>
              </a:rPr>
              <a:t> et al, 2018]</a:t>
            </a:r>
            <a:endParaRPr lang="en-US" sz="1400" dirty="0">
              <a:latin typeface="+mj-lt"/>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57067891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44</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sp>
        <p:nvSpPr>
          <p:cNvPr id="49" name="TextBox 48"/>
          <p:cNvSpPr txBox="1"/>
          <p:nvPr/>
        </p:nvSpPr>
        <p:spPr>
          <a:xfrm>
            <a:off x="207749" y="962824"/>
            <a:ext cx="8719054" cy="923330"/>
          </a:xfrm>
          <a:prstGeom prst="rect">
            <a:avLst/>
          </a:prstGeom>
          <a:noFill/>
        </p:spPr>
        <p:txBody>
          <a:bodyPr wrap="none" rtlCol="0">
            <a:spAutoFit/>
          </a:bodyPr>
          <a:lstStyle/>
          <a:p>
            <a:r>
              <a:rPr lang="fr-CA" sz="1800" b="1" dirty="0" smtClean="0">
                <a:solidFill>
                  <a:srgbClr val="FF0000"/>
                </a:solidFill>
              </a:rPr>
              <a:t>Problème</a:t>
            </a:r>
            <a:r>
              <a:rPr lang="fr-CA" sz="1800" dirty="0" smtClean="0"/>
              <a:t> : ce modèle a un champ récepteur (</a:t>
            </a:r>
            <a:r>
              <a:rPr lang="fr-CA" sz="1800" b="1" i="1" dirty="0" err="1" smtClean="0"/>
              <a:t>receptive</a:t>
            </a:r>
            <a:r>
              <a:rPr lang="fr-CA" sz="1800" b="1" i="1" dirty="0" smtClean="0"/>
              <a:t> </a:t>
            </a:r>
            <a:r>
              <a:rPr lang="fr-CA" sz="1800" b="1" i="1" dirty="0" err="1" smtClean="0"/>
              <a:t>field</a:t>
            </a:r>
            <a:r>
              <a:rPr lang="fr-CA" sz="1800" dirty="0" smtClean="0"/>
              <a:t>) relativement petit (ici 32x32).  </a:t>
            </a:r>
          </a:p>
          <a:p>
            <a:r>
              <a:rPr lang="fr-CA" sz="1800" dirty="0" smtClean="0"/>
              <a:t>Au lieu, on aimerait que les pixels de sortie aient un champ récepteur de la taille de l’image </a:t>
            </a:r>
          </a:p>
          <a:p>
            <a:r>
              <a:rPr lang="fr-CA" sz="1800" dirty="0" smtClean="0"/>
              <a:t>d’entrée (ici 320x240).</a:t>
            </a:r>
            <a:endParaRPr lang="en-CA" sz="1800" dirty="0"/>
          </a:p>
        </p:txBody>
      </p:sp>
      <p:sp>
        <p:nvSpPr>
          <p:cNvPr id="51" name="TextBox 50"/>
          <p:cNvSpPr txBox="1"/>
          <p:nvPr/>
        </p:nvSpPr>
        <p:spPr>
          <a:xfrm>
            <a:off x="153190" y="4383027"/>
            <a:ext cx="6590266" cy="1754326"/>
          </a:xfrm>
          <a:prstGeom prst="rect">
            <a:avLst/>
          </a:prstGeom>
          <a:noFill/>
        </p:spPr>
        <p:txBody>
          <a:bodyPr wrap="none" rtlCol="0">
            <a:spAutoFit/>
          </a:bodyPr>
          <a:lstStyle/>
          <a:p>
            <a:r>
              <a:rPr lang="fr-CA" sz="1800" b="1" dirty="0" smtClean="0">
                <a:solidFill>
                  <a:srgbClr val="FF0000"/>
                </a:solidFill>
              </a:rPr>
              <a:t>Solutions</a:t>
            </a:r>
            <a:r>
              <a:rPr lang="fr-CA" sz="1800" dirty="0" smtClean="0"/>
              <a:t>:</a:t>
            </a:r>
          </a:p>
          <a:p>
            <a:endParaRPr lang="fr-CA" sz="1800" b="1" dirty="0"/>
          </a:p>
          <a:p>
            <a:r>
              <a:rPr lang="fr-CA" sz="1800" strike="sngStrike" dirty="0" smtClean="0">
                <a:solidFill>
                  <a:schemeClr val="bg1">
                    <a:lumMod val="75000"/>
                  </a:schemeClr>
                </a:solidFill>
              </a:rPr>
              <a:t>1- </a:t>
            </a:r>
            <a:r>
              <a:rPr lang="fr-CA" sz="1800" b="1" strike="sngStrike" dirty="0" smtClean="0">
                <a:solidFill>
                  <a:schemeClr val="bg1">
                    <a:lumMod val="75000"/>
                  </a:schemeClr>
                </a:solidFill>
              </a:rPr>
              <a:t>ajouter beaucoup de couches</a:t>
            </a:r>
          </a:p>
          <a:p>
            <a:r>
              <a:rPr lang="fr-CA" sz="1800" dirty="0">
                <a:solidFill>
                  <a:schemeClr val="bg1">
                    <a:lumMod val="75000"/>
                  </a:schemeClr>
                </a:solidFill>
              </a:rPr>
              <a:t>2- utiliser des </a:t>
            </a:r>
            <a:r>
              <a:rPr lang="fr-CA" sz="1800" b="1" dirty="0">
                <a:solidFill>
                  <a:schemeClr val="bg1">
                    <a:lumMod val="75000"/>
                  </a:schemeClr>
                </a:solidFill>
              </a:rPr>
              <a:t>convolutions dilatées </a:t>
            </a:r>
            <a:r>
              <a:rPr lang="fr-CA" sz="1800" dirty="0">
                <a:solidFill>
                  <a:schemeClr val="bg1">
                    <a:lumMod val="75000"/>
                  </a:schemeClr>
                </a:solidFill>
              </a:rPr>
              <a:t>(convolutions </a:t>
            </a:r>
            <a:r>
              <a:rPr lang="fr-CA" sz="1800" i="1" dirty="0">
                <a:solidFill>
                  <a:schemeClr val="bg1">
                    <a:lumMod val="75000"/>
                  </a:schemeClr>
                </a:solidFill>
              </a:rPr>
              <a:t>à trous</a:t>
            </a:r>
            <a:r>
              <a:rPr lang="fr-CA" sz="1800" dirty="0" smtClean="0">
                <a:solidFill>
                  <a:schemeClr val="bg1">
                    <a:lumMod val="75000"/>
                  </a:schemeClr>
                </a:solidFill>
              </a:rPr>
              <a:t>)</a:t>
            </a:r>
            <a:endParaRPr lang="fr-CA" sz="1800" dirty="0" smtClean="0"/>
          </a:p>
          <a:p>
            <a:r>
              <a:rPr lang="fr-CA" sz="1800" dirty="0">
                <a:solidFill>
                  <a:schemeClr val="bg2">
                    <a:lumMod val="40000"/>
                    <a:lumOff val="60000"/>
                  </a:schemeClr>
                </a:solidFill>
              </a:rPr>
              <a:t>3</a:t>
            </a:r>
            <a:r>
              <a:rPr lang="fr-CA" sz="1800" dirty="0" smtClean="0">
                <a:solidFill>
                  <a:schemeClr val="bg2">
                    <a:lumMod val="40000"/>
                    <a:lumOff val="60000"/>
                  </a:schemeClr>
                </a:solidFill>
              </a:rPr>
              <a:t>- mettre des couches de </a:t>
            </a:r>
            <a:r>
              <a:rPr lang="fr-CA" sz="1800" b="1" dirty="0" err="1" smtClean="0">
                <a:solidFill>
                  <a:schemeClr val="bg2">
                    <a:lumMod val="40000"/>
                    <a:lumOff val="60000"/>
                  </a:schemeClr>
                </a:solidFill>
              </a:rPr>
              <a:t>pooling</a:t>
            </a:r>
            <a:r>
              <a:rPr lang="fr-CA" sz="1800" b="1" dirty="0" smtClean="0">
                <a:solidFill>
                  <a:schemeClr val="bg2">
                    <a:lumMod val="40000"/>
                    <a:lumOff val="60000"/>
                  </a:schemeClr>
                </a:solidFill>
              </a:rPr>
              <a:t> après chaque bloc </a:t>
            </a:r>
            <a:r>
              <a:rPr lang="fr-CA" sz="1800" b="1" dirty="0" err="1" smtClean="0">
                <a:solidFill>
                  <a:schemeClr val="bg2">
                    <a:lumMod val="40000"/>
                    <a:lumOff val="60000"/>
                  </a:schemeClr>
                </a:solidFill>
              </a:rPr>
              <a:t>convolutionnel</a:t>
            </a:r>
            <a:endParaRPr lang="fr-CA" sz="1800" b="1" dirty="0" smtClean="0">
              <a:solidFill>
                <a:schemeClr val="bg2">
                  <a:lumMod val="40000"/>
                  <a:lumOff val="60000"/>
                </a:schemeClr>
              </a:solidFill>
            </a:endParaRPr>
          </a:p>
          <a:p>
            <a:r>
              <a:rPr lang="fr-CA" sz="1800" dirty="0"/>
              <a:t>4</a:t>
            </a:r>
            <a:r>
              <a:rPr lang="fr-CA" sz="1800" dirty="0" smtClean="0"/>
              <a:t>- faire un mélange de tout ça</a:t>
            </a:r>
            <a:endParaRPr lang="en-CA" sz="1800" dirty="0"/>
          </a:p>
        </p:txBody>
      </p:sp>
      <p:sp>
        <p:nvSpPr>
          <p:cNvPr id="61" name="TextBox 60">
            <a:extLst>
              <a:ext uri="{FF2B5EF4-FFF2-40B4-BE49-F238E27FC236}">
                <a16:creationId xmlns:a16="http://schemas.microsoft.com/office/drawing/2014/main" id="{80F70278-9153-E743-847A-7FB451AB3EE4}"/>
              </a:ext>
            </a:extLst>
          </p:cNvPr>
          <p:cNvSpPr txBox="1"/>
          <p:nvPr/>
        </p:nvSpPr>
        <p:spPr>
          <a:xfrm>
            <a:off x="353752" y="6477000"/>
            <a:ext cx="5293437" cy="246221"/>
          </a:xfrm>
          <a:prstGeom prst="rect">
            <a:avLst/>
          </a:prstGeom>
          <a:noFill/>
        </p:spPr>
        <p:txBody>
          <a:bodyPr wrap="none" rtlCol="0">
            <a:spAutoFit/>
          </a:bodyPr>
          <a:lstStyle/>
          <a:p>
            <a:r>
              <a:rPr lang="en-US" sz="1000" dirty="0">
                <a:latin typeface="Helvetica Neue" panose="02000503000000020004" pitchFamily="2" charset="0"/>
                <a:ea typeface="Helvetica Neue" panose="02000503000000020004" pitchFamily="2" charset="0"/>
                <a:cs typeface="Helvetica Neue" panose="02000503000000020004" pitchFamily="2" charset="0"/>
              </a:rPr>
              <a:t>Image: </a:t>
            </a:r>
            <a:r>
              <a:rPr lang="en-CA" sz="1000" dirty="0">
                <a:latin typeface="Helvetica Neue" panose="02000503000000020004" pitchFamily="2" charset="0"/>
                <a:ea typeface="Helvetica Neue" panose="02000503000000020004" pitchFamily="2" charset="0"/>
                <a:cs typeface="Helvetica Neue" panose="02000503000000020004" pitchFamily="2" charset="0"/>
              </a:rPr>
              <a:t>Long et al. "Fully convolutional networks for semantic segmentation." ICCV, 2015.</a:t>
            </a: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 name="Cube 56"/>
          <p:cNvSpPr/>
          <p:nvPr/>
        </p:nvSpPr>
        <p:spPr>
          <a:xfrm>
            <a:off x="4427575" y="2140554"/>
            <a:ext cx="525776" cy="1752436"/>
          </a:xfrm>
          <a:prstGeom prst="cube">
            <a:avLst>
              <a:gd name="adj" fmla="val 97678"/>
            </a:avLst>
          </a:prstGeom>
          <a:solidFill>
            <a:schemeClr val="accent1">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pic>
        <p:nvPicPr>
          <p:cNvPr id="58" name="Picture 57"/>
          <p:cNvPicPr>
            <a:picLocks noChangeAspect="1"/>
          </p:cNvPicPr>
          <p:nvPr/>
        </p:nvPicPr>
        <p:blipFill>
          <a:blip r:embed="rId2"/>
          <a:stretch>
            <a:fillRect/>
          </a:stretch>
        </p:blipFill>
        <p:spPr>
          <a:xfrm>
            <a:off x="6028248" y="2212320"/>
            <a:ext cx="2382731" cy="1625525"/>
          </a:xfrm>
          <a:prstGeom prst="rect">
            <a:avLst/>
          </a:prstGeom>
        </p:spPr>
      </p:pic>
      <p:cxnSp>
        <p:nvCxnSpPr>
          <p:cNvPr id="59" name="Straight Arrow Connector 58"/>
          <p:cNvCxnSpPr/>
          <p:nvPr/>
        </p:nvCxnSpPr>
        <p:spPr>
          <a:xfrm>
            <a:off x="5389421" y="2607078"/>
            <a:ext cx="47346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nvCxnSpPr>
        <p:spPr>
          <a:xfrm flipV="1">
            <a:off x="5399274" y="2876998"/>
            <a:ext cx="453759" cy="181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V="1">
            <a:off x="5395859" y="3148737"/>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a:off x="5392338" y="3407951"/>
            <a:ext cx="467631" cy="639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5" name="Cube 64"/>
          <p:cNvSpPr/>
          <p:nvPr/>
        </p:nvSpPr>
        <p:spPr>
          <a:xfrm>
            <a:off x="1067118" y="2140554"/>
            <a:ext cx="647501" cy="1724570"/>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6" name="TextBox 65"/>
          <p:cNvSpPr txBox="1"/>
          <p:nvPr/>
        </p:nvSpPr>
        <p:spPr>
          <a:xfrm>
            <a:off x="1672575" y="2253699"/>
            <a:ext cx="424449" cy="276999"/>
          </a:xfrm>
          <a:prstGeom prst="rect">
            <a:avLst/>
          </a:prstGeom>
          <a:noFill/>
        </p:spPr>
        <p:txBody>
          <a:bodyPr wrap="none" rtlCol="0">
            <a:spAutoFit/>
          </a:bodyPr>
          <a:lstStyle/>
          <a:p>
            <a:r>
              <a:rPr lang="fr-CA" sz="1200" dirty="0" smtClean="0"/>
              <a:t>240</a:t>
            </a:r>
            <a:endParaRPr lang="en-CA" sz="1200" dirty="0"/>
          </a:p>
        </p:txBody>
      </p:sp>
      <p:sp>
        <p:nvSpPr>
          <p:cNvPr id="67" name="TextBox 66"/>
          <p:cNvSpPr txBox="1"/>
          <p:nvPr/>
        </p:nvSpPr>
        <p:spPr>
          <a:xfrm rot="18738449">
            <a:off x="1305139" y="3502633"/>
            <a:ext cx="415498" cy="282966"/>
          </a:xfrm>
          <a:prstGeom prst="rect">
            <a:avLst/>
          </a:prstGeom>
          <a:noFill/>
        </p:spPr>
        <p:txBody>
          <a:bodyPr wrap="none" rtlCol="0">
            <a:spAutoFit/>
          </a:bodyPr>
          <a:lstStyle/>
          <a:p>
            <a:r>
              <a:rPr lang="fr-CA" sz="1200" dirty="0" smtClean="0"/>
              <a:t>320</a:t>
            </a:r>
            <a:endParaRPr lang="en-CA" sz="1200" dirty="0"/>
          </a:p>
        </p:txBody>
      </p:sp>
      <p:sp>
        <p:nvSpPr>
          <p:cNvPr id="68" name="TextBox 67"/>
          <p:cNvSpPr txBox="1"/>
          <p:nvPr/>
        </p:nvSpPr>
        <p:spPr>
          <a:xfrm>
            <a:off x="795942" y="3851895"/>
            <a:ext cx="429735" cy="407216"/>
          </a:xfrm>
          <a:prstGeom prst="rect">
            <a:avLst/>
          </a:prstGeom>
          <a:noFill/>
        </p:spPr>
        <p:txBody>
          <a:bodyPr wrap="none" rtlCol="0">
            <a:spAutoFit/>
          </a:bodyPr>
          <a:lstStyle/>
          <a:p>
            <a:r>
              <a:rPr lang="fr-CA" sz="1200" dirty="0" smtClean="0"/>
              <a:t>  3</a:t>
            </a:r>
            <a:endParaRPr lang="en-CA" sz="1200" dirty="0"/>
          </a:p>
        </p:txBody>
      </p:sp>
      <p:sp>
        <p:nvSpPr>
          <p:cNvPr id="69" name="Cube 68"/>
          <p:cNvSpPr/>
          <p:nvPr/>
        </p:nvSpPr>
        <p:spPr>
          <a:xfrm>
            <a:off x="1905850" y="2140554"/>
            <a:ext cx="578783" cy="1752435"/>
          </a:xfrm>
          <a:prstGeom prst="cube">
            <a:avLst>
              <a:gd name="adj" fmla="val 82083"/>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0" name="TextBox 69"/>
          <p:cNvSpPr txBox="1"/>
          <p:nvPr/>
        </p:nvSpPr>
        <p:spPr>
          <a:xfrm>
            <a:off x="1667289" y="3851895"/>
            <a:ext cx="429735" cy="407216"/>
          </a:xfrm>
          <a:prstGeom prst="rect">
            <a:avLst/>
          </a:prstGeom>
          <a:noFill/>
        </p:spPr>
        <p:txBody>
          <a:bodyPr wrap="none" rtlCol="0">
            <a:spAutoFit/>
          </a:bodyPr>
          <a:lstStyle/>
          <a:p>
            <a:r>
              <a:rPr lang="fr-CA" sz="1200" dirty="0" smtClean="0"/>
              <a:t>  3</a:t>
            </a:r>
            <a:endParaRPr lang="en-CA" sz="1200" dirty="0"/>
          </a:p>
        </p:txBody>
      </p:sp>
      <p:cxnSp>
        <p:nvCxnSpPr>
          <p:cNvPr id="71" name="Straight Arrow Connector 70"/>
          <p:cNvCxnSpPr/>
          <p:nvPr/>
        </p:nvCxnSpPr>
        <p:spPr>
          <a:xfrm>
            <a:off x="1451921" y="3001401"/>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72" name="Cube 71"/>
          <p:cNvSpPr/>
          <p:nvPr/>
        </p:nvSpPr>
        <p:spPr>
          <a:xfrm>
            <a:off x="2718323" y="2140555"/>
            <a:ext cx="562144" cy="1724570"/>
          </a:xfrm>
          <a:prstGeom prst="cube">
            <a:avLst>
              <a:gd name="adj" fmla="val 80470"/>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3" name="TextBox 72"/>
          <p:cNvSpPr txBox="1"/>
          <p:nvPr/>
        </p:nvSpPr>
        <p:spPr>
          <a:xfrm>
            <a:off x="2441631" y="3851895"/>
            <a:ext cx="442034" cy="276999"/>
          </a:xfrm>
          <a:prstGeom prst="rect">
            <a:avLst/>
          </a:prstGeom>
          <a:noFill/>
        </p:spPr>
        <p:txBody>
          <a:bodyPr wrap="square" rtlCol="0">
            <a:spAutoFit/>
          </a:bodyPr>
          <a:lstStyle/>
          <a:p>
            <a:r>
              <a:rPr lang="fr-CA" sz="1200" dirty="0" smtClean="0"/>
              <a:t>  5</a:t>
            </a:r>
            <a:endParaRPr lang="en-CA" sz="1200" dirty="0"/>
          </a:p>
        </p:txBody>
      </p:sp>
      <p:sp>
        <p:nvSpPr>
          <p:cNvPr id="74" name="Cube 73"/>
          <p:cNvSpPr/>
          <p:nvPr/>
        </p:nvSpPr>
        <p:spPr>
          <a:xfrm>
            <a:off x="3561004" y="2140554"/>
            <a:ext cx="558389" cy="1752435"/>
          </a:xfrm>
          <a:prstGeom prst="cube">
            <a:avLst>
              <a:gd name="adj" fmla="val 76836"/>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5" name="TextBox 74"/>
          <p:cNvSpPr txBox="1"/>
          <p:nvPr/>
        </p:nvSpPr>
        <p:spPr>
          <a:xfrm>
            <a:off x="3252216" y="3851895"/>
            <a:ext cx="429735" cy="407216"/>
          </a:xfrm>
          <a:prstGeom prst="rect">
            <a:avLst/>
          </a:prstGeom>
          <a:noFill/>
        </p:spPr>
        <p:txBody>
          <a:bodyPr wrap="none" rtlCol="0">
            <a:spAutoFit/>
          </a:bodyPr>
          <a:lstStyle/>
          <a:p>
            <a:r>
              <a:rPr lang="fr-CA" sz="1200" dirty="0" smtClean="0"/>
              <a:t>  4</a:t>
            </a:r>
            <a:endParaRPr lang="en-CA" sz="1200" dirty="0"/>
          </a:p>
        </p:txBody>
      </p:sp>
      <p:cxnSp>
        <p:nvCxnSpPr>
          <p:cNvPr id="76" name="Straight Arrow Connector 75"/>
          <p:cNvCxnSpPr/>
          <p:nvPr/>
        </p:nvCxnSpPr>
        <p:spPr>
          <a:xfrm>
            <a:off x="2292636" y="3004708"/>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77" name="Straight Arrow Connector 76"/>
          <p:cNvCxnSpPr/>
          <p:nvPr/>
        </p:nvCxnSpPr>
        <p:spPr>
          <a:xfrm>
            <a:off x="3160272" y="3001479"/>
            <a:ext cx="445828" cy="661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78" name="Rounded Rectangle 77"/>
          <p:cNvSpPr/>
          <p:nvPr/>
        </p:nvSpPr>
        <p:spPr>
          <a:xfrm>
            <a:off x="5356413" y="2342694"/>
            <a:ext cx="207600" cy="132519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800" dirty="0" smtClean="0">
                <a:solidFill>
                  <a:schemeClr val="tx1"/>
                </a:solidFill>
              </a:rPr>
              <a:t>SOFTMAX</a:t>
            </a:r>
            <a:endParaRPr lang="en-CA" sz="1400" dirty="0">
              <a:solidFill>
                <a:schemeClr val="tx1"/>
              </a:solidFill>
            </a:endParaRPr>
          </a:p>
        </p:txBody>
      </p:sp>
      <p:cxnSp>
        <p:nvCxnSpPr>
          <p:cNvPr id="79" name="Straight Arrow Connector 78"/>
          <p:cNvCxnSpPr/>
          <p:nvPr/>
        </p:nvCxnSpPr>
        <p:spPr>
          <a:xfrm flipV="1">
            <a:off x="4805005" y="3025083"/>
            <a:ext cx="460589" cy="208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p:nvPr/>
        </p:nvCxnSpPr>
        <p:spPr>
          <a:xfrm>
            <a:off x="3981044" y="3009936"/>
            <a:ext cx="482390" cy="64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81" name="TextBox 80"/>
          <p:cNvSpPr txBox="1"/>
          <p:nvPr/>
        </p:nvSpPr>
        <p:spPr>
          <a:xfrm>
            <a:off x="4122899" y="3851895"/>
            <a:ext cx="338554" cy="276999"/>
          </a:xfrm>
          <a:prstGeom prst="rect">
            <a:avLst/>
          </a:prstGeom>
          <a:noFill/>
        </p:spPr>
        <p:txBody>
          <a:bodyPr wrap="none" rtlCol="0">
            <a:spAutoFit/>
          </a:bodyPr>
          <a:lstStyle/>
          <a:p>
            <a:r>
              <a:rPr lang="fr-CA" sz="1200" dirty="0" smtClean="0"/>
              <a:t>  1</a:t>
            </a:r>
            <a:endParaRPr lang="en-CA" sz="1200" dirty="0"/>
          </a:p>
        </p:txBody>
      </p:sp>
      <p:sp>
        <p:nvSpPr>
          <p:cNvPr id="82" name="TextBox 81"/>
          <p:cNvSpPr txBox="1"/>
          <p:nvPr/>
        </p:nvSpPr>
        <p:spPr>
          <a:xfrm>
            <a:off x="2423580" y="2324685"/>
            <a:ext cx="424449" cy="276999"/>
          </a:xfrm>
          <a:prstGeom prst="rect">
            <a:avLst/>
          </a:prstGeom>
          <a:noFill/>
        </p:spPr>
        <p:txBody>
          <a:bodyPr wrap="none" rtlCol="0">
            <a:spAutoFit/>
          </a:bodyPr>
          <a:lstStyle/>
          <a:p>
            <a:r>
              <a:rPr lang="fr-CA" sz="1200" dirty="0" smtClean="0"/>
              <a:t>240</a:t>
            </a:r>
            <a:endParaRPr lang="en-CA" sz="1200" dirty="0"/>
          </a:p>
        </p:txBody>
      </p:sp>
      <p:sp>
        <p:nvSpPr>
          <p:cNvPr id="83" name="TextBox 82"/>
          <p:cNvSpPr txBox="1"/>
          <p:nvPr/>
        </p:nvSpPr>
        <p:spPr>
          <a:xfrm rot="18738449">
            <a:off x="2056144" y="3573619"/>
            <a:ext cx="415498" cy="282966"/>
          </a:xfrm>
          <a:prstGeom prst="rect">
            <a:avLst/>
          </a:prstGeom>
          <a:noFill/>
        </p:spPr>
        <p:txBody>
          <a:bodyPr wrap="none" rtlCol="0">
            <a:spAutoFit/>
          </a:bodyPr>
          <a:lstStyle/>
          <a:p>
            <a:r>
              <a:rPr lang="fr-CA" sz="1200" dirty="0" smtClean="0"/>
              <a:t>320</a:t>
            </a:r>
            <a:endParaRPr lang="en-CA" sz="1200" dirty="0"/>
          </a:p>
        </p:txBody>
      </p:sp>
      <p:sp>
        <p:nvSpPr>
          <p:cNvPr id="84" name="TextBox 83"/>
          <p:cNvSpPr txBox="1"/>
          <p:nvPr/>
        </p:nvSpPr>
        <p:spPr>
          <a:xfrm>
            <a:off x="3257502" y="2318218"/>
            <a:ext cx="424449" cy="276999"/>
          </a:xfrm>
          <a:prstGeom prst="rect">
            <a:avLst/>
          </a:prstGeom>
          <a:noFill/>
        </p:spPr>
        <p:txBody>
          <a:bodyPr wrap="none" rtlCol="0">
            <a:spAutoFit/>
          </a:bodyPr>
          <a:lstStyle/>
          <a:p>
            <a:r>
              <a:rPr lang="fr-CA" sz="1200" dirty="0" smtClean="0"/>
              <a:t>240</a:t>
            </a:r>
            <a:endParaRPr lang="en-CA" sz="1200" dirty="0"/>
          </a:p>
        </p:txBody>
      </p:sp>
      <p:sp>
        <p:nvSpPr>
          <p:cNvPr id="85" name="TextBox 84"/>
          <p:cNvSpPr txBox="1"/>
          <p:nvPr/>
        </p:nvSpPr>
        <p:spPr>
          <a:xfrm rot="18738449">
            <a:off x="2890066" y="3567152"/>
            <a:ext cx="415498" cy="282966"/>
          </a:xfrm>
          <a:prstGeom prst="rect">
            <a:avLst/>
          </a:prstGeom>
          <a:noFill/>
        </p:spPr>
        <p:txBody>
          <a:bodyPr wrap="none" rtlCol="0">
            <a:spAutoFit/>
          </a:bodyPr>
          <a:lstStyle/>
          <a:p>
            <a:r>
              <a:rPr lang="fr-CA" sz="1200" dirty="0" smtClean="0"/>
              <a:t>320</a:t>
            </a:r>
            <a:endParaRPr lang="en-CA" sz="1200" dirty="0"/>
          </a:p>
        </p:txBody>
      </p:sp>
      <p:sp>
        <p:nvSpPr>
          <p:cNvPr id="86" name="TextBox 85"/>
          <p:cNvSpPr txBox="1"/>
          <p:nvPr/>
        </p:nvSpPr>
        <p:spPr>
          <a:xfrm>
            <a:off x="4111503" y="2337485"/>
            <a:ext cx="424449" cy="276999"/>
          </a:xfrm>
          <a:prstGeom prst="rect">
            <a:avLst/>
          </a:prstGeom>
          <a:noFill/>
        </p:spPr>
        <p:txBody>
          <a:bodyPr wrap="none" rtlCol="0">
            <a:spAutoFit/>
          </a:bodyPr>
          <a:lstStyle/>
          <a:p>
            <a:r>
              <a:rPr lang="fr-CA" sz="1200" dirty="0" smtClean="0"/>
              <a:t>240</a:t>
            </a:r>
            <a:endParaRPr lang="en-CA" sz="1200" dirty="0"/>
          </a:p>
        </p:txBody>
      </p:sp>
      <p:sp>
        <p:nvSpPr>
          <p:cNvPr id="87" name="TextBox 86"/>
          <p:cNvSpPr txBox="1"/>
          <p:nvPr/>
        </p:nvSpPr>
        <p:spPr>
          <a:xfrm rot="18738449">
            <a:off x="3744067" y="3586419"/>
            <a:ext cx="415498" cy="282966"/>
          </a:xfrm>
          <a:prstGeom prst="rect">
            <a:avLst/>
          </a:prstGeom>
          <a:noFill/>
        </p:spPr>
        <p:txBody>
          <a:bodyPr wrap="none" rtlCol="0">
            <a:spAutoFit/>
          </a:bodyPr>
          <a:lstStyle/>
          <a:p>
            <a:r>
              <a:rPr lang="fr-CA" sz="1200" dirty="0" smtClean="0"/>
              <a:t>320</a:t>
            </a:r>
            <a:endParaRPr lang="en-CA" sz="1200" dirty="0"/>
          </a:p>
        </p:txBody>
      </p:sp>
      <p:sp>
        <p:nvSpPr>
          <p:cNvPr id="88" name="TextBox 87"/>
          <p:cNvSpPr txBox="1"/>
          <p:nvPr/>
        </p:nvSpPr>
        <p:spPr>
          <a:xfrm>
            <a:off x="4920680" y="2362658"/>
            <a:ext cx="424449" cy="276999"/>
          </a:xfrm>
          <a:prstGeom prst="rect">
            <a:avLst/>
          </a:prstGeom>
          <a:noFill/>
        </p:spPr>
        <p:txBody>
          <a:bodyPr wrap="none" rtlCol="0">
            <a:spAutoFit/>
          </a:bodyPr>
          <a:lstStyle/>
          <a:p>
            <a:r>
              <a:rPr lang="fr-CA" sz="1200" dirty="0" smtClean="0"/>
              <a:t>240</a:t>
            </a:r>
            <a:endParaRPr lang="en-CA" sz="1200" dirty="0"/>
          </a:p>
        </p:txBody>
      </p:sp>
      <p:sp>
        <p:nvSpPr>
          <p:cNvPr id="89" name="TextBox 88"/>
          <p:cNvSpPr txBox="1"/>
          <p:nvPr/>
        </p:nvSpPr>
        <p:spPr>
          <a:xfrm rot="18738449">
            <a:off x="4553244" y="3611592"/>
            <a:ext cx="415498" cy="282966"/>
          </a:xfrm>
          <a:prstGeom prst="rect">
            <a:avLst/>
          </a:prstGeom>
          <a:noFill/>
        </p:spPr>
        <p:txBody>
          <a:bodyPr wrap="none" rtlCol="0">
            <a:spAutoFit/>
          </a:bodyPr>
          <a:lstStyle/>
          <a:p>
            <a:r>
              <a:rPr lang="fr-CA" sz="1200" dirty="0" smtClean="0"/>
              <a:t>320</a:t>
            </a:r>
            <a:endParaRPr lang="en-CA" sz="1200" dirty="0"/>
          </a:p>
        </p:txBody>
      </p:sp>
      <p:sp>
        <p:nvSpPr>
          <p:cNvPr id="90" name="TextBox 89"/>
          <p:cNvSpPr txBox="1"/>
          <p:nvPr/>
        </p:nvSpPr>
        <p:spPr>
          <a:xfrm>
            <a:off x="8399826" y="2662200"/>
            <a:ext cx="424449" cy="276999"/>
          </a:xfrm>
          <a:prstGeom prst="rect">
            <a:avLst/>
          </a:prstGeom>
          <a:noFill/>
        </p:spPr>
        <p:txBody>
          <a:bodyPr wrap="none" rtlCol="0">
            <a:spAutoFit/>
          </a:bodyPr>
          <a:lstStyle/>
          <a:p>
            <a:r>
              <a:rPr lang="fr-CA" sz="1200" dirty="0" smtClean="0"/>
              <a:t>240</a:t>
            </a:r>
            <a:endParaRPr lang="en-CA" sz="1200" dirty="0"/>
          </a:p>
        </p:txBody>
      </p:sp>
      <p:sp>
        <p:nvSpPr>
          <p:cNvPr id="91" name="TextBox 90"/>
          <p:cNvSpPr txBox="1"/>
          <p:nvPr/>
        </p:nvSpPr>
        <p:spPr>
          <a:xfrm rot="182729">
            <a:off x="7011864" y="3877917"/>
            <a:ext cx="415498" cy="282966"/>
          </a:xfrm>
          <a:prstGeom prst="rect">
            <a:avLst/>
          </a:prstGeom>
          <a:noFill/>
        </p:spPr>
        <p:txBody>
          <a:bodyPr wrap="none" rtlCol="0">
            <a:spAutoFit/>
          </a:bodyPr>
          <a:lstStyle/>
          <a:p>
            <a:r>
              <a:rPr lang="fr-CA" sz="1200" dirty="0" smtClean="0"/>
              <a:t>320</a:t>
            </a:r>
            <a:endParaRPr lang="en-CA" sz="1200" dirty="0"/>
          </a:p>
        </p:txBody>
      </p:sp>
    </p:spTree>
    <p:extLst>
      <p:ext uri="{BB962C8B-B14F-4D97-AF65-F5344CB8AC3E}">
        <p14:creationId xmlns:p14="http://schemas.microsoft.com/office/powerpoint/2010/main" val="107842364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8486E54-8C03-FC4C-86DB-76E460901A53}"/>
              </a:ext>
            </a:extLst>
          </p:cNvPr>
          <p:cNvSpPr>
            <a:spLocks noGrp="1"/>
          </p:cNvSpPr>
          <p:nvPr>
            <p:ph type="title"/>
          </p:nvPr>
        </p:nvSpPr>
        <p:spPr>
          <a:xfrm>
            <a:off x="299258" y="-124290"/>
            <a:ext cx="8158942" cy="1143000"/>
          </a:xfrm>
        </p:spPr>
        <p:txBody>
          <a:bodyPr/>
          <a:lstStyle/>
          <a:p>
            <a:pPr algn="l"/>
            <a:r>
              <a:rPr lang="en-US" sz="3200" dirty="0" err="1"/>
              <a:t>DeepLab</a:t>
            </a:r>
            <a:r>
              <a:rPr lang="en-US" sz="3200" dirty="0"/>
              <a:t> V1,V2,V3, </a:t>
            </a:r>
            <a:r>
              <a:rPr lang="en-US" sz="3200" dirty="0" err="1"/>
              <a:t>PSPNet</a:t>
            </a:r>
            <a:r>
              <a:rPr lang="en-US" sz="3200" dirty="0"/>
              <a:t>, MSCADC, etc.</a:t>
            </a:r>
          </a:p>
        </p:txBody>
      </p:sp>
      <p:sp>
        <p:nvSpPr>
          <p:cNvPr id="7" name="Rectangle 6"/>
          <p:cNvSpPr/>
          <p:nvPr/>
        </p:nvSpPr>
        <p:spPr>
          <a:xfrm>
            <a:off x="230343" y="4938806"/>
            <a:ext cx="8828809" cy="1754326"/>
          </a:xfrm>
          <a:prstGeom prst="rect">
            <a:avLst/>
          </a:prstGeom>
        </p:spPr>
        <p:txBody>
          <a:bodyPr wrap="square">
            <a:spAutoFit/>
          </a:bodyPr>
          <a:lstStyle/>
          <a:p>
            <a:r>
              <a:rPr lang="en-CA" sz="1200" dirty="0" err="1" smtClean="0"/>
              <a:t>H.Zhao</a:t>
            </a:r>
            <a:r>
              <a:rPr lang="en-CA" sz="1200" dirty="0"/>
              <a:t>, </a:t>
            </a:r>
            <a:r>
              <a:rPr lang="en-CA" sz="1200" dirty="0" err="1" smtClean="0"/>
              <a:t>J.Shi</a:t>
            </a:r>
            <a:r>
              <a:rPr lang="en-CA" sz="1200" dirty="0"/>
              <a:t>, </a:t>
            </a:r>
            <a:r>
              <a:rPr lang="en-CA" sz="1200" dirty="0" smtClean="0"/>
              <a:t>X. Qi</a:t>
            </a:r>
            <a:r>
              <a:rPr lang="en-CA" sz="1200" dirty="0"/>
              <a:t>, </a:t>
            </a:r>
            <a:r>
              <a:rPr lang="en-CA" sz="1200" dirty="0" smtClean="0"/>
              <a:t>X. Wang</a:t>
            </a:r>
            <a:r>
              <a:rPr lang="en-CA" sz="1200" dirty="0"/>
              <a:t>, </a:t>
            </a:r>
            <a:r>
              <a:rPr lang="en-CA" sz="1200" dirty="0" smtClean="0"/>
              <a:t>J. </a:t>
            </a:r>
            <a:r>
              <a:rPr lang="en-CA" sz="1200" dirty="0" err="1" smtClean="0"/>
              <a:t>Jia</a:t>
            </a:r>
            <a:r>
              <a:rPr lang="en-CA" sz="1200" dirty="0" smtClean="0"/>
              <a:t>, Pyramid </a:t>
            </a:r>
            <a:r>
              <a:rPr lang="en-CA" sz="1200" dirty="0"/>
              <a:t>Scene Parsing </a:t>
            </a:r>
            <a:r>
              <a:rPr lang="en-CA" sz="1200" dirty="0" smtClean="0"/>
              <a:t>Network, CVPR 2017</a:t>
            </a:r>
            <a:endParaRPr lang="en-CA" sz="1200" dirty="0"/>
          </a:p>
          <a:p>
            <a:endParaRPr lang="en-CA" sz="1200" dirty="0" smtClean="0"/>
          </a:p>
          <a:p>
            <a:r>
              <a:rPr lang="en-CA" sz="1200" dirty="0" smtClean="0"/>
              <a:t>L</a:t>
            </a:r>
            <a:r>
              <a:rPr lang="en-CA" sz="1200" dirty="0"/>
              <a:t>. Chen, G. Papandreou, </a:t>
            </a:r>
            <a:r>
              <a:rPr lang="en-CA" sz="1200" dirty="0" err="1"/>
              <a:t>I.Kokkinos</a:t>
            </a:r>
            <a:r>
              <a:rPr lang="en-CA" sz="1200" dirty="0"/>
              <a:t>, </a:t>
            </a:r>
            <a:r>
              <a:rPr lang="en-CA" sz="1200" dirty="0" err="1"/>
              <a:t>K.Murphy</a:t>
            </a:r>
            <a:r>
              <a:rPr lang="en-CA" sz="1200" dirty="0"/>
              <a:t>, A.L. </a:t>
            </a:r>
            <a:r>
              <a:rPr lang="en-CA" sz="1200" dirty="0" err="1"/>
              <a:t>Yuille</a:t>
            </a:r>
            <a:endParaRPr lang="en-CA" sz="1200" dirty="0"/>
          </a:p>
          <a:p>
            <a:r>
              <a:rPr lang="en-CA" sz="1200" dirty="0" smtClean="0"/>
              <a:t>Semantic </a:t>
            </a:r>
            <a:r>
              <a:rPr lang="en-CA" sz="1200" dirty="0"/>
              <a:t>Image Segmentation with Deep Convolutional Nets and Fully Connected </a:t>
            </a:r>
            <a:r>
              <a:rPr lang="en-CA" sz="1200" dirty="0" smtClean="0"/>
              <a:t>CRFs, ICLR 2015</a:t>
            </a:r>
          </a:p>
          <a:p>
            <a:endParaRPr lang="fr-CA" sz="1200" dirty="0"/>
          </a:p>
          <a:p>
            <a:r>
              <a:rPr lang="en-US" sz="1200" dirty="0" smtClean="0"/>
              <a:t>F. Yu, V. </a:t>
            </a:r>
            <a:r>
              <a:rPr lang="en-US" sz="1200" dirty="0" err="1" smtClean="0"/>
              <a:t>Koltun</a:t>
            </a:r>
            <a:r>
              <a:rPr lang="en-US" sz="1200" dirty="0" smtClean="0"/>
              <a:t>, Multi-Scale Context Aggregation by Dilated Convolution, ICLR 2016</a:t>
            </a:r>
            <a:endParaRPr lang="en-CA" sz="1200" dirty="0"/>
          </a:p>
          <a:p>
            <a:endParaRPr lang="en-CA" sz="1200" dirty="0" smtClean="0"/>
          </a:p>
          <a:p>
            <a:r>
              <a:rPr lang="en-CA" sz="1200" dirty="0"/>
              <a:t>L. Chen, G. Papandreou, </a:t>
            </a:r>
            <a:r>
              <a:rPr lang="en-CA" sz="1200" dirty="0" err="1"/>
              <a:t>I.Kokkinos</a:t>
            </a:r>
            <a:r>
              <a:rPr lang="en-CA" sz="1200" dirty="0"/>
              <a:t>, </a:t>
            </a:r>
            <a:r>
              <a:rPr lang="en-CA" sz="1200" dirty="0" err="1"/>
              <a:t>K.Murphy</a:t>
            </a:r>
            <a:r>
              <a:rPr lang="en-CA" sz="1200" dirty="0"/>
              <a:t>, A.L. </a:t>
            </a:r>
            <a:r>
              <a:rPr lang="en-CA" sz="1200" dirty="0" err="1"/>
              <a:t>Yuille</a:t>
            </a:r>
            <a:endParaRPr lang="en-CA" sz="1200" dirty="0"/>
          </a:p>
          <a:p>
            <a:r>
              <a:rPr lang="en-CA" sz="1200" dirty="0" err="1" smtClean="0"/>
              <a:t>DeepLab</a:t>
            </a:r>
            <a:r>
              <a:rPr lang="en-CA" sz="1200" dirty="0"/>
              <a:t>: Semantic Image Segmentation with Deep Convolutional Nets, </a:t>
            </a:r>
            <a:r>
              <a:rPr lang="en-CA" sz="1200" dirty="0" err="1"/>
              <a:t>Atrous</a:t>
            </a:r>
            <a:r>
              <a:rPr lang="en-CA" sz="1200" dirty="0"/>
              <a:t> Convolution, and Fully Connected </a:t>
            </a:r>
            <a:r>
              <a:rPr lang="en-CA" sz="1200" dirty="0" smtClean="0"/>
              <a:t>CRFs, PAMI 2016</a:t>
            </a:r>
            <a:endParaRPr lang="en-CA" sz="1200" dirty="0"/>
          </a:p>
        </p:txBody>
      </p:sp>
      <p:pic>
        <p:nvPicPr>
          <p:cNvPr id="10" name="Picture 9"/>
          <p:cNvPicPr>
            <a:picLocks noChangeAspect="1"/>
          </p:cNvPicPr>
          <p:nvPr/>
        </p:nvPicPr>
        <p:blipFill>
          <a:blip r:embed="rId2"/>
          <a:stretch>
            <a:fillRect/>
          </a:stretch>
        </p:blipFill>
        <p:spPr>
          <a:xfrm>
            <a:off x="105509" y="3059594"/>
            <a:ext cx="1653728" cy="1241381"/>
          </a:xfrm>
          <a:prstGeom prst="rect">
            <a:avLst/>
          </a:prstGeom>
        </p:spPr>
      </p:pic>
      <p:pic>
        <p:nvPicPr>
          <p:cNvPr id="11" name="Picture 10"/>
          <p:cNvPicPr>
            <a:picLocks noChangeAspect="1"/>
          </p:cNvPicPr>
          <p:nvPr/>
        </p:nvPicPr>
        <p:blipFill>
          <a:blip r:embed="rId3"/>
          <a:stretch>
            <a:fillRect/>
          </a:stretch>
        </p:blipFill>
        <p:spPr>
          <a:xfrm>
            <a:off x="7239508" y="3059595"/>
            <a:ext cx="1819644" cy="1241381"/>
          </a:xfrm>
          <a:prstGeom prst="rect">
            <a:avLst/>
          </a:prstGeom>
        </p:spPr>
      </p:pic>
      <p:sp>
        <p:nvSpPr>
          <p:cNvPr id="12" name="Rounded Rectangle 11"/>
          <p:cNvSpPr/>
          <p:nvPr/>
        </p:nvSpPr>
        <p:spPr>
          <a:xfrm>
            <a:off x="2031665" y="2969547"/>
            <a:ext cx="1352275" cy="1421476"/>
          </a:xfrm>
          <a:prstGeom prst="roundRect">
            <a:avLst/>
          </a:prstGeom>
          <a:solidFill>
            <a:schemeClr val="bg2">
              <a:lumMod val="20000"/>
              <a:lumOff val="80000"/>
            </a:schemeClr>
          </a:solidFill>
          <a:ln>
            <a:solidFill>
              <a:schemeClr val="accent3">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err="1" smtClean="0">
                <a:solidFill>
                  <a:schemeClr val="tx1"/>
                </a:solidFill>
              </a:rPr>
              <a:t>Backend</a:t>
            </a:r>
            <a:endParaRPr lang="fr-CA" sz="1600" dirty="0" smtClean="0">
              <a:solidFill>
                <a:schemeClr val="tx1"/>
              </a:solidFill>
            </a:endParaRPr>
          </a:p>
          <a:p>
            <a:pPr algn="ctr"/>
            <a:r>
              <a:rPr lang="fr-CA" sz="1050" dirty="0">
                <a:solidFill>
                  <a:schemeClr val="tx1"/>
                </a:solidFill>
              </a:rPr>
              <a:t>(</a:t>
            </a:r>
            <a:r>
              <a:rPr lang="fr-CA" sz="1050" dirty="0" err="1">
                <a:solidFill>
                  <a:schemeClr val="tx1"/>
                </a:solidFill>
              </a:rPr>
              <a:t>Vgg</a:t>
            </a:r>
            <a:r>
              <a:rPr lang="fr-CA" sz="1050" dirty="0">
                <a:solidFill>
                  <a:schemeClr val="tx1"/>
                </a:solidFill>
              </a:rPr>
              <a:t> ou </a:t>
            </a:r>
            <a:r>
              <a:rPr lang="fr-CA" sz="1050" dirty="0" err="1">
                <a:solidFill>
                  <a:schemeClr val="tx1"/>
                </a:solidFill>
              </a:rPr>
              <a:t>ResNet</a:t>
            </a:r>
            <a:r>
              <a:rPr lang="fr-CA" sz="1050" dirty="0" smtClean="0">
                <a:solidFill>
                  <a:schemeClr val="tx1"/>
                </a:solidFill>
              </a:rPr>
              <a:t>)</a:t>
            </a:r>
            <a:endParaRPr lang="en-CA" sz="1050" dirty="0">
              <a:solidFill>
                <a:schemeClr val="tx1"/>
              </a:solidFill>
            </a:endParaRPr>
          </a:p>
        </p:txBody>
      </p:sp>
      <p:sp>
        <p:nvSpPr>
          <p:cNvPr id="13" name="Rounded Rectangle 12"/>
          <p:cNvSpPr/>
          <p:nvPr/>
        </p:nvSpPr>
        <p:spPr>
          <a:xfrm>
            <a:off x="3732635" y="2969547"/>
            <a:ext cx="1435184" cy="1421476"/>
          </a:xfrm>
          <a:prstGeom prst="roundRect">
            <a:avLst/>
          </a:prstGeom>
          <a:solidFill>
            <a:schemeClr val="bg2">
              <a:lumMod val="20000"/>
              <a:lumOff val="80000"/>
            </a:schemeClr>
          </a:solidFill>
          <a:ln>
            <a:solidFill>
              <a:schemeClr val="accent3">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a:solidFill>
                  <a:schemeClr val="tx1"/>
                </a:solidFill>
              </a:rPr>
              <a:t>Q</a:t>
            </a:r>
            <a:r>
              <a:rPr lang="fr-CA" sz="1600" dirty="0" smtClean="0">
                <a:solidFill>
                  <a:schemeClr val="tx1"/>
                </a:solidFill>
              </a:rPr>
              <a:t>uelques </a:t>
            </a:r>
            <a:r>
              <a:rPr lang="fr-CA" sz="1600" dirty="0" err="1" smtClean="0">
                <a:solidFill>
                  <a:schemeClr val="tx1"/>
                </a:solidFill>
              </a:rPr>
              <a:t>conv</a:t>
            </a:r>
            <a:r>
              <a:rPr lang="fr-CA" sz="1600" dirty="0" smtClean="0">
                <a:solidFill>
                  <a:schemeClr val="tx1"/>
                </a:solidFill>
              </a:rPr>
              <a:t> dilatées</a:t>
            </a:r>
            <a:endParaRPr lang="en-CA" sz="1600" dirty="0">
              <a:solidFill>
                <a:schemeClr val="tx1"/>
              </a:solidFill>
            </a:endParaRPr>
          </a:p>
        </p:txBody>
      </p:sp>
      <p:sp>
        <p:nvSpPr>
          <p:cNvPr id="14" name="Rounded Rectangle 13"/>
          <p:cNvSpPr/>
          <p:nvPr/>
        </p:nvSpPr>
        <p:spPr>
          <a:xfrm>
            <a:off x="5516515" y="2969547"/>
            <a:ext cx="1435184" cy="1421476"/>
          </a:xfrm>
          <a:prstGeom prst="roundRect">
            <a:avLst/>
          </a:prstGeom>
          <a:solidFill>
            <a:schemeClr val="bg2">
              <a:lumMod val="20000"/>
              <a:lumOff val="80000"/>
            </a:schemeClr>
          </a:solidFill>
          <a:ln>
            <a:solidFill>
              <a:schemeClr val="accent3">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err="1" smtClean="0">
                <a:solidFill>
                  <a:schemeClr val="tx1"/>
                </a:solidFill>
              </a:rPr>
              <a:t>Upsampling</a:t>
            </a:r>
            <a:endParaRPr lang="en-CA" sz="1600" dirty="0">
              <a:solidFill>
                <a:schemeClr val="tx1"/>
              </a:solidFill>
            </a:endParaRPr>
          </a:p>
        </p:txBody>
      </p:sp>
      <p:sp>
        <p:nvSpPr>
          <p:cNvPr id="15" name="TextBox 14"/>
          <p:cNvSpPr txBox="1"/>
          <p:nvPr/>
        </p:nvSpPr>
        <p:spPr>
          <a:xfrm>
            <a:off x="105509" y="1174023"/>
            <a:ext cx="8953643" cy="400110"/>
          </a:xfrm>
          <a:prstGeom prst="rect">
            <a:avLst/>
          </a:prstGeom>
          <a:noFill/>
        </p:spPr>
        <p:txBody>
          <a:bodyPr wrap="square" rtlCol="0">
            <a:spAutoFit/>
          </a:bodyPr>
          <a:lstStyle/>
          <a:p>
            <a:r>
              <a:rPr lang="fr-CA" sz="2000" dirty="0" smtClean="0"/>
              <a:t>Plusieurs méthodes utilisent à la fois des </a:t>
            </a:r>
            <a:r>
              <a:rPr lang="fr-CA" sz="2000" b="1" dirty="0" smtClean="0">
                <a:solidFill>
                  <a:srgbClr val="FF0000"/>
                </a:solidFill>
              </a:rPr>
              <a:t>convolutions dilatées</a:t>
            </a:r>
            <a:r>
              <a:rPr lang="fr-CA" sz="2000" dirty="0" smtClean="0"/>
              <a:t> et du « </a:t>
            </a:r>
            <a:r>
              <a:rPr lang="fr-CA" sz="2000" b="1" dirty="0" err="1" smtClean="0">
                <a:solidFill>
                  <a:srgbClr val="FF0000"/>
                </a:solidFill>
              </a:rPr>
              <a:t>upsampling</a:t>
            </a:r>
            <a:r>
              <a:rPr lang="fr-CA" sz="2000" dirty="0" smtClean="0"/>
              <a:t> ».  </a:t>
            </a:r>
            <a:endParaRPr lang="en-CA" sz="2000" b="1" dirty="0"/>
          </a:p>
        </p:txBody>
      </p:sp>
      <p:cxnSp>
        <p:nvCxnSpPr>
          <p:cNvPr id="17" name="Straight Arrow Connector 16"/>
          <p:cNvCxnSpPr>
            <a:stCxn id="10" idx="3"/>
            <a:endCxn id="12" idx="1"/>
          </p:cNvCxnSpPr>
          <p:nvPr/>
        </p:nvCxnSpPr>
        <p:spPr>
          <a:xfrm>
            <a:off x="1759237" y="3680285"/>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a:off x="3460207" y="3680284"/>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p:cNvCxnSpPr/>
          <p:nvPr/>
        </p:nvCxnSpPr>
        <p:spPr>
          <a:xfrm>
            <a:off x="5167819" y="3697426"/>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a:off x="6967080" y="3697426"/>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21" name="TextBox 20"/>
          <p:cNvSpPr txBox="1"/>
          <p:nvPr/>
        </p:nvSpPr>
        <p:spPr>
          <a:xfrm>
            <a:off x="274668" y="2324037"/>
            <a:ext cx="6677031" cy="400110"/>
          </a:xfrm>
          <a:prstGeom prst="rect">
            <a:avLst/>
          </a:prstGeom>
          <a:noFill/>
        </p:spPr>
        <p:txBody>
          <a:bodyPr wrap="square" rtlCol="0">
            <a:spAutoFit/>
          </a:bodyPr>
          <a:lstStyle/>
          <a:p>
            <a:r>
              <a:rPr lang="fr-CA" sz="2000" dirty="0" smtClean="0"/>
              <a:t>Configuration typique:</a:t>
            </a:r>
            <a:endParaRPr lang="en-CA" dirty="0"/>
          </a:p>
        </p:txBody>
      </p:sp>
    </p:spTree>
    <p:extLst>
      <p:ext uri="{BB962C8B-B14F-4D97-AF65-F5344CB8AC3E}">
        <p14:creationId xmlns:p14="http://schemas.microsoft.com/office/powerpoint/2010/main" val="222849682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8486E54-8C03-FC4C-86DB-76E460901A53}"/>
              </a:ext>
            </a:extLst>
          </p:cNvPr>
          <p:cNvSpPr>
            <a:spLocks noGrp="1"/>
          </p:cNvSpPr>
          <p:nvPr>
            <p:ph type="title"/>
          </p:nvPr>
        </p:nvSpPr>
        <p:spPr>
          <a:xfrm>
            <a:off x="299258" y="-124290"/>
            <a:ext cx="8158942" cy="1143000"/>
          </a:xfrm>
        </p:spPr>
        <p:txBody>
          <a:bodyPr/>
          <a:lstStyle/>
          <a:p>
            <a:pPr algn="l"/>
            <a:r>
              <a:rPr lang="en-US" sz="3200" dirty="0" err="1"/>
              <a:t>DeepLab</a:t>
            </a:r>
            <a:r>
              <a:rPr lang="en-US" sz="3200" dirty="0"/>
              <a:t> V1,V2,V3, </a:t>
            </a:r>
            <a:r>
              <a:rPr lang="en-US" sz="3200" dirty="0" err="1"/>
              <a:t>PSPNet</a:t>
            </a:r>
            <a:r>
              <a:rPr lang="en-US" sz="3200" dirty="0"/>
              <a:t>, MSCADC, etc.</a:t>
            </a:r>
          </a:p>
        </p:txBody>
      </p:sp>
      <p:sp>
        <p:nvSpPr>
          <p:cNvPr id="7" name="Rectangle 6"/>
          <p:cNvSpPr/>
          <p:nvPr/>
        </p:nvSpPr>
        <p:spPr>
          <a:xfrm>
            <a:off x="230343" y="4938806"/>
            <a:ext cx="8828809" cy="1754326"/>
          </a:xfrm>
          <a:prstGeom prst="rect">
            <a:avLst/>
          </a:prstGeom>
        </p:spPr>
        <p:txBody>
          <a:bodyPr wrap="square">
            <a:spAutoFit/>
          </a:bodyPr>
          <a:lstStyle/>
          <a:p>
            <a:r>
              <a:rPr lang="en-CA" sz="1200" dirty="0" err="1" smtClean="0"/>
              <a:t>H.Zhao</a:t>
            </a:r>
            <a:r>
              <a:rPr lang="en-CA" sz="1200" dirty="0"/>
              <a:t>, </a:t>
            </a:r>
            <a:r>
              <a:rPr lang="en-CA" sz="1200" dirty="0" err="1" smtClean="0"/>
              <a:t>J.Shi</a:t>
            </a:r>
            <a:r>
              <a:rPr lang="en-CA" sz="1200" dirty="0"/>
              <a:t>, </a:t>
            </a:r>
            <a:r>
              <a:rPr lang="en-CA" sz="1200" dirty="0" smtClean="0"/>
              <a:t>X. Qi</a:t>
            </a:r>
            <a:r>
              <a:rPr lang="en-CA" sz="1200" dirty="0"/>
              <a:t>, </a:t>
            </a:r>
            <a:r>
              <a:rPr lang="en-CA" sz="1200" dirty="0" smtClean="0"/>
              <a:t>X. Wang</a:t>
            </a:r>
            <a:r>
              <a:rPr lang="en-CA" sz="1200" dirty="0"/>
              <a:t>, </a:t>
            </a:r>
            <a:r>
              <a:rPr lang="en-CA" sz="1200" dirty="0" smtClean="0"/>
              <a:t>J. </a:t>
            </a:r>
            <a:r>
              <a:rPr lang="en-CA" sz="1200" dirty="0" err="1" smtClean="0"/>
              <a:t>Jia</a:t>
            </a:r>
            <a:r>
              <a:rPr lang="en-CA" sz="1200" dirty="0" smtClean="0"/>
              <a:t>, Pyramid </a:t>
            </a:r>
            <a:r>
              <a:rPr lang="en-CA" sz="1200" dirty="0"/>
              <a:t>Scene Parsing </a:t>
            </a:r>
            <a:r>
              <a:rPr lang="en-CA" sz="1200" dirty="0" smtClean="0"/>
              <a:t>Network, CVPR 2017</a:t>
            </a:r>
            <a:endParaRPr lang="en-CA" sz="1200" dirty="0"/>
          </a:p>
          <a:p>
            <a:endParaRPr lang="en-CA" sz="1200" dirty="0" smtClean="0"/>
          </a:p>
          <a:p>
            <a:r>
              <a:rPr lang="en-CA" sz="1200" dirty="0" smtClean="0"/>
              <a:t>L</a:t>
            </a:r>
            <a:r>
              <a:rPr lang="en-CA" sz="1200" dirty="0"/>
              <a:t>. Chen, G. Papandreou, </a:t>
            </a:r>
            <a:r>
              <a:rPr lang="en-CA" sz="1200" dirty="0" err="1"/>
              <a:t>I.Kokkinos</a:t>
            </a:r>
            <a:r>
              <a:rPr lang="en-CA" sz="1200" dirty="0"/>
              <a:t>, </a:t>
            </a:r>
            <a:r>
              <a:rPr lang="en-CA" sz="1200" dirty="0" err="1"/>
              <a:t>K.Murphy</a:t>
            </a:r>
            <a:r>
              <a:rPr lang="en-CA" sz="1200" dirty="0"/>
              <a:t>, A.L. </a:t>
            </a:r>
            <a:r>
              <a:rPr lang="en-CA" sz="1200" dirty="0" err="1"/>
              <a:t>Yuille</a:t>
            </a:r>
            <a:endParaRPr lang="en-CA" sz="1200" dirty="0"/>
          </a:p>
          <a:p>
            <a:r>
              <a:rPr lang="en-CA" sz="1200" dirty="0" smtClean="0"/>
              <a:t>Semantic </a:t>
            </a:r>
            <a:r>
              <a:rPr lang="en-CA" sz="1200" dirty="0"/>
              <a:t>Image Segmentation with Deep Convolutional Nets and Fully Connected </a:t>
            </a:r>
            <a:r>
              <a:rPr lang="en-CA" sz="1200" dirty="0" smtClean="0"/>
              <a:t>CRFs, ICLR 2015</a:t>
            </a:r>
          </a:p>
          <a:p>
            <a:endParaRPr lang="fr-CA" sz="1200" dirty="0"/>
          </a:p>
          <a:p>
            <a:r>
              <a:rPr lang="en-US" sz="1200" dirty="0" smtClean="0"/>
              <a:t>F. Yu, V. </a:t>
            </a:r>
            <a:r>
              <a:rPr lang="en-US" sz="1200" dirty="0" err="1" smtClean="0"/>
              <a:t>Koltun</a:t>
            </a:r>
            <a:r>
              <a:rPr lang="en-US" sz="1200" dirty="0" smtClean="0"/>
              <a:t>, Multi-Scale Context Aggregation by Dilated Convolution, ICLR 2016</a:t>
            </a:r>
            <a:endParaRPr lang="en-CA" sz="1200" dirty="0"/>
          </a:p>
          <a:p>
            <a:endParaRPr lang="en-CA" sz="1200" dirty="0" smtClean="0"/>
          </a:p>
          <a:p>
            <a:r>
              <a:rPr lang="en-CA" sz="1200" dirty="0"/>
              <a:t>L. Chen, G. Papandreou, </a:t>
            </a:r>
            <a:r>
              <a:rPr lang="en-CA" sz="1200" dirty="0" err="1"/>
              <a:t>I.Kokkinos</a:t>
            </a:r>
            <a:r>
              <a:rPr lang="en-CA" sz="1200" dirty="0"/>
              <a:t>, </a:t>
            </a:r>
            <a:r>
              <a:rPr lang="en-CA" sz="1200" dirty="0" err="1"/>
              <a:t>K.Murphy</a:t>
            </a:r>
            <a:r>
              <a:rPr lang="en-CA" sz="1200" dirty="0"/>
              <a:t>, A.L. </a:t>
            </a:r>
            <a:r>
              <a:rPr lang="en-CA" sz="1200" dirty="0" err="1"/>
              <a:t>Yuille</a:t>
            </a:r>
            <a:endParaRPr lang="en-CA" sz="1200" dirty="0"/>
          </a:p>
          <a:p>
            <a:r>
              <a:rPr lang="en-CA" sz="1200" dirty="0" err="1" smtClean="0"/>
              <a:t>DeepLab</a:t>
            </a:r>
            <a:r>
              <a:rPr lang="en-CA" sz="1200" dirty="0"/>
              <a:t>: Semantic Image Segmentation with Deep Convolutional Nets, </a:t>
            </a:r>
            <a:r>
              <a:rPr lang="en-CA" sz="1200" dirty="0" err="1"/>
              <a:t>Atrous</a:t>
            </a:r>
            <a:r>
              <a:rPr lang="en-CA" sz="1200" dirty="0"/>
              <a:t> Convolution, and Fully Connected </a:t>
            </a:r>
            <a:r>
              <a:rPr lang="en-CA" sz="1200" dirty="0" smtClean="0"/>
              <a:t>CRFs, PAMI 2016</a:t>
            </a:r>
            <a:endParaRPr lang="en-CA" sz="1200" dirty="0"/>
          </a:p>
        </p:txBody>
      </p:sp>
      <p:pic>
        <p:nvPicPr>
          <p:cNvPr id="10" name="Picture 9"/>
          <p:cNvPicPr>
            <a:picLocks noChangeAspect="1"/>
          </p:cNvPicPr>
          <p:nvPr/>
        </p:nvPicPr>
        <p:blipFill>
          <a:blip r:embed="rId2"/>
          <a:stretch>
            <a:fillRect/>
          </a:stretch>
        </p:blipFill>
        <p:spPr>
          <a:xfrm>
            <a:off x="105509" y="2722006"/>
            <a:ext cx="1653728" cy="1241381"/>
          </a:xfrm>
          <a:prstGeom prst="rect">
            <a:avLst/>
          </a:prstGeom>
        </p:spPr>
      </p:pic>
      <p:pic>
        <p:nvPicPr>
          <p:cNvPr id="11" name="Picture 10"/>
          <p:cNvPicPr>
            <a:picLocks noChangeAspect="1"/>
          </p:cNvPicPr>
          <p:nvPr/>
        </p:nvPicPr>
        <p:blipFill>
          <a:blip r:embed="rId3"/>
          <a:stretch>
            <a:fillRect/>
          </a:stretch>
        </p:blipFill>
        <p:spPr>
          <a:xfrm>
            <a:off x="7239508" y="2722007"/>
            <a:ext cx="1819644" cy="1241381"/>
          </a:xfrm>
          <a:prstGeom prst="rect">
            <a:avLst/>
          </a:prstGeom>
        </p:spPr>
      </p:pic>
      <p:sp>
        <p:nvSpPr>
          <p:cNvPr id="12" name="Rounded Rectangle 11"/>
          <p:cNvSpPr/>
          <p:nvPr/>
        </p:nvSpPr>
        <p:spPr>
          <a:xfrm>
            <a:off x="2031665" y="2631959"/>
            <a:ext cx="1352275" cy="1421476"/>
          </a:xfrm>
          <a:prstGeom prst="roundRect">
            <a:avLst/>
          </a:prstGeom>
          <a:solidFill>
            <a:schemeClr val="bg2">
              <a:lumMod val="20000"/>
              <a:lumOff val="80000"/>
            </a:schemeClr>
          </a:solidFill>
          <a:ln>
            <a:solidFill>
              <a:schemeClr val="accent3">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err="1" smtClean="0">
                <a:solidFill>
                  <a:schemeClr val="tx1"/>
                </a:solidFill>
              </a:rPr>
              <a:t>Backend</a:t>
            </a:r>
            <a:endParaRPr lang="fr-CA" sz="1600" dirty="0" smtClean="0">
              <a:solidFill>
                <a:schemeClr val="tx1"/>
              </a:solidFill>
            </a:endParaRPr>
          </a:p>
          <a:p>
            <a:pPr algn="ctr"/>
            <a:r>
              <a:rPr lang="fr-CA" sz="1050" dirty="0" smtClean="0">
                <a:solidFill>
                  <a:schemeClr val="tx1"/>
                </a:solidFill>
              </a:rPr>
              <a:t>(</a:t>
            </a:r>
            <a:r>
              <a:rPr lang="fr-CA" sz="1050" dirty="0" err="1" smtClean="0">
                <a:solidFill>
                  <a:schemeClr val="tx1"/>
                </a:solidFill>
              </a:rPr>
              <a:t>Vgg</a:t>
            </a:r>
            <a:r>
              <a:rPr lang="fr-CA" sz="1050" dirty="0" smtClean="0">
                <a:solidFill>
                  <a:schemeClr val="tx1"/>
                </a:solidFill>
              </a:rPr>
              <a:t> ou </a:t>
            </a:r>
            <a:r>
              <a:rPr lang="fr-CA" sz="1050" dirty="0" err="1" smtClean="0">
                <a:solidFill>
                  <a:schemeClr val="tx1"/>
                </a:solidFill>
              </a:rPr>
              <a:t>ResNet</a:t>
            </a:r>
            <a:r>
              <a:rPr lang="fr-CA" sz="1050" dirty="0" smtClean="0">
                <a:solidFill>
                  <a:schemeClr val="tx1"/>
                </a:solidFill>
              </a:rPr>
              <a:t>)</a:t>
            </a:r>
            <a:endParaRPr lang="en-CA" sz="1050" dirty="0">
              <a:solidFill>
                <a:schemeClr val="tx1"/>
              </a:solidFill>
            </a:endParaRPr>
          </a:p>
        </p:txBody>
      </p:sp>
      <p:sp>
        <p:nvSpPr>
          <p:cNvPr id="13" name="Rounded Rectangle 12"/>
          <p:cNvSpPr/>
          <p:nvPr/>
        </p:nvSpPr>
        <p:spPr>
          <a:xfrm>
            <a:off x="3732635" y="2631959"/>
            <a:ext cx="1435184" cy="1421476"/>
          </a:xfrm>
          <a:prstGeom prst="roundRect">
            <a:avLst/>
          </a:prstGeom>
          <a:solidFill>
            <a:schemeClr val="bg2">
              <a:lumMod val="20000"/>
              <a:lumOff val="80000"/>
            </a:schemeClr>
          </a:solidFill>
          <a:ln>
            <a:solidFill>
              <a:schemeClr val="accent3">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a:solidFill>
                  <a:schemeClr val="tx1"/>
                </a:solidFill>
              </a:rPr>
              <a:t>Quelques </a:t>
            </a:r>
            <a:r>
              <a:rPr lang="fr-CA" sz="1600" dirty="0" err="1">
                <a:solidFill>
                  <a:schemeClr val="tx1"/>
                </a:solidFill>
              </a:rPr>
              <a:t>conv</a:t>
            </a:r>
            <a:r>
              <a:rPr lang="fr-CA" sz="1600" dirty="0">
                <a:solidFill>
                  <a:schemeClr val="tx1"/>
                </a:solidFill>
              </a:rPr>
              <a:t> dilatées</a:t>
            </a:r>
            <a:endParaRPr lang="en-CA" sz="1600" dirty="0">
              <a:solidFill>
                <a:schemeClr val="tx1"/>
              </a:solidFill>
            </a:endParaRPr>
          </a:p>
        </p:txBody>
      </p:sp>
      <p:sp>
        <p:nvSpPr>
          <p:cNvPr id="14" name="Rounded Rectangle 13"/>
          <p:cNvSpPr/>
          <p:nvPr/>
        </p:nvSpPr>
        <p:spPr>
          <a:xfrm>
            <a:off x="5516515" y="2631959"/>
            <a:ext cx="1435184" cy="1421476"/>
          </a:xfrm>
          <a:prstGeom prst="roundRect">
            <a:avLst/>
          </a:prstGeom>
          <a:solidFill>
            <a:schemeClr val="bg2">
              <a:lumMod val="20000"/>
              <a:lumOff val="80000"/>
            </a:schemeClr>
          </a:solidFill>
          <a:ln>
            <a:solidFill>
              <a:schemeClr val="accent3">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err="1" smtClean="0">
                <a:solidFill>
                  <a:schemeClr val="tx1"/>
                </a:solidFill>
              </a:rPr>
              <a:t>Upsampling</a:t>
            </a:r>
            <a:endParaRPr lang="en-CA" sz="1600" dirty="0">
              <a:solidFill>
                <a:schemeClr val="tx1"/>
              </a:solidFill>
            </a:endParaRPr>
          </a:p>
        </p:txBody>
      </p:sp>
      <p:cxnSp>
        <p:nvCxnSpPr>
          <p:cNvPr id="17" name="Straight Arrow Connector 16"/>
          <p:cNvCxnSpPr>
            <a:stCxn id="10" idx="3"/>
            <a:endCxn id="12" idx="1"/>
          </p:cNvCxnSpPr>
          <p:nvPr/>
        </p:nvCxnSpPr>
        <p:spPr>
          <a:xfrm>
            <a:off x="1759237" y="3342697"/>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a:off x="3460207" y="3342696"/>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p:cNvCxnSpPr/>
          <p:nvPr/>
        </p:nvCxnSpPr>
        <p:spPr>
          <a:xfrm>
            <a:off x="5167819" y="3359838"/>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a:off x="6967080" y="3359838"/>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2" name="Rectangle 1"/>
          <p:cNvSpPr/>
          <p:nvPr/>
        </p:nvSpPr>
        <p:spPr>
          <a:xfrm>
            <a:off x="1584741" y="1603072"/>
            <a:ext cx="5281572" cy="523220"/>
          </a:xfrm>
          <a:prstGeom prst="rect">
            <a:avLst/>
          </a:prstGeom>
        </p:spPr>
        <p:txBody>
          <a:bodyPr wrap="square">
            <a:spAutoFit/>
          </a:bodyPr>
          <a:lstStyle/>
          <a:p>
            <a:r>
              <a:rPr lang="fr-CA" dirty="0" smtClean="0"/>
              <a:t>Une </a:t>
            </a:r>
            <a:r>
              <a:rPr lang="fr-CA" dirty="0"/>
              <a:t>méthode </a:t>
            </a:r>
            <a:r>
              <a:rPr lang="fr-CA" dirty="0" smtClean="0"/>
              <a:t>très populaire </a:t>
            </a:r>
            <a:r>
              <a:rPr lang="fr-CA" dirty="0"/>
              <a:t>: </a:t>
            </a:r>
            <a:r>
              <a:rPr lang="fr-CA" sz="2800" b="1" dirty="0" err="1">
                <a:solidFill>
                  <a:srgbClr val="FF0000"/>
                </a:solidFill>
              </a:rPr>
              <a:t>DeepLab</a:t>
            </a:r>
            <a:endParaRPr lang="en-CA" b="1" dirty="0">
              <a:solidFill>
                <a:srgbClr val="FF0000"/>
              </a:solidFill>
            </a:endParaRPr>
          </a:p>
        </p:txBody>
      </p:sp>
    </p:spTree>
    <p:extLst>
      <p:ext uri="{BB962C8B-B14F-4D97-AF65-F5344CB8AC3E}">
        <p14:creationId xmlns:p14="http://schemas.microsoft.com/office/powerpoint/2010/main" val="154934124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8486E54-8C03-FC4C-86DB-76E460901A53}"/>
              </a:ext>
            </a:extLst>
          </p:cNvPr>
          <p:cNvSpPr>
            <a:spLocks noGrp="1"/>
          </p:cNvSpPr>
          <p:nvPr>
            <p:ph type="title"/>
          </p:nvPr>
        </p:nvSpPr>
        <p:spPr>
          <a:xfrm>
            <a:off x="299258" y="-124290"/>
            <a:ext cx="8158942" cy="1143000"/>
          </a:xfrm>
        </p:spPr>
        <p:txBody>
          <a:bodyPr/>
          <a:lstStyle/>
          <a:p>
            <a:pPr algn="l"/>
            <a:r>
              <a:rPr lang="en-US" sz="3200" dirty="0" err="1"/>
              <a:t>DeepLab</a:t>
            </a:r>
            <a:r>
              <a:rPr lang="en-US" sz="3200" dirty="0"/>
              <a:t> </a:t>
            </a:r>
            <a:r>
              <a:rPr lang="en-US" sz="3200" dirty="0" smtClean="0"/>
              <a:t>V1</a:t>
            </a:r>
            <a:br>
              <a:rPr lang="en-US" sz="3200" dirty="0" smtClean="0"/>
            </a:br>
            <a:r>
              <a:rPr lang="en-US" sz="1800" dirty="0" smtClean="0"/>
              <a:t>(</a:t>
            </a:r>
            <a:r>
              <a:rPr lang="en-US" sz="1800" dirty="0" err="1" smtClean="0"/>
              <a:t>certains</a:t>
            </a:r>
            <a:r>
              <a:rPr lang="en-US" sz="1800" dirty="0" smtClean="0"/>
              <a:t> </a:t>
            </a:r>
            <a:r>
              <a:rPr lang="en-US" sz="1800" dirty="0" err="1" smtClean="0"/>
              <a:t>détails</a:t>
            </a:r>
            <a:r>
              <a:rPr lang="en-US" sz="1800" dirty="0" smtClean="0"/>
              <a:t> </a:t>
            </a:r>
            <a:r>
              <a:rPr lang="en-US" sz="1800" dirty="0" err="1" smtClean="0"/>
              <a:t>peuvent</a:t>
            </a:r>
            <a:r>
              <a:rPr lang="en-US" sz="1800" dirty="0" smtClean="0"/>
              <a:t> </a:t>
            </a:r>
            <a:r>
              <a:rPr lang="en-US" sz="1800" dirty="0" err="1" smtClean="0"/>
              <a:t>varier</a:t>
            </a:r>
            <a:r>
              <a:rPr lang="en-US" sz="1800" dirty="0" smtClean="0"/>
              <a:t>)</a:t>
            </a:r>
            <a:endParaRPr lang="en-US" sz="1800" dirty="0"/>
          </a:p>
        </p:txBody>
      </p:sp>
      <p:sp>
        <p:nvSpPr>
          <p:cNvPr id="7" name="Rectangle 6"/>
          <p:cNvSpPr/>
          <p:nvPr/>
        </p:nvSpPr>
        <p:spPr>
          <a:xfrm>
            <a:off x="277792" y="6085376"/>
            <a:ext cx="6638202" cy="461665"/>
          </a:xfrm>
          <a:prstGeom prst="rect">
            <a:avLst/>
          </a:prstGeom>
        </p:spPr>
        <p:txBody>
          <a:bodyPr wrap="square">
            <a:spAutoFit/>
          </a:bodyPr>
          <a:lstStyle/>
          <a:p>
            <a:r>
              <a:rPr lang="en-CA" sz="1200" dirty="0" smtClean="0"/>
              <a:t>L</a:t>
            </a:r>
            <a:r>
              <a:rPr lang="en-CA" sz="1200" dirty="0"/>
              <a:t>. Chen, G. Papandreou, </a:t>
            </a:r>
            <a:r>
              <a:rPr lang="en-CA" sz="1200" dirty="0" err="1"/>
              <a:t>I.Kokkinos</a:t>
            </a:r>
            <a:r>
              <a:rPr lang="en-CA" sz="1200" dirty="0"/>
              <a:t>, </a:t>
            </a:r>
            <a:r>
              <a:rPr lang="en-CA" sz="1200" dirty="0" err="1"/>
              <a:t>K.Murphy</a:t>
            </a:r>
            <a:r>
              <a:rPr lang="en-CA" sz="1200" dirty="0"/>
              <a:t>, A.L. </a:t>
            </a:r>
            <a:r>
              <a:rPr lang="en-CA" sz="1200" dirty="0" err="1"/>
              <a:t>Yuille</a:t>
            </a:r>
            <a:endParaRPr lang="en-CA" sz="1200" dirty="0"/>
          </a:p>
          <a:p>
            <a:r>
              <a:rPr lang="en-CA" sz="1200" dirty="0" smtClean="0"/>
              <a:t>Semantic </a:t>
            </a:r>
            <a:r>
              <a:rPr lang="en-CA" sz="1200" dirty="0"/>
              <a:t>Image Segmentation with Deep Convolutional Nets and Fully Connected </a:t>
            </a:r>
            <a:r>
              <a:rPr lang="en-CA" sz="1200" dirty="0" smtClean="0"/>
              <a:t>CRFs, ICLR 2015</a:t>
            </a:r>
          </a:p>
        </p:txBody>
      </p:sp>
      <p:pic>
        <p:nvPicPr>
          <p:cNvPr id="10" name="Picture 9"/>
          <p:cNvPicPr>
            <a:picLocks noChangeAspect="1"/>
          </p:cNvPicPr>
          <p:nvPr/>
        </p:nvPicPr>
        <p:blipFill>
          <a:blip r:embed="rId2"/>
          <a:stretch>
            <a:fillRect/>
          </a:stretch>
        </p:blipFill>
        <p:spPr>
          <a:xfrm>
            <a:off x="84238" y="3225807"/>
            <a:ext cx="1359315" cy="1020378"/>
          </a:xfrm>
          <a:prstGeom prst="rect">
            <a:avLst/>
          </a:prstGeom>
        </p:spPr>
      </p:pic>
      <p:pic>
        <p:nvPicPr>
          <p:cNvPr id="11" name="Picture 10"/>
          <p:cNvPicPr>
            <a:picLocks noChangeAspect="1"/>
          </p:cNvPicPr>
          <p:nvPr/>
        </p:nvPicPr>
        <p:blipFill>
          <a:blip r:embed="rId3"/>
          <a:stretch>
            <a:fillRect/>
          </a:stretch>
        </p:blipFill>
        <p:spPr>
          <a:xfrm>
            <a:off x="7702864" y="3259060"/>
            <a:ext cx="1386027" cy="945563"/>
          </a:xfrm>
          <a:prstGeom prst="rect">
            <a:avLst/>
          </a:prstGeom>
        </p:spPr>
      </p:pic>
      <p:cxnSp>
        <p:nvCxnSpPr>
          <p:cNvPr id="17" name="Straight Arrow Connector 16"/>
          <p:cNvCxnSpPr>
            <a:stCxn id="10" idx="3"/>
          </p:cNvCxnSpPr>
          <p:nvPr/>
        </p:nvCxnSpPr>
        <p:spPr>
          <a:xfrm flipV="1">
            <a:off x="1443553" y="3724564"/>
            <a:ext cx="272429" cy="1143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a:off x="7430436" y="3738431"/>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3" name="Rectangle 2"/>
          <p:cNvSpPr/>
          <p:nvPr/>
        </p:nvSpPr>
        <p:spPr>
          <a:xfrm>
            <a:off x="353528" y="920481"/>
            <a:ext cx="2391232" cy="461665"/>
          </a:xfrm>
          <a:prstGeom prst="rect">
            <a:avLst/>
          </a:prstGeom>
        </p:spPr>
        <p:txBody>
          <a:bodyPr wrap="none">
            <a:spAutoFit/>
          </a:bodyPr>
          <a:lstStyle/>
          <a:p>
            <a:r>
              <a:rPr lang="en-US" dirty="0" smtClean="0"/>
              <a:t>Ex.: </a:t>
            </a:r>
            <a:r>
              <a:rPr lang="en-US" dirty="0" err="1" smtClean="0"/>
              <a:t>Vgg</a:t>
            </a:r>
            <a:r>
              <a:rPr lang="en-US" dirty="0" smtClean="0"/>
              <a:t> backend</a:t>
            </a:r>
            <a:endParaRPr lang="en-CA" dirty="0"/>
          </a:p>
        </p:txBody>
      </p:sp>
      <p:sp>
        <p:nvSpPr>
          <p:cNvPr id="26" name="Rectangle 25"/>
          <p:cNvSpPr/>
          <p:nvPr/>
        </p:nvSpPr>
        <p:spPr>
          <a:xfrm>
            <a:off x="2243015" y="3055753"/>
            <a:ext cx="191782" cy="1365357"/>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29" name="Rectangle 28"/>
          <p:cNvSpPr/>
          <p:nvPr/>
        </p:nvSpPr>
        <p:spPr>
          <a:xfrm>
            <a:off x="3020611" y="3055753"/>
            <a:ext cx="191782" cy="1365357"/>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32" name="Rectangle 31"/>
          <p:cNvSpPr/>
          <p:nvPr/>
        </p:nvSpPr>
        <p:spPr>
          <a:xfrm>
            <a:off x="4054034" y="3055753"/>
            <a:ext cx="191782" cy="1365357"/>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36" name="Rectangle 35"/>
          <p:cNvSpPr/>
          <p:nvPr/>
        </p:nvSpPr>
        <p:spPr>
          <a:xfrm>
            <a:off x="5085390" y="3055753"/>
            <a:ext cx="191782" cy="1365357"/>
          </a:xfrm>
          <a:prstGeom prst="rect">
            <a:avLst/>
          </a:prstGeom>
          <a:solidFill>
            <a:srgbClr val="FF959D"/>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40" name="Rectangle 39"/>
          <p:cNvSpPr/>
          <p:nvPr/>
        </p:nvSpPr>
        <p:spPr>
          <a:xfrm>
            <a:off x="6126862" y="3055753"/>
            <a:ext cx="191782" cy="1365357"/>
          </a:xfrm>
          <a:prstGeom prst="rect">
            <a:avLst/>
          </a:prstGeom>
          <a:solidFill>
            <a:srgbClr val="FF959D"/>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43" name="Rectangle 42"/>
          <p:cNvSpPr/>
          <p:nvPr/>
        </p:nvSpPr>
        <p:spPr>
          <a:xfrm>
            <a:off x="1717311" y="3068348"/>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3</a:t>
            </a:r>
          </a:p>
        </p:txBody>
      </p:sp>
      <p:sp>
        <p:nvSpPr>
          <p:cNvPr id="44" name="Rectangle 43"/>
          <p:cNvSpPr/>
          <p:nvPr/>
        </p:nvSpPr>
        <p:spPr>
          <a:xfrm>
            <a:off x="1977706"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5" name="Rectangle 44"/>
          <p:cNvSpPr/>
          <p:nvPr/>
        </p:nvSpPr>
        <p:spPr>
          <a:xfrm>
            <a:off x="2494720" y="3068348"/>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6" name="Rectangle 45"/>
          <p:cNvSpPr/>
          <p:nvPr/>
        </p:nvSpPr>
        <p:spPr>
          <a:xfrm>
            <a:off x="2755115"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7" name="Rectangle 46"/>
          <p:cNvSpPr/>
          <p:nvPr/>
        </p:nvSpPr>
        <p:spPr>
          <a:xfrm>
            <a:off x="3276625" y="3068348"/>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8" name="Rectangle 47"/>
          <p:cNvSpPr/>
          <p:nvPr/>
        </p:nvSpPr>
        <p:spPr>
          <a:xfrm>
            <a:off x="3537020"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9" name="Rectangle 48"/>
          <p:cNvSpPr/>
          <p:nvPr/>
        </p:nvSpPr>
        <p:spPr>
          <a:xfrm>
            <a:off x="3797489"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0" name="Rectangle 49"/>
          <p:cNvSpPr/>
          <p:nvPr/>
        </p:nvSpPr>
        <p:spPr>
          <a:xfrm>
            <a:off x="4316561" y="3068348"/>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1" name="Rectangle 50"/>
          <p:cNvSpPr/>
          <p:nvPr/>
        </p:nvSpPr>
        <p:spPr>
          <a:xfrm>
            <a:off x="4576956"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2" name="Rectangle 51"/>
          <p:cNvSpPr/>
          <p:nvPr/>
        </p:nvSpPr>
        <p:spPr>
          <a:xfrm>
            <a:off x="4837425"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3" name="Rectangle 52"/>
          <p:cNvSpPr/>
          <p:nvPr/>
        </p:nvSpPr>
        <p:spPr>
          <a:xfrm>
            <a:off x="5342122" y="3068348"/>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4" name="Rectangle 53"/>
          <p:cNvSpPr/>
          <p:nvPr/>
        </p:nvSpPr>
        <p:spPr>
          <a:xfrm>
            <a:off x="5602517"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5" name="Rectangle 54"/>
          <p:cNvSpPr/>
          <p:nvPr/>
        </p:nvSpPr>
        <p:spPr>
          <a:xfrm>
            <a:off x="5862986"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6" name="Rectangle 55"/>
          <p:cNvSpPr/>
          <p:nvPr/>
        </p:nvSpPr>
        <p:spPr>
          <a:xfrm>
            <a:off x="6395130" y="3068348"/>
            <a:ext cx="201264" cy="1340166"/>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fr-CA" sz="1050" dirty="0" smtClean="0"/>
          </a:p>
        </p:txBody>
      </p:sp>
      <p:sp>
        <p:nvSpPr>
          <p:cNvPr id="57" name="Rectangle 56"/>
          <p:cNvSpPr/>
          <p:nvPr/>
        </p:nvSpPr>
        <p:spPr>
          <a:xfrm>
            <a:off x="6655525"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1</a:t>
            </a:r>
            <a:endParaRPr lang="en-CA" sz="1050" dirty="0"/>
          </a:p>
        </p:txBody>
      </p:sp>
      <p:sp>
        <p:nvSpPr>
          <p:cNvPr id="58" name="Rectangle 57"/>
          <p:cNvSpPr/>
          <p:nvPr/>
        </p:nvSpPr>
        <p:spPr>
          <a:xfrm>
            <a:off x="6915994" y="3071245"/>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1</a:t>
            </a:r>
            <a:endParaRPr lang="en-CA" sz="1050" dirty="0"/>
          </a:p>
        </p:txBody>
      </p:sp>
      <p:sp>
        <p:nvSpPr>
          <p:cNvPr id="59" name="Rectangle 58"/>
          <p:cNvSpPr/>
          <p:nvPr/>
        </p:nvSpPr>
        <p:spPr>
          <a:xfrm>
            <a:off x="7172672" y="3061758"/>
            <a:ext cx="201264" cy="1340166"/>
          </a:xfrm>
          <a:prstGeom prst="rect">
            <a:avLst/>
          </a:prstGeom>
          <a:solidFill>
            <a:srgbClr val="FFC0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8</a:t>
            </a:r>
            <a:endParaRPr lang="en-CA" sz="1050" dirty="0"/>
          </a:p>
        </p:txBody>
      </p:sp>
      <p:sp>
        <p:nvSpPr>
          <p:cNvPr id="9" name="Rectangle 8"/>
          <p:cNvSpPr/>
          <p:nvPr/>
        </p:nvSpPr>
        <p:spPr>
          <a:xfrm>
            <a:off x="6330517" y="3775667"/>
            <a:ext cx="325730" cy="261610"/>
          </a:xfrm>
          <a:prstGeom prst="rect">
            <a:avLst/>
          </a:prstGeom>
        </p:spPr>
        <p:txBody>
          <a:bodyPr wrap="none">
            <a:spAutoFit/>
          </a:bodyPr>
          <a:lstStyle/>
          <a:p>
            <a:r>
              <a:rPr lang="fr-CA" sz="1100" dirty="0" smtClean="0">
                <a:solidFill>
                  <a:schemeClr val="bg1"/>
                </a:solidFill>
              </a:rPr>
              <a:t>12</a:t>
            </a:r>
            <a:endParaRPr lang="en-CA" dirty="0">
              <a:solidFill>
                <a:schemeClr val="bg1"/>
              </a:solidFill>
            </a:endParaRPr>
          </a:p>
        </p:txBody>
      </p:sp>
      <p:sp>
        <p:nvSpPr>
          <p:cNvPr id="66" name="Rectangle 65"/>
          <p:cNvSpPr/>
          <p:nvPr/>
        </p:nvSpPr>
        <p:spPr>
          <a:xfrm>
            <a:off x="3090491" y="4604645"/>
            <a:ext cx="1816523" cy="461665"/>
          </a:xfrm>
          <a:prstGeom prst="rect">
            <a:avLst/>
          </a:prstGeom>
        </p:spPr>
        <p:txBody>
          <a:bodyPr wrap="none">
            <a:spAutoFit/>
          </a:bodyPr>
          <a:lstStyle/>
          <a:p>
            <a:r>
              <a:rPr lang="en-US" dirty="0" err="1"/>
              <a:t>Vgg</a:t>
            </a:r>
            <a:r>
              <a:rPr lang="en-US" dirty="0"/>
              <a:t> backend</a:t>
            </a:r>
            <a:endParaRPr lang="en-CA" dirty="0"/>
          </a:p>
        </p:txBody>
      </p:sp>
      <p:sp>
        <p:nvSpPr>
          <p:cNvPr id="67" name="12-Point Star 66"/>
          <p:cNvSpPr/>
          <p:nvPr/>
        </p:nvSpPr>
        <p:spPr>
          <a:xfrm>
            <a:off x="6915994" y="4881295"/>
            <a:ext cx="2255719" cy="1920240"/>
          </a:xfrm>
          <a:prstGeom prst="star12">
            <a:avLst>
              <a:gd name="adj" fmla="val 40963"/>
            </a:avLst>
          </a:prstGeom>
          <a:solidFill>
            <a:srgbClr val="FFFF00"/>
          </a:solidFill>
          <a:ln>
            <a:solidFill>
              <a:srgbClr val="DB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Rectangle 67"/>
          <p:cNvSpPr/>
          <p:nvPr/>
        </p:nvSpPr>
        <p:spPr>
          <a:xfrm>
            <a:off x="7281465" y="5425916"/>
            <a:ext cx="1524776" cy="830997"/>
          </a:xfrm>
          <a:prstGeom prst="rect">
            <a:avLst/>
          </a:prstGeom>
        </p:spPr>
        <p:txBody>
          <a:bodyPr wrap="none">
            <a:spAutoFit/>
          </a:bodyPr>
          <a:lstStyle/>
          <a:p>
            <a:pPr algn="ctr"/>
            <a:r>
              <a:rPr lang="en-US" sz="1600" dirty="0" smtClean="0"/>
              <a:t>On </a:t>
            </a:r>
            <a:r>
              <a:rPr lang="en-US" sz="1600" dirty="0" err="1" smtClean="0"/>
              <a:t>peut</a:t>
            </a:r>
            <a:r>
              <a:rPr lang="en-US" sz="1600" dirty="0" smtClean="0"/>
              <a:t> </a:t>
            </a:r>
            <a:r>
              <a:rPr lang="en-US" sz="1600" dirty="0" err="1" smtClean="0"/>
              <a:t>aussi</a:t>
            </a:r>
            <a:endParaRPr lang="en-US" sz="1600" dirty="0" smtClean="0"/>
          </a:p>
          <a:p>
            <a:pPr algn="ctr"/>
            <a:r>
              <a:rPr lang="en-US" sz="1600" dirty="0" err="1"/>
              <a:t>m</a:t>
            </a:r>
            <a:r>
              <a:rPr lang="en-US" sz="1600" dirty="0" err="1" smtClean="0"/>
              <a:t>ettre</a:t>
            </a:r>
            <a:r>
              <a:rPr lang="en-US" sz="1600" dirty="0" smtClean="0"/>
              <a:t> un </a:t>
            </a:r>
          </a:p>
          <a:p>
            <a:pPr algn="ctr"/>
            <a:r>
              <a:rPr lang="en-US" sz="1600" dirty="0"/>
              <a:t>b</a:t>
            </a:r>
            <a:r>
              <a:rPr lang="en-US" sz="1600" dirty="0" smtClean="0"/>
              <a:t>ackend </a:t>
            </a:r>
            <a:r>
              <a:rPr lang="en-US" sz="1600" dirty="0" err="1" smtClean="0"/>
              <a:t>ResNet</a:t>
            </a:r>
            <a:endParaRPr lang="en-CA" sz="1600" dirty="0"/>
          </a:p>
        </p:txBody>
      </p:sp>
      <p:sp>
        <p:nvSpPr>
          <p:cNvPr id="71" name="Rectangle 70"/>
          <p:cNvSpPr/>
          <p:nvPr/>
        </p:nvSpPr>
        <p:spPr>
          <a:xfrm>
            <a:off x="3588253" y="179654"/>
            <a:ext cx="182003" cy="4155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A</a:t>
            </a:r>
          </a:p>
        </p:txBody>
      </p:sp>
      <p:sp>
        <p:nvSpPr>
          <p:cNvPr id="72" name="Rectangle 71"/>
          <p:cNvSpPr/>
          <p:nvPr/>
        </p:nvSpPr>
        <p:spPr>
          <a:xfrm>
            <a:off x="3756935" y="212068"/>
            <a:ext cx="1553502" cy="338554"/>
          </a:xfrm>
          <a:prstGeom prst="rect">
            <a:avLst/>
          </a:prstGeom>
        </p:spPr>
        <p:txBody>
          <a:bodyPr wrap="none">
            <a:spAutoFit/>
          </a:bodyPr>
          <a:lstStyle/>
          <a:p>
            <a:pPr algn="ctr"/>
            <a:r>
              <a:rPr lang="fr-CA" sz="1600" dirty="0" err="1" smtClean="0"/>
              <a:t>ConvAxA</a:t>
            </a:r>
            <a:r>
              <a:rPr lang="fr-CA" sz="1600" dirty="0" smtClean="0"/>
              <a:t> + relu</a:t>
            </a:r>
            <a:endParaRPr lang="en-CA" sz="1600" dirty="0"/>
          </a:p>
        </p:txBody>
      </p:sp>
      <p:sp>
        <p:nvSpPr>
          <p:cNvPr id="73" name="Rectangle 72"/>
          <p:cNvSpPr/>
          <p:nvPr/>
        </p:nvSpPr>
        <p:spPr>
          <a:xfrm>
            <a:off x="6474066" y="176491"/>
            <a:ext cx="182003" cy="415587"/>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74" name="Rectangle 73"/>
          <p:cNvSpPr/>
          <p:nvPr/>
        </p:nvSpPr>
        <p:spPr>
          <a:xfrm>
            <a:off x="6656069" y="176491"/>
            <a:ext cx="1601722" cy="338554"/>
          </a:xfrm>
          <a:prstGeom prst="rect">
            <a:avLst/>
          </a:prstGeom>
        </p:spPr>
        <p:txBody>
          <a:bodyPr wrap="none">
            <a:spAutoFit/>
          </a:bodyPr>
          <a:lstStyle/>
          <a:p>
            <a:pPr algn="ctr"/>
            <a:r>
              <a:rPr lang="fr-CA" sz="1600" dirty="0" err="1" smtClean="0"/>
              <a:t>MaxPool</a:t>
            </a:r>
            <a:r>
              <a:rPr lang="fr-CA" sz="1600" dirty="0" smtClean="0"/>
              <a:t> </a:t>
            </a:r>
            <a:r>
              <a:rPr lang="fr-CA" sz="1600" dirty="0" err="1" smtClean="0"/>
              <a:t>stride</a:t>
            </a:r>
            <a:r>
              <a:rPr lang="fr-CA" sz="1600" dirty="0" smtClean="0"/>
              <a:t> 2</a:t>
            </a:r>
            <a:endParaRPr lang="en-CA" sz="1600" dirty="0"/>
          </a:p>
        </p:txBody>
      </p:sp>
      <p:sp>
        <p:nvSpPr>
          <p:cNvPr id="75" name="Rectangle 74"/>
          <p:cNvSpPr/>
          <p:nvPr/>
        </p:nvSpPr>
        <p:spPr>
          <a:xfrm>
            <a:off x="6479657" y="636952"/>
            <a:ext cx="182003" cy="415587"/>
          </a:xfrm>
          <a:prstGeom prst="rect">
            <a:avLst/>
          </a:prstGeom>
          <a:solidFill>
            <a:srgbClr val="FF959D"/>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76" name="Rectangle 75"/>
          <p:cNvSpPr/>
          <p:nvPr/>
        </p:nvSpPr>
        <p:spPr>
          <a:xfrm>
            <a:off x="6656069" y="636952"/>
            <a:ext cx="1601722" cy="338554"/>
          </a:xfrm>
          <a:prstGeom prst="rect">
            <a:avLst/>
          </a:prstGeom>
        </p:spPr>
        <p:txBody>
          <a:bodyPr wrap="none">
            <a:spAutoFit/>
          </a:bodyPr>
          <a:lstStyle/>
          <a:p>
            <a:pPr algn="ctr"/>
            <a:r>
              <a:rPr lang="fr-CA" sz="1600" dirty="0" err="1" smtClean="0"/>
              <a:t>MaxPool</a:t>
            </a:r>
            <a:r>
              <a:rPr lang="fr-CA" sz="1600" dirty="0" smtClean="0"/>
              <a:t> </a:t>
            </a:r>
            <a:r>
              <a:rPr lang="fr-CA" sz="1600" dirty="0" err="1" smtClean="0"/>
              <a:t>stride</a:t>
            </a:r>
            <a:r>
              <a:rPr lang="fr-CA" sz="1600" dirty="0" smtClean="0"/>
              <a:t> 1</a:t>
            </a:r>
            <a:endParaRPr lang="en-CA" sz="1600" dirty="0"/>
          </a:p>
        </p:txBody>
      </p:sp>
      <p:sp>
        <p:nvSpPr>
          <p:cNvPr id="77" name="Rectangle 76"/>
          <p:cNvSpPr/>
          <p:nvPr/>
        </p:nvSpPr>
        <p:spPr>
          <a:xfrm>
            <a:off x="6690197" y="1115345"/>
            <a:ext cx="1834028" cy="338554"/>
          </a:xfrm>
          <a:prstGeom prst="rect">
            <a:avLst/>
          </a:prstGeom>
        </p:spPr>
        <p:txBody>
          <a:bodyPr wrap="none">
            <a:spAutoFit/>
          </a:bodyPr>
          <a:lstStyle/>
          <a:p>
            <a:pPr algn="ctr"/>
            <a:r>
              <a:rPr lang="fr-CA" sz="1600" dirty="0" err="1" smtClean="0"/>
              <a:t>Upsampling</a:t>
            </a:r>
            <a:r>
              <a:rPr lang="fr-CA" sz="1600" dirty="0" smtClean="0"/>
              <a:t>, taux A</a:t>
            </a:r>
            <a:endParaRPr lang="en-CA" sz="1600" dirty="0"/>
          </a:p>
        </p:txBody>
      </p:sp>
      <p:sp>
        <p:nvSpPr>
          <p:cNvPr id="78" name="Rectangle 77"/>
          <p:cNvSpPr/>
          <p:nvPr/>
        </p:nvSpPr>
        <p:spPr>
          <a:xfrm>
            <a:off x="6482055" y="1094777"/>
            <a:ext cx="201264" cy="396852"/>
          </a:xfrm>
          <a:prstGeom prst="rect">
            <a:avLst/>
          </a:prstGeom>
          <a:solidFill>
            <a:srgbClr val="FFC0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A</a:t>
            </a:r>
            <a:endParaRPr lang="en-CA" sz="1050" dirty="0"/>
          </a:p>
        </p:txBody>
      </p:sp>
      <p:sp>
        <p:nvSpPr>
          <p:cNvPr id="79" name="Rectangle 78"/>
          <p:cNvSpPr/>
          <p:nvPr/>
        </p:nvSpPr>
        <p:spPr>
          <a:xfrm>
            <a:off x="3591025" y="647939"/>
            <a:ext cx="182003" cy="415587"/>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A</a:t>
            </a:r>
          </a:p>
          <a:p>
            <a:pPr algn="ctr"/>
            <a:r>
              <a:rPr lang="fr-CA" sz="1050" dirty="0"/>
              <a:t>d</a:t>
            </a:r>
            <a:endParaRPr lang="en-CA" sz="1050" dirty="0"/>
          </a:p>
        </p:txBody>
      </p:sp>
      <p:sp>
        <p:nvSpPr>
          <p:cNvPr id="80" name="Rectangle 79"/>
          <p:cNvSpPr/>
          <p:nvPr/>
        </p:nvSpPr>
        <p:spPr>
          <a:xfrm>
            <a:off x="3738284" y="647939"/>
            <a:ext cx="2553776" cy="338554"/>
          </a:xfrm>
          <a:prstGeom prst="rect">
            <a:avLst/>
          </a:prstGeom>
        </p:spPr>
        <p:txBody>
          <a:bodyPr wrap="none">
            <a:spAutoFit/>
          </a:bodyPr>
          <a:lstStyle/>
          <a:p>
            <a:pPr algn="ctr"/>
            <a:r>
              <a:rPr lang="fr-CA" sz="1600" dirty="0" err="1" smtClean="0"/>
              <a:t>ConvAxA</a:t>
            </a:r>
            <a:r>
              <a:rPr lang="fr-CA" sz="1600" dirty="0" smtClean="0"/>
              <a:t> dilatée de d + relu</a:t>
            </a:r>
            <a:endParaRPr lang="en-CA" sz="1600" dirty="0"/>
          </a:p>
        </p:txBody>
      </p:sp>
      <p:cxnSp>
        <p:nvCxnSpPr>
          <p:cNvPr id="81" name="Straight Connector 80"/>
          <p:cNvCxnSpPr/>
          <p:nvPr/>
        </p:nvCxnSpPr>
        <p:spPr>
          <a:xfrm flipV="1">
            <a:off x="1707227" y="4572428"/>
            <a:ext cx="4611417" cy="16235"/>
          </a:xfrm>
          <a:prstGeom prst="line">
            <a:avLst/>
          </a:prstGeom>
          <a:ln>
            <a:prstDash val="sysDash"/>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626682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8486E54-8C03-FC4C-86DB-76E460901A53}"/>
              </a:ext>
            </a:extLst>
          </p:cNvPr>
          <p:cNvSpPr>
            <a:spLocks noGrp="1"/>
          </p:cNvSpPr>
          <p:nvPr>
            <p:ph type="title"/>
          </p:nvPr>
        </p:nvSpPr>
        <p:spPr>
          <a:xfrm>
            <a:off x="299258" y="-124290"/>
            <a:ext cx="3439026" cy="1143000"/>
          </a:xfrm>
        </p:spPr>
        <p:txBody>
          <a:bodyPr/>
          <a:lstStyle/>
          <a:p>
            <a:pPr algn="l"/>
            <a:r>
              <a:rPr lang="en-US" sz="3200" dirty="0"/>
              <a:t>MSCADC</a:t>
            </a:r>
            <a:r>
              <a:rPr lang="en-US" sz="3200" dirty="0" smtClean="0"/>
              <a:t/>
            </a:r>
            <a:br>
              <a:rPr lang="en-US" sz="3200" dirty="0" smtClean="0"/>
            </a:br>
            <a:r>
              <a:rPr lang="en-US" sz="1800" dirty="0" smtClean="0"/>
              <a:t>(</a:t>
            </a:r>
            <a:r>
              <a:rPr lang="en-US" sz="1800" dirty="0" err="1" smtClean="0"/>
              <a:t>certains</a:t>
            </a:r>
            <a:r>
              <a:rPr lang="en-US" sz="1800" dirty="0" smtClean="0"/>
              <a:t> </a:t>
            </a:r>
            <a:r>
              <a:rPr lang="en-US" sz="1800" dirty="0" err="1" smtClean="0"/>
              <a:t>détails</a:t>
            </a:r>
            <a:r>
              <a:rPr lang="en-US" sz="1800" dirty="0" smtClean="0"/>
              <a:t> </a:t>
            </a:r>
            <a:r>
              <a:rPr lang="en-US" sz="1800" dirty="0" err="1" smtClean="0"/>
              <a:t>peuvent</a:t>
            </a:r>
            <a:r>
              <a:rPr lang="en-US" sz="1800" dirty="0" smtClean="0"/>
              <a:t> </a:t>
            </a:r>
            <a:r>
              <a:rPr lang="en-US" sz="1800" dirty="0" err="1" smtClean="0"/>
              <a:t>varier</a:t>
            </a:r>
            <a:r>
              <a:rPr lang="en-US" sz="1800" dirty="0" smtClean="0"/>
              <a:t>)</a:t>
            </a:r>
            <a:endParaRPr lang="en-US" sz="1800" dirty="0"/>
          </a:p>
        </p:txBody>
      </p:sp>
      <p:sp>
        <p:nvSpPr>
          <p:cNvPr id="7" name="Rectangle 6"/>
          <p:cNvSpPr/>
          <p:nvPr/>
        </p:nvSpPr>
        <p:spPr>
          <a:xfrm>
            <a:off x="226177" y="6314511"/>
            <a:ext cx="6638202" cy="276999"/>
          </a:xfrm>
          <a:prstGeom prst="rect">
            <a:avLst/>
          </a:prstGeom>
        </p:spPr>
        <p:txBody>
          <a:bodyPr wrap="square">
            <a:spAutoFit/>
          </a:bodyPr>
          <a:lstStyle/>
          <a:p>
            <a:r>
              <a:rPr lang="en-US" sz="1200" dirty="0"/>
              <a:t>F. Yu, V. </a:t>
            </a:r>
            <a:r>
              <a:rPr lang="en-US" sz="1200" dirty="0" err="1"/>
              <a:t>Koltun</a:t>
            </a:r>
            <a:r>
              <a:rPr lang="en-US" sz="1200" dirty="0"/>
              <a:t>, Multi-Scale Context Aggregation by Dilated Convolution, ICLR 2016</a:t>
            </a:r>
            <a:endParaRPr lang="en-CA" sz="1200" dirty="0"/>
          </a:p>
        </p:txBody>
      </p:sp>
      <p:pic>
        <p:nvPicPr>
          <p:cNvPr id="10" name="Picture 9"/>
          <p:cNvPicPr>
            <a:picLocks noChangeAspect="1"/>
          </p:cNvPicPr>
          <p:nvPr/>
        </p:nvPicPr>
        <p:blipFill>
          <a:blip r:embed="rId2"/>
          <a:stretch>
            <a:fillRect/>
          </a:stretch>
        </p:blipFill>
        <p:spPr>
          <a:xfrm>
            <a:off x="51516" y="2036250"/>
            <a:ext cx="1359315" cy="1020378"/>
          </a:xfrm>
          <a:prstGeom prst="rect">
            <a:avLst/>
          </a:prstGeom>
        </p:spPr>
      </p:pic>
      <p:pic>
        <p:nvPicPr>
          <p:cNvPr id="11" name="Picture 10"/>
          <p:cNvPicPr>
            <a:picLocks noChangeAspect="1"/>
          </p:cNvPicPr>
          <p:nvPr/>
        </p:nvPicPr>
        <p:blipFill>
          <a:blip r:embed="rId3"/>
          <a:stretch>
            <a:fillRect/>
          </a:stretch>
        </p:blipFill>
        <p:spPr>
          <a:xfrm>
            <a:off x="7670142" y="4593763"/>
            <a:ext cx="1386027" cy="945563"/>
          </a:xfrm>
          <a:prstGeom prst="rect">
            <a:avLst/>
          </a:prstGeom>
        </p:spPr>
      </p:pic>
      <p:cxnSp>
        <p:nvCxnSpPr>
          <p:cNvPr id="17" name="Straight Arrow Connector 16"/>
          <p:cNvCxnSpPr>
            <a:stCxn id="10" idx="3"/>
          </p:cNvCxnSpPr>
          <p:nvPr/>
        </p:nvCxnSpPr>
        <p:spPr>
          <a:xfrm flipV="1">
            <a:off x="1410831" y="2535007"/>
            <a:ext cx="272429" cy="1143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a:off x="7373668" y="5086012"/>
            <a:ext cx="272428"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6" name="Rectangle 15"/>
          <p:cNvSpPr/>
          <p:nvPr/>
        </p:nvSpPr>
        <p:spPr>
          <a:xfrm>
            <a:off x="3588253" y="179654"/>
            <a:ext cx="182003" cy="4155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A</a:t>
            </a:r>
          </a:p>
        </p:txBody>
      </p:sp>
      <p:sp>
        <p:nvSpPr>
          <p:cNvPr id="6" name="Rectangle 5"/>
          <p:cNvSpPr/>
          <p:nvPr/>
        </p:nvSpPr>
        <p:spPr>
          <a:xfrm>
            <a:off x="3756935" y="212068"/>
            <a:ext cx="1553502" cy="338554"/>
          </a:xfrm>
          <a:prstGeom prst="rect">
            <a:avLst/>
          </a:prstGeom>
        </p:spPr>
        <p:txBody>
          <a:bodyPr wrap="none">
            <a:spAutoFit/>
          </a:bodyPr>
          <a:lstStyle/>
          <a:p>
            <a:pPr algn="ctr"/>
            <a:r>
              <a:rPr lang="fr-CA" sz="1600" dirty="0" err="1" smtClean="0"/>
              <a:t>ConvAxA</a:t>
            </a:r>
            <a:r>
              <a:rPr lang="fr-CA" sz="1600" dirty="0" smtClean="0"/>
              <a:t> + relu</a:t>
            </a:r>
            <a:endParaRPr lang="en-CA" sz="1600" dirty="0"/>
          </a:p>
        </p:txBody>
      </p:sp>
      <p:sp>
        <p:nvSpPr>
          <p:cNvPr id="21" name="Rectangle 20"/>
          <p:cNvSpPr/>
          <p:nvPr/>
        </p:nvSpPr>
        <p:spPr>
          <a:xfrm>
            <a:off x="6474066" y="176491"/>
            <a:ext cx="182003" cy="415587"/>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22" name="Rectangle 21"/>
          <p:cNvSpPr/>
          <p:nvPr/>
        </p:nvSpPr>
        <p:spPr>
          <a:xfrm>
            <a:off x="6656069" y="176491"/>
            <a:ext cx="1601722" cy="338554"/>
          </a:xfrm>
          <a:prstGeom prst="rect">
            <a:avLst/>
          </a:prstGeom>
        </p:spPr>
        <p:txBody>
          <a:bodyPr wrap="none">
            <a:spAutoFit/>
          </a:bodyPr>
          <a:lstStyle/>
          <a:p>
            <a:pPr algn="ctr"/>
            <a:r>
              <a:rPr lang="fr-CA" sz="1600" dirty="0" err="1" smtClean="0"/>
              <a:t>MaxPool</a:t>
            </a:r>
            <a:r>
              <a:rPr lang="fr-CA" sz="1600" dirty="0" smtClean="0"/>
              <a:t> </a:t>
            </a:r>
            <a:r>
              <a:rPr lang="fr-CA" sz="1600" dirty="0" err="1" smtClean="0"/>
              <a:t>stride</a:t>
            </a:r>
            <a:r>
              <a:rPr lang="fr-CA" sz="1600" dirty="0" smtClean="0"/>
              <a:t> 2</a:t>
            </a:r>
            <a:endParaRPr lang="en-CA" sz="1600" dirty="0"/>
          </a:p>
        </p:txBody>
      </p:sp>
      <p:sp>
        <p:nvSpPr>
          <p:cNvPr id="23" name="Rectangle 22"/>
          <p:cNvSpPr/>
          <p:nvPr/>
        </p:nvSpPr>
        <p:spPr>
          <a:xfrm>
            <a:off x="6479657" y="636952"/>
            <a:ext cx="182003" cy="415587"/>
          </a:xfrm>
          <a:prstGeom prst="rect">
            <a:avLst/>
          </a:prstGeom>
          <a:solidFill>
            <a:srgbClr val="FF959D"/>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24" name="Rectangle 23"/>
          <p:cNvSpPr/>
          <p:nvPr/>
        </p:nvSpPr>
        <p:spPr>
          <a:xfrm>
            <a:off x="6656069" y="636952"/>
            <a:ext cx="1601722" cy="338554"/>
          </a:xfrm>
          <a:prstGeom prst="rect">
            <a:avLst/>
          </a:prstGeom>
        </p:spPr>
        <p:txBody>
          <a:bodyPr wrap="none">
            <a:spAutoFit/>
          </a:bodyPr>
          <a:lstStyle/>
          <a:p>
            <a:pPr algn="ctr"/>
            <a:r>
              <a:rPr lang="fr-CA" sz="1600" dirty="0" err="1" smtClean="0"/>
              <a:t>MaxPool</a:t>
            </a:r>
            <a:r>
              <a:rPr lang="fr-CA" sz="1600" dirty="0" smtClean="0"/>
              <a:t> </a:t>
            </a:r>
            <a:r>
              <a:rPr lang="fr-CA" sz="1600" dirty="0" err="1" smtClean="0"/>
              <a:t>stride</a:t>
            </a:r>
            <a:r>
              <a:rPr lang="fr-CA" sz="1600" dirty="0" smtClean="0"/>
              <a:t> 1</a:t>
            </a:r>
            <a:endParaRPr lang="en-CA" sz="1600" dirty="0"/>
          </a:p>
        </p:txBody>
      </p:sp>
      <p:sp>
        <p:nvSpPr>
          <p:cNvPr id="26" name="Rectangle 25"/>
          <p:cNvSpPr/>
          <p:nvPr/>
        </p:nvSpPr>
        <p:spPr>
          <a:xfrm>
            <a:off x="2210293" y="1866196"/>
            <a:ext cx="191782" cy="1365357"/>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29" name="Rectangle 28"/>
          <p:cNvSpPr/>
          <p:nvPr/>
        </p:nvSpPr>
        <p:spPr>
          <a:xfrm>
            <a:off x="2987889" y="1866196"/>
            <a:ext cx="191782" cy="1365357"/>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32" name="Rectangle 31"/>
          <p:cNvSpPr/>
          <p:nvPr/>
        </p:nvSpPr>
        <p:spPr>
          <a:xfrm>
            <a:off x="4021312" y="1866196"/>
            <a:ext cx="191782" cy="1365357"/>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43" name="Rectangle 42"/>
          <p:cNvSpPr/>
          <p:nvPr/>
        </p:nvSpPr>
        <p:spPr>
          <a:xfrm>
            <a:off x="1684589" y="1878791"/>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3</a:t>
            </a:r>
          </a:p>
        </p:txBody>
      </p:sp>
      <p:sp>
        <p:nvSpPr>
          <p:cNvPr id="44" name="Rectangle 43"/>
          <p:cNvSpPr/>
          <p:nvPr/>
        </p:nvSpPr>
        <p:spPr>
          <a:xfrm>
            <a:off x="1944984"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5" name="Rectangle 44"/>
          <p:cNvSpPr/>
          <p:nvPr/>
        </p:nvSpPr>
        <p:spPr>
          <a:xfrm>
            <a:off x="2461998" y="1878791"/>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6" name="Rectangle 45"/>
          <p:cNvSpPr/>
          <p:nvPr/>
        </p:nvSpPr>
        <p:spPr>
          <a:xfrm>
            <a:off x="2722393"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7" name="Rectangle 46"/>
          <p:cNvSpPr/>
          <p:nvPr/>
        </p:nvSpPr>
        <p:spPr>
          <a:xfrm>
            <a:off x="3243903" y="1878791"/>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8" name="Rectangle 47"/>
          <p:cNvSpPr/>
          <p:nvPr/>
        </p:nvSpPr>
        <p:spPr>
          <a:xfrm>
            <a:off x="3504298"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49" name="Rectangle 48"/>
          <p:cNvSpPr/>
          <p:nvPr/>
        </p:nvSpPr>
        <p:spPr>
          <a:xfrm>
            <a:off x="3764767"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0" name="Rectangle 49"/>
          <p:cNvSpPr/>
          <p:nvPr/>
        </p:nvSpPr>
        <p:spPr>
          <a:xfrm>
            <a:off x="4283839" y="1878791"/>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1" name="Rectangle 50"/>
          <p:cNvSpPr/>
          <p:nvPr/>
        </p:nvSpPr>
        <p:spPr>
          <a:xfrm>
            <a:off x="4544234"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2" name="Rectangle 51"/>
          <p:cNvSpPr/>
          <p:nvPr/>
        </p:nvSpPr>
        <p:spPr>
          <a:xfrm>
            <a:off x="4804703"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3" name="Rectangle 52"/>
          <p:cNvSpPr/>
          <p:nvPr/>
        </p:nvSpPr>
        <p:spPr>
          <a:xfrm>
            <a:off x="5051707" y="1878791"/>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4" name="Rectangle 53"/>
          <p:cNvSpPr/>
          <p:nvPr/>
        </p:nvSpPr>
        <p:spPr>
          <a:xfrm>
            <a:off x="5312102"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5" name="Rectangle 54"/>
          <p:cNvSpPr/>
          <p:nvPr/>
        </p:nvSpPr>
        <p:spPr>
          <a:xfrm>
            <a:off x="5572571"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56" name="Rectangle 55"/>
          <p:cNvSpPr/>
          <p:nvPr/>
        </p:nvSpPr>
        <p:spPr>
          <a:xfrm>
            <a:off x="6350833" y="1875894"/>
            <a:ext cx="201264" cy="1340166"/>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fr-CA" sz="1050" dirty="0" smtClean="0"/>
          </a:p>
        </p:txBody>
      </p:sp>
      <p:sp>
        <p:nvSpPr>
          <p:cNvPr id="57" name="Rectangle 56"/>
          <p:cNvSpPr/>
          <p:nvPr/>
        </p:nvSpPr>
        <p:spPr>
          <a:xfrm>
            <a:off x="6842723"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1</a:t>
            </a:r>
            <a:endParaRPr lang="en-CA" sz="1050" dirty="0"/>
          </a:p>
        </p:txBody>
      </p:sp>
      <p:sp>
        <p:nvSpPr>
          <p:cNvPr id="58" name="Rectangle 57"/>
          <p:cNvSpPr/>
          <p:nvPr/>
        </p:nvSpPr>
        <p:spPr>
          <a:xfrm>
            <a:off x="7103192" y="1881688"/>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1</a:t>
            </a:r>
            <a:endParaRPr lang="en-CA" sz="1050" dirty="0"/>
          </a:p>
        </p:txBody>
      </p:sp>
      <p:sp>
        <p:nvSpPr>
          <p:cNvPr id="59" name="Rectangle 58"/>
          <p:cNvSpPr/>
          <p:nvPr/>
        </p:nvSpPr>
        <p:spPr>
          <a:xfrm>
            <a:off x="7373225" y="4396461"/>
            <a:ext cx="201264" cy="1340166"/>
          </a:xfrm>
          <a:prstGeom prst="rect">
            <a:avLst/>
          </a:prstGeom>
          <a:solidFill>
            <a:srgbClr val="FFC0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8</a:t>
            </a:r>
            <a:endParaRPr lang="en-CA" sz="1050" dirty="0"/>
          </a:p>
        </p:txBody>
      </p:sp>
      <p:sp>
        <p:nvSpPr>
          <p:cNvPr id="61" name="Rectangle 60"/>
          <p:cNvSpPr/>
          <p:nvPr/>
        </p:nvSpPr>
        <p:spPr>
          <a:xfrm>
            <a:off x="6690197" y="1115345"/>
            <a:ext cx="1834028" cy="338554"/>
          </a:xfrm>
          <a:prstGeom prst="rect">
            <a:avLst/>
          </a:prstGeom>
        </p:spPr>
        <p:txBody>
          <a:bodyPr wrap="none">
            <a:spAutoFit/>
          </a:bodyPr>
          <a:lstStyle/>
          <a:p>
            <a:pPr algn="ctr"/>
            <a:r>
              <a:rPr lang="fr-CA" sz="1600" dirty="0" err="1" smtClean="0"/>
              <a:t>Upsampling</a:t>
            </a:r>
            <a:r>
              <a:rPr lang="fr-CA" sz="1600" dirty="0" smtClean="0"/>
              <a:t>, taux A</a:t>
            </a:r>
            <a:endParaRPr lang="en-CA" sz="1600" dirty="0"/>
          </a:p>
        </p:txBody>
      </p:sp>
      <p:sp>
        <p:nvSpPr>
          <p:cNvPr id="62" name="Rectangle 61"/>
          <p:cNvSpPr/>
          <p:nvPr/>
        </p:nvSpPr>
        <p:spPr>
          <a:xfrm>
            <a:off x="6482055" y="1094777"/>
            <a:ext cx="201264" cy="396852"/>
          </a:xfrm>
          <a:prstGeom prst="rect">
            <a:avLst/>
          </a:prstGeom>
          <a:solidFill>
            <a:srgbClr val="FFC0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A</a:t>
            </a:r>
            <a:endParaRPr lang="en-CA" sz="1050" dirty="0"/>
          </a:p>
        </p:txBody>
      </p:sp>
      <p:sp>
        <p:nvSpPr>
          <p:cNvPr id="63" name="Rectangle 62"/>
          <p:cNvSpPr/>
          <p:nvPr/>
        </p:nvSpPr>
        <p:spPr>
          <a:xfrm>
            <a:off x="3591025" y="647939"/>
            <a:ext cx="182003" cy="415587"/>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A</a:t>
            </a:r>
          </a:p>
          <a:p>
            <a:pPr algn="ctr"/>
            <a:r>
              <a:rPr lang="fr-CA" sz="1050" dirty="0"/>
              <a:t>d</a:t>
            </a:r>
            <a:endParaRPr lang="en-CA" sz="1050" dirty="0"/>
          </a:p>
        </p:txBody>
      </p:sp>
      <p:sp>
        <p:nvSpPr>
          <p:cNvPr id="64" name="Rectangle 63"/>
          <p:cNvSpPr/>
          <p:nvPr/>
        </p:nvSpPr>
        <p:spPr>
          <a:xfrm>
            <a:off x="3738284" y="647939"/>
            <a:ext cx="2553776" cy="338554"/>
          </a:xfrm>
          <a:prstGeom prst="rect">
            <a:avLst/>
          </a:prstGeom>
        </p:spPr>
        <p:txBody>
          <a:bodyPr wrap="none">
            <a:spAutoFit/>
          </a:bodyPr>
          <a:lstStyle/>
          <a:p>
            <a:pPr algn="ctr"/>
            <a:r>
              <a:rPr lang="fr-CA" sz="1600" dirty="0" err="1" smtClean="0"/>
              <a:t>ConvAxA</a:t>
            </a:r>
            <a:r>
              <a:rPr lang="fr-CA" sz="1600" dirty="0" smtClean="0"/>
              <a:t> dilatée de d + relu</a:t>
            </a:r>
            <a:endParaRPr lang="en-CA" sz="1600" dirty="0"/>
          </a:p>
        </p:txBody>
      </p:sp>
      <p:sp>
        <p:nvSpPr>
          <p:cNvPr id="9" name="Rectangle 8"/>
          <p:cNvSpPr/>
          <p:nvPr/>
        </p:nvSpPr>
        <p:spPr>
          <a:xfrm>
            <a:off x="6320945" y="2586110"/>
            <a:ext cx="255198" cy="261610"/>
          </a:xfrm>
          <a:prstGeom prst="rect">
            <a:avLst/>
          </a:prstGeom>
        </p:spPr>
        <p:txBody>
          <a:bodyPr wrap="none">
            <a:spAutoFit/>
          </a:bodyPr>
          <a:lstStyle/>
          <a:p>
            <a:r>
              <a:rPr lang="fr-CA" sz="1100" dirty="0" smtClean="0">
                <a:solidFill>
                  <a:schemeClr val="bg1"/>
                </a:solidFill>
              </a:rPr>
              <a:t>2</a:t>
            </a:r>
            <a:endParaRPr lang="en-CA" dirty="0">
              <a:solidFill>
                <a:schemeClr val="bg1"/>
              </a:solidFill>
            </a:endParaRPr>
          </a:p>
        </p:txBody>
      </p:sp>
      <p:cxnSp>
        <p:nvCxnSpPr>
          <p:cNvPr id="65" name="Straight Connector 64"/>
          <p:cNvCxnSpPr/>
          <p:nvPr/>
        </p:nvCxnSpPr>
        <p:spPr>
          <a:xfrm>
            <a:off x="1683260" y="3414598"/>
            <a:ext cx="5621196" cy="490"/>
          </a:xfrm>
          <a:prstGeom prst="line">
            <a:avLst/>
          </a:prstGeom>
          <a:ln>
            <a:prstDash val="sysDash"/>
          </a:ln>
        </p:spPr>
        <p:style>
          <a:lnRef idx="2">
            <a:schemeClr val="accent4"/>
          </a:lnRef>
          <a:fillRef idx="0">
            <a:schemeClr val="accent4"/>
          </a:fillRef>
          <a:effectRef idx="1">
            <a:schemeClr val="accent4"/>
          </a:effectRef>
          <a:fontRef idx="minor">
            <a:schemeClr val="tx1"/>
          </a:fontRef>
        </p:style>
      </p:cxnSp>
      <p:sp>
        <p:nvSpPr>
          <p:cNvPr id="66" name="Rectangle 65"/>
          <p:cNvSpPr/>
          <p:nvPr/>
        </p:nvSpPr>
        <p:spPr>
          <a:xfrm>
            <a:off x="3057769" y="3415088"/>
            <a:ext cx="2894575" cy="461665"/>
          </a:xfrm>
          <a:prstGeom prst="rect">
            <a:avLst/>
          </a:prstGeom>
        </p:spPr>
        <p:txBody>
          <a:bodyPr wrap="none">
            <a:spAutoFit/>
          </a:bodyPr>
          <a:lstStyle/>
          <a:p>
            <a:r>
              <a:rPr lang="en-US" dirty="0" smtClean="0"/>
              <a:t>Backend </a:t>
            </a:r>
            <a:r>
              <a:rPr lang="en-US" dirty="0" err="1" smtClean="0"/>
              <a:t>Vgg</a:t>
            </a:r>
            <a:r>
              <a:rPr lang="en-US" dirty="0" smtClean="0"/>
              <a:t> </a:t>
            </a:r>
            <a:r>
              <a:rPr lang="en-US" dirty="0" err="1" smtClean="0"/>
              <a:t>modifié</a:t>
            </a:r>
            <a:endParaRPr lang="en-CA" dirty="0"/>
          </a:p>
        </p:txBody>
      </p:sp>
      <p:sp>
        <p:nvSpPr>
          <p:cNvPr id="60" name="Rectangle 59"/>
          <p:cNvSpPr/>
          <p:nvPr/>
        </p:nvSpPr>
        <p:spPr>
          <a:xfrm>
            <a:off x="6098116" y="1875894"/>
            <a:ext cx="201264" cy="1340166"/>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fr-CA" sz="1050" dirty="0" smtClean="0"/>
          </a:p>
        </p:txBody>
      </p:sp>
      <p:sp>
        <p:nvSpPr>
          <p:cNvPr id="69" name="Rectangle 68"/>
          <p:cNvSpPr/>
          <p:nvPr/>
        </p:nvSpPr>
        <p:spPr>
          <a:xfrm>
            <a:off x="6079803" y="2576461"/>
            <a:ext cx="255198" cy="261610"/>
          </a:xfrm>
          <a:prstGeom prst="rect">
            <a:avLst/>
          </a:prstGeom>
        </p:spPr>
        <p:txBody>
          <a:bodyPr wrap="none">
            <a:spAutoFit/>
          </a:bodyPr>
          <a:lstStyle/>
          <a:p>
            <a:r>
              <a:rPr lang="fr-CA" sz="1100" dirty="0" smtClean="0">
                <a:solidFill>
                  <a:schemeClr val="bg1"/>
                </a:solidFill>
              </a:rPr>
              <a:t>2</a:t>
            </a:r>
            <a:endParaRPr lang="en-CA" dirty="0">
              <a:solidFill>
                <a:schemeClr val="bg1"/>
              </a:solidFill>
            </a:endParaRPr>
          </a:p>
        </p:txBody>
      </p:sp>
      <p:sp>
        <p:nvSpPr>
          <p:cNvPr id="70" name="Rectangle 69"/>
          <p:cNvSpPr/>
          <p:nvPr/>
        </p:nvSpPr>
        <p:spPr>
          <a:xfrm>
            <a:off x="5833825" y="1875894"/>
            <a:ext cx="201264" cy="1340166"/>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fr-CA" sz="1050" dirty="0" smtClean="0"/>
          </a:p>
        </p:txBody>
      </p:sp>
      <p:sp>
        <p:nvSpPr>
          <p:cNvPr id="71" name="Rectangle 70"/>
          <p:cNvSpPr/>
          <p:nvPr/>
        </p:nvSpPr>
        <p:spPr>
          <a:xfrm>
            <a:off x="5803937" y="2589966"/>
            <a:ext cx="255198" cy="261610"/>
          </a:xfrm>
          <a:prstGeom prst="rect">
            <a:avLst/>
          </a:prstGeom>
        </p:spPr>
        <p:txBody>
          <a:bodyPr wrap="none">
            <a:spAutoFit/>
          </a:bodyPr>
          <a:lstStyle/>
          <a:p>
            <a:r>
              <a:rPr lang="fr-CA" sz="1100" dirty="0" smtClean="0">
                <a:solidFill>
                  <a:schemeClr val="bg1"/>
                </a:solidFill>
              </a:rPr>
              <a:t>2</a:t>
            </a:r>
            <a:endParaRPr lang="en-CA" dirty="0">
              <a:solidFill>
                <a:schemeClr val="bg1"/>
              </a:solidFill>
            </a:endParaRPr>
          </a:p>
        </p:txBody>
      </p:sp>
      <p:sp>
        <p:nvSpPr>
          <p:cNvPr id="72" name="Rectangle 71"/>
          <p:cNvSpPr/>
          <p:nvPr/>
        </p:nvSpPr>
        <p:spPr>
          <a:xfrm>
            <a:off x="6596960" y="1878791"/>
            <a:ext cx="201264" cy="1340166"/>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7</a:t>
            </a:r>
          </a:p>
        </p:txBody>
      </p:sp>
      <p:sp>
        <p:nvSpPr>
          <p:cNvPr id="73" name="Rectangle 72"/>
          <p:cNvSpPr/>
          <p:nvPr/>
        </p:nvSpPr>
        <p:spPr>
          <a:xfrm>
            <a:off x="6567072" y="2589007"/>
            <a:ext cx="255198" cy="261610"/>
          </a:xfrm>
          <a:prstGeom prst="rect">
            <a:avLst/>
          </a:prstGeom>
        </p:spPr>
        <p:txBody>
          <a:bodyPr wrap="none">
            <a:spAutoFit/>
          </a:bodyPr>
          <a:lstStyle/>
          <a:p>
            <a:r>
              <a:rPr lang="fr-CA" sz="1100" dirty="0">
                <a:solidFill>
                  <a:schemeClr val="bg1"/>
                </a:solidFill>
              </a:rPr>
              <a:t>4</a:t>
            </a:r>
            <a:endParaRPr lang="en-CA" dirty="0">
              <a:solidFill>
                <a:schemeClr val="bg1"/>
              </a:solidFill>
            </a:endParaRPr>
          </a:p>
        </p:txBody>
      </p:sp>
      <p:sp>
        <p:nvSpPr>
          <p:cNvPr id="74" name="Rectangle 73"/>
          <p:cNvSpPr/>
          <p:nvPr/>
        </p:nvSpPr>
        <p:spPr>
          <a:xfrm>
            <a:off x="5289399" y="4395069"/>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3</a:t>
            </a:r>
          </a:p>
        </p:txBody>
      </p:sp>
      <p:sp>
        <p:nvSpPr>
          <p:cNvPr id="75" name="Rectangle 74"/>
          <p:cNvSpPr/>
          <p:nvPr/>
        </p:nvSpPr>
        <p:spPr>
          <a:xfrm>
            <a:off x="5549794" y="4397966"/>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en-CA" sz="1050" dirty="0"/>
          </a:p>
        </p:txBody>
      </p:sp>
      <p:sp>
        <p:nvSpPr>
          <p:cNvPr id="76" name="Rectangle 75"/>
          <p:cNvSpPr/>
          <p:nvPr/>
        </p:nvSpPr>
        <p:spPr>
          <a:xfrm>
            <a:off x="6353437" y="4393310"/>
            <a:ext cx="201264" cy="1340166"/>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fr-CA" sz="1050" dirty="0" smtClean="0"/>
          </a:p>
        </p:txBody>
      </p:sp>
      <p:sp>
        <p:nvSpPr>
          <p:cNvPr id="77" name="Rectangle 76"/>
          <p:cNvSpPr/>
          <p:nvPr/>
        </p:nvSpPr>
        <p:spPr>
          <a:xfrm>
            <a:off x="6323549" y="5103526"/>
            <a:ext cx="255198" cy="261610"/>
          </a:xfrm>
          <a:prstGeom prst="rect">
            <a:avLst/>
          </a:prstGeom>
        </p:spPr>
        <p:txBody>
          <a:bodyPr wrap="none">
            <a:spAutoFit/>
          </a:bodyPr>
          <a:lstStyle/>
          <a:p>
            <a:r>
              <a:rPr lang="fr-CA" sz="1100" dirty="0">
                <a:solidFill>
                  <a:schemeClr val="bg1"/>
                </a:solidFill>
              </a:rPr>
              <a:t>8</a:t>
            </a:r>
            <a:endParaRPr lang="en-CA" dirty="0">
              <a:solidFill>
                <a:schemeClr val="bg1"/>
              </a:solidFill>
            </a:endParaRPr>
          </a:p>
        </p:txBody>
      </p:sp>
      <p:sp>
        <p:nvSpPr>
          <p:cNvPr id="78" name="Rectangle 77"/>
          <p:cNvSpPr/>
          <p:nvPr/>
        </p:nvSpPr>
        <p:spPr>
          <a:xfrm>
            <a:off x="6100720" y="4393310"/>
            <a:ext cx="201264" cy="1340166"/>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fr-CA" sz="1050" dirty="0" smtClean="0"/>
          </a:p>
        </p:txBody>
      </p:sp>
      <p:sp>
        <p:nvSpPr>
          <p:cNvPr id="79" name="Rectangle 78"/>
          <p:cNvSpPr/>
          <p:nvPr/>
        </p:nvSpPr>
        <p:spPr>
          <a:xfrm>
            <a:off x="6082407" y="5093877"/>
            <a:ext cx="255198" cy="261610"/>
          </a:xfrm>
          <a:prstGeom prst="rect">
            <a:avLst/>
          </a:prstGeom>
        </p:spPr>
        <p:txBody>
          <a:bodyPr wrap="none">
            <a:spAutoFit/>
          </a:bodyPr>
          <a:lstStyle/>
          <a:p>
            <a:r>
              <a:rPr lang="fr-CA" sz="1100" dirty="0">
                <a:solidFill>
                  <a:schemeClr val="bg1"/>
                </a:solidFill>
              </a:rPr>
              <a:t>4</a:t>
            </a:r>
            <a:endParaRPr lang="en-CA" dirty="0">
              <a:solidFill>
                <a:schemeClr val="bg1"/>
              </a:solidFill>
            </a:endParaRPr>
          </a:p>
        </p:txBody>
      </p:sp>
      <p:sp>
        <p:nvSpPr>
          <p:cNvPr id="80" name="Rectangle 79"/>
          <p:cNvSpPr/>
          <p:nvPr/>
        </p:nvSpPr>
        <p:spPr>
          <a:xfrm>
            <a:off x="5836429" y="4393310"/>
            <a:ext cx="201264" cy="1340166"/>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a:t>3</a:t>
            </a:r>
            <a:endParaRPr lang="fr-CA" sz="1050" dirty="0" smtClean="0"/>
          </a:p>
        </p:txBody>
      </p:sp>
      <p:sp>
        <p:nvSpPr>
          <p:cNvPr id="81" name="Rectangle 80"/>
          <p:cNvSpPr/>
          <p:nvPr/>
        </p:nvSpPr>
        <p:spPr>
          <a:xfrm>
            <a:off x="5806541" y="5107382"/>
            <a:ext cx="255198" cy="261610"/>
          </a:xfrm>
          <a:prstGeom prst="rect">
            <a:avLst/>
          </a:prstGeom>
        </p:spPr>
        <p:txBody>
          <a:bodyPr wrap="none">
            <a:spAutoFit/>
          </a:bodyPr>
          <a:lstStyle/>
          <a:p>
            <a:r>
              <a:rPr lang="fr-CA" sz="1100" dirty="0" smtClean="0">
                <a:solidFill>
                  <a:schemeClr val="bg1"/>
                </a:solidFill>
              </a:rPr>
              <a:t>2</a:t>
            </a:r>
            <a:endParaRPr lang="en-CA" dirty="0">
              <a:solidFill>
                <a:schemeClr val="bg1"/>
              </a:solidFill>
            </a:endParaRPr>
          </a:p>
        </p:txBody>
      </p:sp>
      <p:sp>
        <p:nvSpPr>
          <p:cNvPr id="82" name="Rectangle 81"/>
          <p:cNvSpPr/>
          <p:nvPr/>
        </p:nvSpPr>
        <p:spPr>
          <a:xfrm>
            <a:off x="6599564" y="4396207"/>
            <a:ext cx="201264" cy="1340166"/>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7</a:t>
            </a:r>
          </a:p>
        </p:txBody>
      </p:sp>
      <p:sp>
        <p:nvSpPr>
          <p:cNvPr id="83" name="Rectangle 82"/>
          <p:cNvSpPr/>
          <p:nvPr/>
        </p:nvSpPr>
        <p:spPr>
          <a:xfrm>
            <a:off x="6543918" y="5106423"/>
            <a:ext cx="325730" cy="261610"/>
          </a:xfrm>
          <a:prstGeom prst="rect">
            <a:avLst/>
          </a:prstGeom>
        </p:spPr>
        <p:txBody>
          <a:bodyPr wrap="none">
            <a:spAutoFit/>
          </a:bodyPr>
          <a:lstStyle/>
          <a:p>
            <a:r>
              <a:rPr lang="fr-CA" sz="1100" dirty="0" smtClean="0">
                <a:solidFill>
                  <a:schemeClr val="bg1"/>
                </a:solidFill>
              </a:rPr>
              <a:t>16</a:t>
            </a:r>
            <a:endParaRPr lang="en-CA" dirty="0">
              <a:solidFill>
                <a:schemeClr val="bg1"/>
              </a:solidFill>
            </a:endParaRPr>
          </a:p>
        </p:txBody>
      </p:sp>
      <p:sp>
        <p:nvSpPr>
          <p:cNvPr id="84" name="Rectangle 83"/>
          <p:cNvSpPr/>
          <p:nvPr/>
        </p:nvSpPr>
        <p:spPr>
          <a:xfrm>
            <a:off x="6845502" y="4393310"/>
            <a:ext cx="201264" cy="1340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3</a:t>
            </a:r>
          </a:p>
        </p:txBody>
      </p:sp>
      <p:sp>
        <p:nvSpPr>
          <p:cNvPr id="85" name="Rectangle 84"/>
          <p:cNvSpPr/>
          <p:nvPr/>
        </p:nvSpPr>
        <p:spPr>
          <a:xfrm>
            <a:off x="7102066" y="4402254"/>
            <a:ext cx="201264" cy="1334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50" dirty="0" smtClean="0"/>
              <a:t>1</a:t>
            </a:r>
            <a:endParaRPr lang="en-CA" sz="1050" dirty="0"/>
          </a:p>
        </p:txBody>
      </p:sp>
      <p:cxnSp>
        <p:nvCxnSpPr>
          <p:cNvPr id="8" name="Elbow Connector 7"/>
          <p:cNvCxnSpPr>
            <a:stCxn id="58" idx="3"/>
            <a:endCxn id="74" idx="1"/>
          </p:cNvCxnSpPr>
          <p:nvPr/>
        </p:nvCxnSpPr>
        <p:spPr>
          <a:xfrm flipH="1">
            <a:off x="5289399" y="2548875"/>
            <a:ext cx="2015057" cy="2516277"/>
          </a:xfrm>
          <a:prstGeom prst="bentConnector5">
            <a:avLst>
              <a:gd name="adj1" fmla="val -11345"/>
              <a:gd name="adj2" fmla="val 58131"/>
              <a:gd name="adj3" fmla="val 111345"/>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34661020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8486E54-8C03-FC4C-86DB-76E460901A53}"/>
              </a:ext>
            </a:extLst>
          </p:cNvPr>
          <p:cNvSpPr>
            <a:spLocks noGrp="1"/>
          </p:cNvSpPr>
          <p:nvPr>
            <p:ph type="title"/>
          </p:nvPr>
        </p:nvSpPr>
        <p:spPr>
          <a:xfrm>
            <a:off x="522800" y="67213"/>
            <a:ext cx="7522078" cy="1143000"/>
          </a:xfrm>
        </p:spPr>
        <p:txBody>
          <a:bodyPr/>
          <a:lstStyle/>
          <a:p>
            <a:pPr algn="l"/>
            <a:r>
              <a:rPr lang="en-US" sz="3200" dirty="0" smtClean="0"/>
              <a:t>E-Net : </a:t>
            </a:r>
            <a:r>
              <a:rPr lang="en-US" sz="3200" dirty="0" err="1" smtClean="0"/>
              <a:t>l’ultime</a:t>
            </a:r>
            <a:r>
              <a:rPr lang="en-US" sz="3200" dirty="0" smtClean="0"/>
              <a:t> “combo”</a:t>
            </a:r>
            <a:br>
              <a:rPr lang="en-US" sz="3200" dirty="0" smtClean="0"/>
            </a:br>
            <a:r>
              <a:rPr lang="en-US" sz="2400" dirty="0"/>
              <a:t>(E pour </a:t>
            </a:r>
            <a:r>
              <a:rPr lang="en-US" sz="2400" i="1" dirty="0" smtClean="0"/>
              <a:t>Efficient</a:t>
            </a:r>
            <a:r>
              <a:rPr lang="en-US" sz="2400" dirty="0"/>
              <a:t>)</a:t>
            </a:r>
            <a:endParaRPr lang="en-US" sz="1800" dirty="0"/>
          </a:p>
        </p:txBody>
      </p:sp>
      <p:pic>
        <p:nvPicPr>
          <p:cNvPr id="2" name="Picture 1"/>
          <p:cNvPicPr>
            <a:picLocks noChangeAspect="1"/>
          </p:cNvPicPr>
          <p:nvPr/>
        </p:nvPicPr>
        <p:blipFill>
          <a:blip r:embed="rId2"/>
          <a:stretch>
            <a:fillRect/>
          </a:stretch>
        </p:blipFill>
        <p:spPr>
          <a:xfrm>
            <a:off x="1416676" y="1118604"/>
            <a:ext cx="6078828" cy="1694032"/>
          </a:xfrm>
          <a:prstGeom prst="rect">
            <a:avLst/>
          </a:prstGeom>
        </p:spPr>
      </p:pic>
      <p:pic>
        <p:nvPicPr>
          <p:cNvPr id="3" name="Picture 2"/>
          <p:cNvPicPr>
            <a:picLocks noChangeAspect="1"/>
          </p:cNvPicPr>
          <p:nvPr/>
        </p:nvPicPr>
        <p:blipFill>
          <a:blip r:embed="rId3"/>
          <a:stretch>
            <a:fillRect/>
          </a:stretch>
        </p:blipFill>
        <p:spPr>
          <a:xfrm>
            <a:off x="1970468" y="2492195"/>
            <a:ext cx="4159568" cy="4194273"/>
          </a:xfrm>
          <a:prstGeom prst="rect">
            <a:avLst/>
          </a:prstGeom>
        </p:spPr>
      </p:pic>
      <p:sp>
        <p:nvSpPr>
          <p:cNvPr id="12" name="Rectangle 11"/>
          <p:cNvSpPr/>
          <p:nvPr/>
        </p:nvSpPr>
        <p:spPr>
          <a:xfrm>
            <a:off x="6521431" y="3864027"/>
            <a:ext cx="2079415" cy="830997"/>
          </a:xfrm>
          <a:prstGeom prst="rect">
            <a:avLst/>
          </a:prstGeom>
        </p:spPr>
        <p:txBody>
          <a:bodyPr wrap="none">
            <a:spAutoFit/>
          </a:bodyPr>
          <a:lstStyle/>
          <a:p>
            <a:pPr algn="ctr"/>
            <a:r>
              <a:rPr lang="en-US" dirty="0" smtClean="0"/>
              <a:t>Le </a:t>
            </a:r>
            <a:r>
              <a:rPr lang="en-US" dirty="0" err="1" smtClean="0"/>
              <a:t>triomphe</a:t>
            </a:r>
            <a:r>
              <a:rPr lang="en-US" dirty="0" smtClean="0"/>
              <a:t> du</a:t>
            </a:r>
          </a:p>
          <a:p>
            <a:pPr algn="ctr"/>
            <a:r>
              <a:rPr lang="en-US" dirty="0" smtClean="0"/>
              <a:t>“</a:t>
            </a:r>
            <a:r>
              <a:rPr lang="en-US" b="1" dirty="0" smtClean="0">
                <a:solidFill>
                  <a:srgbClr val="FF0000"/>
                </a:solidFill>
              </a:rPr>
              <a:t>bottleneck</a:t>
            </a:r>
            <a:r>
              <a:rPr lang="en-US" dirty="0" smtClean="0"/>
              <a:t>”</a:t>
            </a:r>
            <a:endParaRPr lang="en-CA" dirty="0"/>
          </a:p>
        </p:txBody>
      </p:sp>
    </p:spTree>
    <p:extLst>
      <p:ext uri="{BB962C8B-B14F-4D97-AF65-F5344CB8AC3E}">
        <p14:creationId xmlns:p14="http://schemas.microsoft.com/office/powerpoint/2010/main" val="17543828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165041" y="6243617"/>
            <a:ext cx="1905000" cy="457200"/>
          </a:xfrm>
        </p:spPr>
        <p:txBody>
          <a:bodyPr/>
          <a:lstStyle/>
          <a:p>
            <a:pPr>
              <a:defRPr/>
            </a:pPr>
            <a:fld id="{64B82919-9BAA-4552-A19E-DA5FA1CF0A97}" type="slidenum">
              <a:rPr lang="fr-CA" smtClean="0"/>
              <a:pPr>
                <a:defRPr/>
              </a:pPr>
              <a:t>5</a:t>
            </a:fld>
            <a:endParaRPr lang="fr-CA"/>
          </a:p>
        </p:txBody>
      </p:sp>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pic>
        <p:nvPicPr>
          <p:cNvPr id="10" name="Google Shape;156;p20">
            <a:extLst>
              <a:ext uri="{FF2B5EF4-FFF2-40B4-BE49-F238E27FC236}">
                <a16:creationId xmlns:a16="http://schemas.microsoft.com/office/drawing/2014/main" id="{15E3B7F1-FC1A-894A-9FDB-187DA29E47BA}"/>
              </a:ext>
            </a:extLst>
          </p:cNvPr>
          <p:cNvPicPr preferRelativeResize="0"/>
          <p:nvPr/>
        </p:nvPicPr>
        <p:blipFill>
          <a:blip r:embed="rId3">
            <a:alphaModFix/>
          </a:blip>
          <a:stretch>
            <a:fillRect/>
          </a:stretch>
        </p:blipFill>
        <p:spPr>
          <a:xfrm>
            <a:off x="109048" y="3466598"/>
            <a:ext cx="3092724" cy="2111169"/>
          </a:xfrm>
          <a:prstGeom prst="rect">
            <a:avLst/>
          </a:prstGeom>
          <a:noFill/>
          <a:ln>
            <a:noFill/>
          </a:ln>
        </p:spPr>
      </p:pic>
      <p:sp>
        <p:nvSpPr>
          <p:cNvPr id="11" name="TextBox 10"/>
          <p:cNvSpPr txBox="1"/>
          <p:nvPr/>
        </p:nvSpPr>
        <p:spPr>
          <a:xfrm>
            <a:off x="569966" y="876313"/>
            <a:ext cx="8545929" cy="830997"/>
          </a:xfrm>
          <a:prstGeom prst="rect">
            <a:avLst/>
          </a:prstGeom>
          <a:noFill/>
        </p:spPr>
        <p:txBody>
          <a:bodyPr wrap="none" rtlCol="0">
            <a:spAutoFit/>
          </a:bodyPr>
          <a:lstStyle/>
          <a:p>
            <a:r>
              <a:rPr lang="fr-CA" dirty="0" smtClean="0"/>
              <a:t>Jusqu’à présent, on a vu comment classifier des images.  </a:t>
            </a:r>
            <a:endParaRPr lang="fr-CA" dirty="0"/>
          </a:p>
          <a:p>
            <a:r>
              <a:rPr lang="fr-CA" b="1" dirty="0" smtClean="0">
                <a:solidFill>
                  <a:srgbClr val="FF0000"/>
                </a:solidFill>
              </a:rPr>
              <a:t>Idée</a:t>
            </a:r>
            <a:r>
              <a:rPr lang="fr-CA" dirty="0" smtClean="0"/>
              <a:t>: segmentation = classifier des sous-parties (</a:t>
            </a:r>
            <a:r>
              <a:rPr lang="fr-CA" i="1" dirty="0" smtClean="0"/>
              <a:t>patches</a:t>
            </a:r>
            <a:r>
              <a:rPr lang="fr-CA" dirty="0" smtClean="0"/>
              <a:t>) d’image</a:t>
            </a:r>
            <a:endParaRPr lang="en-CA" dirty="0"/>
          </a:p>
        </p:txBody>
      </p:sp>
      <p:grpSp>
        <p:nvGrpSpPr>
          <p:cNvPr id="12" name="Group 11"/>
          <p:cNvGrpSpPr/>
          <p:nvPr/>
        </p:nvGrpSpPr>
        <p:grpSpPr>
          <a:xfrm>
            <a:off x="4640187" y="2571927"/>
            <a:ext cx="3829904" cy="1371364"/>
            <a:chOff x="1493841" y="308650"/>
            <a:chExt cx="6782417" cy="3258528"/>
          </a:xfrm>
        </p:grpSpPr>
        <p:sp>
          <p:nvSpPr>
            <p:cNvPr id="13" name="Cube 12"/>
            <p:cNvSpPr/>
            <p:nvPr/>
          </p:nvSpPr>
          <p:spPr>
            <a:xfrm>
              <a:off x="1493841" y="439881"/>
              <a:ext cx="1093387" cy="286300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Cube 13"/>
            <p:cNvSpPr/>
            <p:nvPr/>
          </p:nvSpPr>
          <p:spPr>
            <a:xfrm>
              <a:off x="2754333" y="912171"/>
              <a:ext cx="798394" cy="1962615"/>
            </a:xfrm>
            <a:prstGeom prst="cube">
              <a:avLst>
                <a:gd name="adj" fmla="val 73466"/>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5" name="Straight Arrow Connector 14"/>
            <p:cNvCxnSpPr/>
            <p:nvPr/>
          </p:nvCxnSpPr>
          <p:spPr>
            <a:xfrm>
              <a:off x="2050060" y="1954392"/>
              <a:ext cx="752835"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6" name="Cube 15"/>
            <p:cNvSpPr/>
            <p:nvPr/>
          </p:nvSpPr>
          <p:spPr>
            <a:xfrm>
              <a:off x="3815319" y="1212738"/>
              <a:ext cx="861599" cy="1358241"/>
            </a:xfrm>
            <a:prstGeom prst="cube">
              <a:avLst>
                <a:gd name="adj" fmla="val 53052"/>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Cube 16"/>
            <p:cNvSpPr/>
            <p:nvPr/>
          </p:nvSpPr>
          <p:spPr>
            <a:xfrm>
              <a:off x="4972782" y="1466126"/>
              <a:ext cx="640769" cy="905751"/>
            </a:xfrm>
            <a:prstGeom prst="cube">
              <a:avLst>
                <a:gd name="adj" fmla="val 54505"/>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8" name="Straight Arrow Connector 17"/>
            <p:cNvCxnSpPr/>
            <p:nvPr/>
          </p:nvCxnSpPr>
          <p:spPr>
            <a:xfrm>
              <a:off x="3143037" y="1948618"/>
              <a:ext cx="752835"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p:cNvCxnSpPr/>
            <p:nvPr/>
          </p:nvCxnSpPr>
          <p:spPr>
            <a:xfrm>
              <a:off x="4369203" y="1915386"/>
              <a:ext cx="752835"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20" name="Rectangle 19"/>
            <p:cNvSpPr/>
            <p:nvPr/>
          </p:nvSpPr>
          <p:spPr>
            <a:xfrm>
              <a:off x="6234001" y="308650"/>
              <a:ext cx="178419" cy="3258528"/>
            </a:xfrm>
            <a:prstGeom prst="rect">
              <a:avLst/>
            </a:prstGeom>
            <a:solidFill>
              <a:srgbClr val="00B0F0"/>
            </a:solidFill>
            <a:ln>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1" name="Straight Arrow Connector 20"/>
            <p:cNvCxnSpPr/>
            <p:nvPr/>
          </p:nvCxnSpPr>
          <p:spPr>
            <a:xfrm>
              <a:off x="5405223" y="1945462"/>
              <a:ext cx="752836" cy="10985"/>
            </a:xfrm>
            <a:prstGeom prst="straightConnector1">
              <a:avLst/>
            </a:prstGeom>
            <a:ln>
              <a:prstDash val="sysDot"/>
              <a:tailEnd type="triangle"/>
            </a:ln>
          </p:spPr>
          <p:style>
            <a:lnRef idx="3">
              <a:schemeClr val="accent4"/>
            </a:lnRef>
            <a:fillRef idx="0">
              <a:schemeClr val="accent4"/>
            </a:fillRef>
            <a:effectRef idx="2">
              <a:schemeClr val="accent4"/>
            </a:effectRef>
            <a:fontRef idx="minor">
              <a:schemeClr val="tx1"/>
            </a:fontRef>
          </p:style>
        </p:cxnSp>
        <p:sp>
          <p:nvSpPr>
            <p:cNvPr id="22" name="Oval 21"/>
            <p:cNvSpPr/>
            <p:nvPr/>
          </p:nvSpPr>
          <p:spPr>
            <a:xfrm>
              <a:off x="6253051" y="346750"/>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Oval 22"/>
            <p:cNvSpPr/>
            <p:nvPr/>
          </p:nvSpPr>
          <p:spPr>
            <a:xfrm>
              <a:off x="6253051" y="52931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 name="Oval 23"/>
            <p:cNvSpPr/>
            <p:nvPr/>
          </p:nvSpPr>
          <p:spPr>
            <a:xfrm>
              <a:off x="6253051" y="73146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Oval 24"/>
            <p:cNvSpPr/>
            <p:nvPr/>
          </p:nvSpPr>
          <p:spPr>
            <a:xfrm>
              <a:off x="6253051" y="917447"/>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 name="Oval 25"/>
            <p:cNvSpPr/>
            <p:nvPr/>
          </p:nvSpPr>
          <p:spPr>
            <a:xfrm>
              <a:off x="6253051" y="1100013"/>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7" name="Oval 26"/>
            <p:cNvSpPr/>
            <p:nvPr/>
          </p:nvSpPr>
          <p:spPr>
            <a:xfrm>
              <a:off x="6253051" y="1302159"/>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8" name="Oval 27"/>
            <p:cNvSpPr/>
            <p:nvPr/>
          </p:nvSpPr>
          <p:spPr>
            <a:xfrm>
              <a:off x="6257047" y="148145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9" name="Oval 28"/>
            <p:cNvSpPr/>
            <p:nvPr/>
          </p:nvSpPr>
          <p:spPr>
            <a:xfrm>
              <a:off x="6257047" y="166402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Oval 29"/>
            <p:cNvSpPr/>
            <p:nvPr/>
          </p:nvSpPr>
          <p:spPr>
            <a:xfrm>
              <a:off x="6257047" y="186616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Oval 30"/>
            <p:cNvSpPr/>
            <p:nvPr/>
          </p:nvSpPr>
          <p:spPr>
            <a:xfrm>
              <a:off x="6257047" y="206476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Oval 31"/>
            <p:cNvSpPr/>
            <p:nvPr/>
          </p:nvSpPr>
          <p:spPr>
            <a:xfrm>
              <a:off x="6257047" y="224733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Oval 32"/>
            <p:cNvSpPr/>
            <p:nvPr/>
          </p:nvSpPr>
          <p:spPr>
            <a:xfrm>
              <a:off x="6257047" y="244947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Oval 33"/>
            <p:cNvSpPr/>
            <p:nvPr/>
          </p:nvSpPr>
          <p:spPr>
            <a:xfrm>
              <a:off x="6254435" y="265728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Oval 34"/>
            <p:cNvSpPr/>
            <p:nvPr/>
          </p:nvSpPr>
          <p:spPr>
            <a:xfrm>
              <a:off x="6254435" y="283985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Oval 35"/>
            <p:cNvSpPr/>
            <p:nvPr/>
          </p:nvSpPr>
          <p:spPr>
            <a:xfrm>
              <a:off x="6254435" y="304199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Oval 36"/>
            <p:cNvSpPr/>
            <p:nvPr/>
          </p:nvSpPr>
          <p:spPr>
            <a:xfrm>
              <a:off x="6262939" y="3212963"/>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Oval 37"/>
            <p:cNvSpPr/>
            <p:nvPr/>
          </p:nvSpPr>
          <p:spPr>
            <a:xfrm>
              <a:off x="6262939" y="3382799"/>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39" name="Straight Arrow Connector 38"/>
            <p:cNvCxnSpPr/>
            <p:nvPr/>
          </p:nvCxnSpPr>
          <p:spPr>
            <a:xfrm>
              <a:off x="8008471" y="1167266"/>
              <a:ext cx="226722" cy="471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0" name="Oval 39"/>
            <p:cNvSpPr/>
            <p:nvPr/>
          </p:nvSpPr>
          <p:spPr>
            <a:xfrm>
              <a:off x="7063032" y="999244"/>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41" name="Straight Arrow Connector 40"/>
            <p:cNvCxnSpPr/>
            <p:nvPr/>
          </p:nvCxnSpPr>
          <p:spPr>
            <a:xfrm>
              <a:off x="8004600" y="1712961"/>
              <a:ext cx="230058" cy="1400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V="1">
              <a:off x="8034553" y="2227693"/>
              <a:ext cx="226722" cy="574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8046200" y="2800812"/>
              <a:ext cx="230058" cy="86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22" idx="6"/>
              <a:endCxn id="40" idx="2"/>
            </p:cNvCxnSpPr>
            <p:nvPr/>
          </p:nvCxnSpPr>
          <p:spPr>
            <a:xfrm>
              <a:off x="6385378" y="406693"/>
              <a:ext cx="677654" cy="7605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45" name="Oval 44"/>
            <p:cNvSpPr/>
            <p:nvPr/>
          </p:nvSpPr>
          <p:spPr>
            <a:xfrm>
              <a:off x="7070704" y="1549777"/>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46" name="Oval 45"/>
            <p:cNvSpPr/>
            <p:nvPr/>
          </p:nvSpPr>
          <p:spPr>
            <a:xfrm>
              <a:off x="7083884" y="2083105"/>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47" name="Oval 46"/>
            <p:cNvSpPr/>
            <p:nvPr/>
          </p:nvSpPr>
          <p:spPr>
            <a:xfrm>
              <a:off x="7098597" y="2623693"/>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48" name="Straight Arrow Connector 47"/>
            <p:cNvCxnSpPr>
              <a:stCxn id="23" idx="6"/>
              <a:endCxn id="40" idx="2"/>
            </p:cNvCxnSpPr>
            <p:nvPr/>
          </p:nvCxnSpPr>
          <p:spPr>
            <a:xfrm>
              <a:off x="6385378" y="589259"/>
              <a:ext cx="677654" cy="57800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9" name="Straight Arrow Connector 48"/>
            <p:cNvCxnSpPr>
              <a:stCxn id="24" idx="6"/>
              <a:endCxn id="40" idx="2"/>
            </p:cNvCxnSpPr>
            <p:nvPr/>
          </p:nvCxnSpPr>
          <p:spPr>
            <a:xfrm>
              <a:off x="6385378" y="791405"/>
              <a:ext cx="677654" cy="37586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0" name="Straight Arrow Connector 49"/>
            <p:cNvCxnSpPr>
              <a:stCxn id="25" idx="6"/>
              <a:endCxn id="40" idx="2"/>
            </p:cNvCxnSpPr>
            <p:nvPr/>
          </p:nvCxnSpPr>
          <p:spPr>
            <a:xfrm>
              <a:off x="6385378" y="977390"/>
              <a:ext cx="677654" cy="18987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1" name="Straight Arrow Connector 50"/>
            <p:cNvCxnSpPr>
              <a:stCxn id="22" idx="6"/>
              <a:endCxn id="45" idx="2"/>
            </p:cNvCxnSpPr>
            <p:nvPr/>
          </p:nvCxnSpPr>
          <p:spPr>
            <a:xfrm>
              <a:off x="6385378" y="406693"/>
              <a:ext cx="685326" cy="131110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2" name="Straight Arrow Connector 51"/>
            <p:cNvCxnSpPr>
              <a:stCxn id="23" idx="6"/>
              <a:endCxn id="45" idx="2"/>
            </p:cNvCxnSpPr>
            <p:nvPr/>
          </p:nvCxnSpPr>
          <p:spPr>
            <a:xfrm>
              <a:off x="6385378" y="589259"/>
              <a:ext cx="685326" cy="112854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3" name="Straight Arrow Connector 52"/>
            <p:cNvCxnSpPr>
              <a:stCxn id="24" idx="6"/>
              <a:endCxn id="45" idx="2"/>
            </p:cNvCxnSpPr>
            <p:nvPr/>
          </p:nvCxnSpPr>
          <p:spPr>
            <a:xfrm>
              <a:off x="6385378" y="791405"/>
              <a:ext cx="685326" cy="9263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4" name="Straight Arrow Connector 53"/>
            <p:cNvCxnSpPr>
              <a:stCxn id="25" idx="6"/>
              <a:endCxn id="45" idx="2"/>
            </p:cNvCxnSpPr>
            <p:nvPr/>
          </p:nvCxnSpPr>
          <p:spPr>
            <a:xfrm>
              <a:off x="6385378" y="977390"/>
              <a:ext cx="685326" cy="74040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5" name="Straight Arrow Connector 54"/>
            <p:cNvCxnSpPr>
              <a:stCxn id="23" idx="6"/>
            </p:cNvCxnSpPr>
            <p:nvPr/>
          </p:nvCxnSpPr>
          <p:spPr>
            <a:xfrm>
              <a:off x="6385378" y="589259"/>
              <a:ext cx="706107" cy="16745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6" name="Straight Arrow Connector 55"/>
            <p:cNvCxnSpPr>
              <a:stCxn id="22" idx="6"/>
            </p:cNvCxnSpPr>
            <p:nvPr/>
          </p:nvCxnSpPr>
          <p:spPr>
            <a:xfrm>
              <a:off x="6385378" y="406693"/>
              <a:ext cx="706107" cy="185708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7" name="Straight Arrow Connector 56"/>
            <p:cNvCxnSpPr>
              <a:stCxn id="25" idx="6"/>
            </p:cNvCxnSpPr>
            <p:nvPr/>
          </p:nvCxnSpPr>
          <p:spPr>
            <a:xfrm>
              <a:off x="6385378" y="977390"/>
              <a:ext cx="706107" cy="128638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8" name="Straight Arrow Connector 57"/>
            <p:cNvCxnSpPr>
              <a:stCxn id="24" idx="6"/>
            </p:cNvCxnSpPr>
            <p:nvPr/>
          </p:nvCxnSpPr>
          <p:spPr>
            <a:xfrm>
              <a:off x="6385378" y="791405"/>
              <a:ext cx="706107" cy="14723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9" name="Straight Arrow Connector 58"/>
            <p:cNvCxnSpPr>
              <a:endCxn id="47" idx="2"/>
            </p:cNvCxnSpPr>
            <p:nvPr/>
          </p:nvCxnSpPr>
          <p:spPr>
            <a:xfrm>
              <a:off x="6402091" y="439880"/>
              <a:ext cx="696506" cy="235183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0" name="Straight Arrow Connector 59"/>
            <p:cNvCxnSpPr>
              <a:stCxn id="24" idx="6"/>
              <a:endCxn id="47" idx="2"/>
            </p:cNvCxnSpPr>
            <p:nvPr/>
          </p:nvCxnSpPr>
          <p:spPr>
            <a:xfrm>
              <a:off x="6385378" y="791405"/>
              <a:ext cx="713219" cy="20003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1" name="Straight Arrow Connector 60"/>
            <p:cNvCxnSpPr>
              <a:stCxn id="25" idx="6"/>
              <a:endCxn id="47" idx="2"/>
            </p:cNvCxnSpPr>
            <p:nvPr/>
          </p:nvCxnSpPr>
          <p:spPr>
            <a:xfrm>
              <a:off x="6385378" y="977390"/>
              <a:ext cx="713219" cy="181432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2" name="Straight Arrow Connector 61"/>
            <p:cNvCxnSpPr>
              <a:stCxn id="23" idx="6"/>
              <a:endCxn id="47" idx="2"/>
            </p:cNvCxnSpPr>
            <p:nvPr/>
          </p:nvCxnSpPr>
          <p:spPr>
            <a:xfrm>
              <a:off x="6385378" y="589259"/>
              <a:ext cx="713219" cy="22024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3" name="Straight Arrow Connector 62"/>
            <p:cNvCxnSpPr>
              <a:endCxn id="47" idx="2"/>
            </p:cNvCxnSpPr>
            <p:nvPr/>
          </p:nvCxnSpPr>
          <p:spPr>
            <a:xfrm flipV="1">
              <a:off x="6378441" y="2791715"/>
              <a:ext cx="720156" cy="770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4" name="Straight Arrow Connector 63"/>
            <p:cNvCxnSpPr>
              <a:endCxn id="47" idx="2"/>
            </p:cNvCxnSpPr>
            <p:nvPr/>
          </p:nvCxnSpPr>
          <p:spPr>
            <a:xfrm flipV="1">
              <a:off x="6378441" y="2791715"/>
              <a:ext cx="720156" cy="25962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5" name="Straight Arrow Connector 64"/>
            <p:cNvCxnSpPr>
              <a:endCxn id="47" idx="2"/>
            </p:cNvCxnSpPr>
            <p:nvPr/>
          </p:nvCxnSpPr>
          <p:spPr>
            <a:xfrm flipV="1">
              <a:off x="6378441" y="2791715"/>
              <a:ext cx="720156" cy="46176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 name="Straight Arrow Connector 65"/>
            <p:cNvCxnSpPr>
              <a:endCxn id="47" idx="2"/>
            </p:cNvCxnSpPr>
            <p:nvPr/>
          </p:nvCxnSpPr>
          <p:spPr>
            <a:xfrm flipV="1">
              <a:off x="6378441" y="2791715"/>
              <a:ext cx="720156" cy="64775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7" name="Straight Arrow Connector 66"/>
            <p:cNvCxnSpPr>
              <a:endCxn id="46" idx="2"/>
            </p:cNvCxnSpPr>
            <p:nvPr/>
          </p:nvCxnSpPr>
          <p:spPr>
            <a:xfrm flipV="1">
              <a:off x="6378441" y="2251127"/>
              <a:ext cx="705443" cy="61764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8" name="Straight Arrow Connector 67"/>
            <p:cNvCxnSpPr>
              <a:endCxn id="46" idx="2"/>
            </p:cNvCxnSpPr>
            <p:nvPr/>
          </p:nvCxnSpPr>
          <p:spPr>
            <a:xfrm flipV="1">
              <a:off x="6378441" y="2251127"/>
              <a:ext cx="705443" cy="8002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9" name="Straight Arrow Connector 68"/>
            <p:cNvCxnSpPr>
              <a:endCxn id="46" idx="2"/>
            </p:cNvCxnSpPr>
            <p:nvPr/>
          </p:nvCxnSpPr>
          <p:spPr>
            <a:xfrm flipV="1">
              <a:off x="6378441" y="2251127"/>
              <a:ext cx="705443" cy="10023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0" name="Straight Arrow Connector 69"/>
            <p:cNvCxnSpPr>
              <a:endCxn id="46" idx="2"/>
            </p:cNvCxnSpPr>
            <p:nvPr/>
          </p:nvCxnSpPr>
          <p:spPr>
            <a:xfrm flipV="1">
              <a:off x="6378441" y="2251127"/>
              <a:ext cx="705443" cy="118834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1" name="Straight Arrow Connector 70"/>
            <p:cNvCxnSpPr>
              <a:endCxn id="45" idx="2"/>
            </p:cNvCxnSpPr>
            <p:nvPr/>
          </p:nvCxnSpPr>
          <p:spPr>
            <a:xfrm flipV="1">
              <a:off x="6378441" y="1717799"/>
              <a:ext cx="692263" cy="133353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2" name="Straight Arrow Connector 71"/>
            <p:cNvCxnSpPr>
              <a:endCxn id="45" idx="2"/>
            </p:cNvCxnSpPr>
            <p:nvPr/>
          </p:nvCxnSpPr>
          <p:spPr>
            <a:xfrm flipV="1">
              <a:off x="6378441" y="1717799"/>
              <a:ext cx="692263" cy="115097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3" name="Straight Arrow Connector 72"/>
            <p:cNvCxnSpPr>
              <a:endCxn id="45" idx="2"/>
            </p:cNvCxnSpPr>
            <p:nvPr/>
          </p:nvCxnSpPr>
          <p:spPr>
            <a:xfrm flipV="1">
              <a:off x="6378441" y="1717799"/>
              <a:ext cx="692263" cy="172166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4" name="Straight Arrow Connector 73"/>
            <p:cNvCxnSpPr>
              <a:endCxn id="45" idx="2"/>
            </p:cNvCxnSpPr>
            <p:nvPr/>
          </p:nvCxnSpPr>
          <p:spPr>
            <a:xfrm flipV="1">
              <a:off x="6378441" y="1717799"/>
              <a:ext cx="692263" cy="153568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5" name="Straight Arrow Connector 74"/>
            <p:cNvCxnSpPr>
              <a:endCxn id="40" idx="2"/>
            </p:cNvCxnSpPr>
            <p:nvPr/>
          </p:nvCxnSpPr>
          <p:spPr>
            <a:xfrm flipV="1">
              <a:off x="6395154" y="1167266"/>
              <a:ext cx="667878" cy="173469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6" name="Straight Arrow Connector 75"/>
            <p:cNvCxnSpPr>
              <a:endCxn id="40" idx="2"/>
            </p:cNvCxnSpPr>
            <p:nvPr/>
          </p:nvCxnSpPr>
          <p:spPr>
            <a:xfrm flipV="1">
              <a:off x="6378441" y="1167266"/>
              <a:ext cx="684591" cy="208621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7" name="Straight Arrow Connector 76"/>
            <p:cNvCxnSpPr>
              <a:endCxn id="40" idx="2"/>
            </p:cNvCxnSpPr>
            <p:nvPr/>
          </p:nvCxnSpPr>
          <p:spPr>
            <a:xfrm flipV="1">
              <a:off x="6378441" y="1167266"/>
              <a:ext cx="684591" cy="227220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8" name="Straight Arrow Connector 77"/>
            <p:cNvCxnSpPr>
              <a:endCxn id="40" idx="2"/>
            </p:cNvCxnSpPr>
            <p:nvPr/>
          </p:nvCxnSpPr>
          <p:spPr>
            <a:xfrm flipV="1">
              <a:off x="6378441" y="1167266"/>
              <a:ext cx="684591" cy="188407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79" name="TextBox 78"/>
            <p:cNvSpPr txBox="1"/>
            <p:nvPr/>
          </p:nvSpPr>
          <p:spPr>
            <a:xfrm rot="16200000">
              <a:off x="6241882" y="1746110"/>
              <a:ext cx="527709" cy="338554"/>
            </a:xfrm>
            <a:prstGeom prst="rect">
              <a:avLst/>
            </a:prstGeom>
            <a:noFill/>
          </p:spPr>
          <p:txBody>
            <a:bodyPr wrap="none" rtlCol="0">
              <a:spAutoFit/>
            </a:bodyPr>
            <a:lstStyle/>
            <a:p>
              <a:r>
                <a:rPr lang="fr-CA" sz="1600" dirty="0" smtClean="0"/>
                <a:t>(…)</a:t>
              </a:r>
              <a:endParaRPr lang="en-CA" sz="1600" dirty="0"/>
            </a:p>
          </p:txBody>
        </p:sp>
        <p:sp>
          <p:nvSpPr>
            <p:cNvPr id="80" name="Rounded Rectangle 79"/>
            <p:cNvSpPr/>
            <p:nvPr/>
          </p:nvSpPr>
          <p:spPr>
            <a:xfrm>
              <a:off x="7656937" y="851347"/>
              <a:ext cx="350559" cy="2199990"/>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700" dirty="0" smtClean="0">
                  <a:solidFill>
                    <a:schemeClr val="tx1"/>
                  </a:solidFill>
                </a:rPr>
                <a:t>SOFTMAX</a:t>
              </a:r>
              <a:endParaRPr lang="en-CA" sz="700" dirty="0">
                <a:solidFill>
                  <a:schemeClr val="tx1"/>
                </a:solidFill>
              </a:endParaRPr>
            </a:p>
          </p:txBody>
        </p:sp>
        <p:cxnSp>
          <p:nvCxnSpPr>
            <p:cNvPr id="81" name="Straight Arrow Connector 80"/>
            <p:cNvCxnSpPr/>
            <p:nvPr/>
          </p:nvCxnSpPr>
          <p:spPr>
            <a:xfrm>
              <a:off x="7411224" y="1163139"/>
              <a:ext cx="226722" cy="471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p:nvPr/>
          </p:nvCxnSpPr>
          <p:spPr>
            <a:xfrm>
              <a:off x="7407353" y="1708834"/>
              <a:ext cx="230058" cy="1400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V="1">
              <a:off x="7437306" y="2223566"/>
              <a:ext cx="226722" cy="574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p:nvPr/>
          </p:nvCxnSpPr>
          <p:spPr>
            <a:xfrm>
              <a:off x="7448953" y="2796685"/>
              <a:ext cx="230058" cy="86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aphicFrame>
        <p:nvGraphicFramePr>
          <p:cNvPr id="85" name="Object 84"/>
          <p:cNvGraphicFramePr>
            <a:graphicFrameLocks noChangeAspect="1"/>
          </p:cNvGraphicFramePr>
          <p:nvPr>
            <p:extLst>
              <p:ext uri="{D42A27DB-BD31-4B8C-83A1-F6EECF244321}">
                <p14:modId xmlns:p14="http://schemas.microsoft.com/office/powerpoint/2010/main" val="3968260463"/>
              </p:ext>
            </p:extLst>
          </p:nvPr>
        </p:nvGraphicFramePr>
        <p:xfrm>
          <a:off x="3363557" y="2873754"/>
          <a:ext cx="966039" cy="856252"/>
        </p:xfrm>
        <a:graphic>
          <a:graphicData uri="http://schemas.openxmlformats.org/presentationml/2006/ole">
            <mc:AlternateContent xmlns:mc="http://schemas.openxmlformats.org/markup-compatibility/2006">
              <mc:Choice xmlns:v="urn:schemas-microsoft-com:vml" Requires="v">
                <p:oleObj spid="_x0000_s1234" r:id="rId4" imgW="711000" imgH="825120" progId="">
                  <p:embed/>
                </p:oleObj>
              </mc:Choice>
              <mc:Fallback>
                <p:oleObj r:id="rId4" imgW="711000" imgH="825120" progId="">
                  <p:embed/>
                  <p:pic>
                    <p:nvPicPr>
                      <p:cNvPr id="0" name=""/>
                      <p:cNvPicPr/>
                      <p:nvPr/>
                    </p:nvPicPr>
                    <p:blipFill>
                      <a:blip r:embed="rId5"/>
                      <a:stretch>
                        <a:fillRect/>
                      </a:stretch>
                    </p:blipFill>
                    <p:spPr>
                      <a:xfrm>
                        <a:off x="3363557" y="2873754"/>
                        <a:ext cx="966039" cy="856252"/>
                      </a:xfrm>
                      <a:prstGeom prst="rect">
                        <a:avLst/>
                      </a:prstGeom>
                    </p:spPr>
                  </p:pic>
                </p:oleObj>
              </mc:Fallback>
            </mc:AlternateContent>
          </a:graphicData>
        </a:graphic>
      </p:graphicFrame>
      <p:graphicFrame>
        <p:nvGraphicFramePr>
          <p:cNvPr id="86" name="Object 85"/>
          <p:cNvGraphicFramePr>
            <a:graphicFrameLocks noChangeAspect="1"/>
          </p:cNvGraphicFramePr>
          <p:nvPr>
            <p:extLst>
              <p:ext uri="{D42A27DB-BD31-4B8C-83A1-F6EECF244321}">
                <p14:modId xmlns:p14="http://schemas.microsoft.com/office/powerpoint/2010/main" val="3833427798"/>
              </p:ext>
            </p:extLst>
          </p:nvPr>
        </p:nvGraphicFramePr>
        <p:xfrm>
          <a:off x="3359688" y="4355633"/>
          <a:ext cx="973777" cy="903383"/>
        </p:xfrm>
        <a:graphic>
          <a:graphicData uri="http://schemas.openxmlformats.org/presentationml/2006/ole">
            <mc:AlternateContent xmlns:mc="http://schemas.openxmlformats.org/markup-compatibility/2006">
              <mc:Choice xmlns:v="urn:schemas-microsoft-com:vml" Requires="v">
                <p:oleObj spid="_x0000_s1235" r:id="rId6" imgW="1053720" imgH="977760" progId="">
                  <p:embed/>
                </p:oleObj>
              </mc:Choice>
              <mc:Fallback>
                <p:oleObj r:id="rId6" imgW="1053720" imgH="977760" progId="">
                  <p:embed/>
                  <p:pic>
                    <p:nvPicPr>
                      <p:cNvPr id="0" name=""/>
                      <p:cNvPicPr/>
                      <p:nvPr/>
                    </p:nvPicPr>
                    <p:blipFill>
                      <a:blip r:embed="rId7"/>
                      <a:stretch>
                        <a:fillRect/>
                      </a:stretch>
                    </p:blipFill>
                    <p:spPr>
                      <a:xfrm>
                        <a:off x="3359688" y="4355633"/>
                        <a:ext cx="973777" cy="903383"/>
                      </a:xfrm>
                      <a:prstGeom prst="rect">
                        <a:avLst/>
                      </a:prstGeom>
                    </p:spPr>
                  </p:pic>
                </p:oleObj>
              </mc:Fallback>
            </mc:AlternateContent>
          </a:graphicData>
        </a:graphic>
      </p:graphicFrame>
      <p:grpSp>
        <p:nvGrpSpPr>
          <p:cNvPr id="87" name="Group 86"/>
          <p:cNvGrpSpPr/>
          <p:nvPr/>
        </p:nvGrpSpPr>
        <p:grpSpPr>
          <a:xfrm>
            <a:off x="4640187" y="4029401"/>
            <a:ext cx="3829904" cy="1371364"/>
            <a:chOff x="1493841" y="308650"/>
            <a:chExt cx="6782417" cy="3258528"/>
          </a:xfrm>
        </p:grpSpPr>
        <p:sp>
          <p:nvSpPr>
            <p:cNvPr id="88" name="Cube 87"/>
            <p:cNvSpPr/>
            <p:nvPr/>
          </p:nvSpPr>
          <p:spPr>
            <a:xfrm>
              <a:off x="1493841" y="439881"/>
              <a:ext cx="1093387" cy="286300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9" name="Cube 88"/>
            <p:cNvSpPr/>
            <p:nvPr/>
          </p:nvSpPr>
          <p:spPr>
            <a:xfrm>
              <a:off x="2754333" y="912171"/>
              <a:ext cx="798394" cy="1962615"/>
            </a:xfrm>
            <a:prstGeom prst="cube">
              <a:avLst>
                <a:gd name="adj" fmla="val 73466"/>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90" name="Straight Arrow Connector 89"/>
            <p:cNvCxnSpPr/>
            <p:nvPr/>
          </p:nvCxnSpPr>
          <p:spPr>
            <a:xfrm>
              <a:off x="2050060" y="1954392"/>
              <a:ext cx="752835"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91" name="Cube 90"/>
            <p:cNvSpPr/>
            <p:nvPr/>
          </p:nvSpPr>
          <p:spPr>
            <a:xfrm>
              <a:off x="3815319" y="1212738"/>
              <a:ext cx="861599" cy="1358241"/>
            </a:xfrm>
            <a:prstGeom prst="cube">
              <a:avLst>
                <a:gd name="adj" fmla="val 53052"/>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2" name="Cube 91"/>
            <p:cNvSpPr/>
            <p:nvPr/>
          </p:nvSpPr>
          <p:spPr>
            <a:xfrm>
              <a:off x="4972782" y="1466126"/>
              <a:ext cx="640769" cy="905751"/>
            </a:xfrm>
            <a:prstGeom prst="cube">
              <a:avLst>
                <a:gd name="adj" fmla="val 54505"/>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93" name="Straight Arrow Connector 92"/>
            <p:cNvCxnSpPr/>
            <p:nvPr/>
          </p:nvCxnSpPr>
          <p:spPr>
            <a:xfrm>
              <a:off x="3143037" y="1948618"/>
              <a:ext cx="752835"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94" name="Straight Arrow Connector 93"/>
            <p:cNvCxnSpPr/>
            <p:nvPr/>
          </p:nvCxnSpPr>
          <p:spPr>
            <a:xfrm>
              <a:off x="4369203" y="1915386"/>
              <a:ext cx="752835"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95" name="Rectangle 94"/>
            <p:cNvSpPr/>
            <p:nvPr/>
          </p:nvSpPr>
          <p:spPr>
            <a:xfrm>
              <a:off x="6234001" y="308650"/>
              <a:ext cx="178419" cy="3258528"/>
            </a:xfrm>
            <a:prstGeom prst="rect">
              <a:avLst/>
            </a:prstGeom>
            <a:solidFill>
              <a:srgbClr val="00B0F0"/>
            </a:solidFill>
            <a:ln>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96" name="Straight Arrow Connector 95"/>
            <p:cNvCxnSpPr/>
            <p:nvPr/>
          </p:nvCxnSpPr>
          <p:spPr>
            <a:xfrm>
              <a:off x="5405223" y="1945462"/>
              <a:ext cx="752836" cy="10985"/>
            </a:xfrm>
            <a:prstGeom prst="straightConnector1">
              <a:avLst/>
            </a:prstGeom>
            <a:ln>
              <a:prstDash val="sysDot"/>
              <a:tailEnd type="triangle"/>
            </a:ln>
          </p:spPr>
          <p:style>
            <a:lnRef idx="3">
              <a:schemeClr val="accent4"/>
            </a:lnRef>
            <a:fillRef idx="0">
              <a:schemeClr val="accent4"/>
            </a:fillRef>
            <a:effectRef idx="2">
              <a:schemeClr val="accent4"/>
            </a:effectRef>
            <a:fontRef idx="minor">
              <a:schemeClr val="tx1"/>
            </a:fontRef>
          </p:style>
        </p:cxnSp>
        <p:sp>
          <p:nvSpPr>
            <p:cNvPr id="97" name="Oval 96"/>
            <p:cNvSpPr/>
            <p:nvPr/>
          </p:nvSpPr>
          <p:spPr>
            <a:xfrm>
              <a:off x="6253051" y="346750"/>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8" name="Oval 97"/>
            <p:cNvSpPr/>
            <p:nvPr/>
          </p:nvSpPr>
          <p:spPr>
            <a:xfrm>
              <a:off x="6253051" y="52931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9" name="Oval 98"/>
            <p:cNvSpPr/>
            <p:nvPr/>
          </p:nvSpPr>
          <p:spPr>
            <a:xfrm>
              <a:off x="6253051" y="73146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0" name="Oval 99"/>
            <p:cNvSpPr/>
            <p:nvPr/>
          </p:nvSpPr>
          <p:spPr>
            <a:xfrm>
              <a:off x="6253051" y="917447"/>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1" name="Oval 100"/>
            <p:cNvSpPr/>
            <p:nvPr/>
          </p:nvSpPr>
          <p:spPr>
            <a:xfrm>
              <a:off x="6253051" y="1100013"/>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2" name="Oval 101"/>
            <p:cNvSpPr/>
            <p:nvPr/>
          </p:nvSpPr>
          <p:spPr>
            <a:xfrm>
              <a:off x="6253051" y="1302159"/>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3" name="Oval 102"/>
            <p:cNvSpPr/>
            <p:nvPr/>
          </p:nvSpPr>
          <p:spPr>
            <a:xfrm>
              <a:off x="6257047" y="148145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4" name="Oval 103"/>
            <p:cNvSpPr/>
            <p:nvPr/>
          </p:nvSpPr>
          <p:spPr>
            <a:xfrm>
              <a:off x="6257047" y="166402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5" name="Oval 104"/>
            <p:cNvSpPr/>
            <p:nvPr/>
          </p:nvSpPr>
          <p:spPr>
            <a:xfrm>
              <a:off x="6257047" y="186616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6" name="Oval 105"/>
            <p:cNvSpPr/>
            <p:nvPr/>
          </p:nvSpPr>
          <p:spPr>
            <a:xfrm>
              <a:off x="6257047" y="206476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7" name="Oval 106"/>
            <p:cNvSpPr/>
            <p:nvPr/>
          </p:nvSpPr>
          <p:spPr>
            <a:xfrm>
              <a:off x="6257047" y="224733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8" name="Oval 107"/>
            <p:cNvSpPr/>
            <p:nvPr/>
          </p:nvSpPr>
          <p:spPr>
            <a:xfrm>
              <a:off x="6257047" y="244947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9" name="Oval 108"/>
            <p:cNvSpPr/>
            <p:nvPr/>
          </p:nvSpPr>
          <p:spPr>
            <a:xfrm>
              <a:off x="6254435" y="265728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0" name="Oval 109"/>
            <p:cNvSpPr/>
            <p:nvPr/>
          </p:nvSpPr>
          <p:spPr>
            <a:xfrm>
              <a:off x="6254435" y="283985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1" name="Oval 110"/>
            <p:cNvSpPr/>
            <p:nvPr/>
          </p:nvSpPr>
          <p:spPr>
            <a:xfrm>
              <a:off x="6254435" y="304199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2" name="Oval 111"/>
            <p:cNvSpPr/>
            <p:nvPr/>
          </p:nvSpPr>
          <p:spPr>
            <a:xfrm>
              <a:off x="6262939" y="3212963"/>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3" name="Oval 112"/>
            <p:cNvSpPr/>
            <p:nvPr/>
          </p:nvSpPr>
          <p:spPr>
            <a:xfrm>
              <a:off x="6262939" y="3382799"/>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14" name="Straight Arrow Connector 113"/>
            <p:cNvCxnSpPr/>
            <p:nvPr/>
          </p:nvCxnSpPr>
          <p:spPr>
            <a:xfrm>
              <a:off x="8008471" y="1167266"/>
              <a:ext cx="226722" cy="471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15" name="Oval 114"/>
            <p:cNvSpPr/>
            <p:nvPr/>
          </p:nvSpPr>
          <p:spPr>
            <a:xfrm>
              <a:off x="7063032" y="999244"/>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116" name="Straight Arrow Connector 115"/>
            <p:cNvCxnSpPr/>
            <p:nvPr/>
          </p:nvCxnSpPr>
          <p:spPr>
            <a:xfrm>
              <a:off x="8004600" y="1712961"/>
              <a:ext cx="230058" cy="1400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7" name="Straight Arrow Connector 116"/>
            <p:cNvCxnSpPr/>
            <p:nvPr/>
          </p:nvCxnSpPr>
          <p:spPr>
            <a:xfrm flipV="1">
              <a:off x="8034553" y="2227693"/>
              <a:ext cx="226722" cy="574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8" name="Straight Arrow Connector 117"/>
            <p:cNvCxnSpPr/>
            <p:nvPr/>
          </p:nvCxnSpPr>
          <p:spPr>
            <a:xfrm>
              <a:off x="8046200" y="2800812"/>
              <a:ext cx="230058" cy="86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9" name="Straight Arrow Connector 118"/>
            <p:cNvCxnSpPr>
              <a:stCxn id="97" idx="6"/>
              <a:endCxn id="115" idx="2"/>
            </p:cNvCxnSpPr>
            <p:nvPr/>
          </p:nvCxnSpPr>
          <p:spPr>
            <a:xfrm>
              <a:off x="6385378" y="406693"/>
              <a:ext cx="677654" cy="7605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20" name="Oval 119"/>
            <p:cNvSpPr/>
            <p:nvPr/>
          </p:nvSpPr>
          <p:spPr>
            <a:xfrm>
              <a:off x="7070704" y="1549777"/>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121" name="Oval 120"/>
            <p:cNvSpPr/>
            <p:nvPr/>
          </p:nvSpPr>
          <p:spPr>
            <a:xfrm>
              <a:off x="7083884" y="2083105"/>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122" name="Oval 121"/>
            <p:cNvSpPr/>
            <p:nvPr/>
          </p:nvSpPr>
          <p:spPr>
            <a:xfrm>
              <a:off x="7098597" y="2623693"/>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123" name="Straight Arrow Connector 122"/>
            <p:cNvCxnSpPr>
              <a:stCxn id="98" idx="6"/>
              <a:endCxn id="115" idx="2"/>
            </p:cNvCxnSpPr>
            <p:nvPr/>
          </p:nvCxnSpPr>
          <p:spPr>
            <a:xfrm>
              <a:off x="6385378" y="589259"/>
              <a:ext cx="677654" cy="57800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24" name="Straight Arrow Connector 123"/>
            <p:cNvCxnSpPr>
              <a:stCxn id="99" idx="6"/>
              <a:endCxn id="115" idx="2"/>
            </p:cNvCxnSpPr>
            <p:nvPr/>
          </p:nvCxnSpPr>
          <p:spPr>
            <a:xfrm>
              <a:off x="6385378" y="791405"/>
              <a:ext cx="677654" cy="37586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25" name="Straight Arrow Connector 124"/>
            <p:cNvCxnSpPr>
              <a:stCxn id="100" idx="6"/>
              <a:endCxn id="115" idx="2"/>
            </p:cNvCxnSpPr>
            <p:nvPr/>
          </p:nvCxnSpPr>
          <p:spPr>
            <a:xfrm>
              <a:off x="6385378" y="977390"/>
              <a:ext cx="677654" cy="18987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26" name="Straight Arrow Connector 125"/>
            <p:cNvCxnSpPr>
              <a:stCxn id="97" idx="6"/>
              <a:endCxn id="120" idx="2"/>
            </p:cNvCxnSpPr>
            <p:nvPr/>
          </p:nvCxnSpPr>
          <p:spPr>
            <a:xfrm>
              <a:off x="6385378" y="406693"/>
              <a:ext cx="685326" cy="131110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27" name="Straight Arrow Connector 126"/>
            <p:cNvCxnSpPr>
              <a:stCxn id="98" idx="6"/>
              <a:endCxn id="120" idx="2"/>
            </p:cNvCxnSpPr>
            <p:nvPr/>
          </p:nvCxnSpPr>
          <p:spPr>
            <a:xfrm>
              <a:off x="6385378" y="589259"/>
              <a:ext cx="685326" cy="112854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28" name="Straight Arrow Connector 127"/>
            <p:cNvCxnSpPr>
              <a:stCxn id="99" idx="6"/>
              <a:endCxn id="120" idx="2"/>
            </p:cNvCxnSpPr>
            <p:nvPr/>
          </p:nvCxnSpPr>
          <p:spPr>
            <a:xfrm>
              <a:off x="6385378" y="791405"/>
              <a:ext cx="685326" cy="9263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29" name="Straight Arrow Connector 128"/>
            <p:cNvCxnSpPr>
              <a:stCxn id="100" idx="6"/>
              <a:endCxn id="120" idx="2"/>
            </p:cNvCxnSpPr>
            <p:nvPr/>
          </p:nvCxnSpPr>
          <p:spPr>
            <a:xfrm>
              <a:off x="6385378" y="977390"/>
              <a:ext cx="685326" cy="74040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0" name="Straight Arrow Connector 129"/>
            <p:cNvCxnSpPr>
              <a:stCxn id="98" idx="6"/>
            </p:cNvCxnSpPr>
            <p:nvPr/>
          </p:nvCxnSpPr>
          <p:spPr>
            <a:xfrm>
              <a:off x="6385378" y="589259"/>
              <a:ext cx="706107" cy="16745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1" name="Straight Arrow Connector 130"/>
            <p:cNvCxnSpPr>
              <a:stCxn id="97" idx="6"/>
            </p:cNvCxnSpPr>
            <p:nvPr/>
          </p:nvCxnSpPr>
          <p:spPr>
            <a:xfrm>
              <a:off x="6385378" y="406693"/>
              <a:ext cx="706107" cy="185708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2" name="Straight Arrow Connector 131"/>
            <p:cNvCxnSpPr>
              <a:stCxn id="100" idx="6"/>
            </p:cNvCxnSpPr>
            <p:nvPr/>
          </p:nvCxnSpPr>
          <p:spPr>
            <a:xfrm>
              <a:off x="6385378" y="977390"/>
              <a:ext cx="706107" cy="128638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3" name="Straight Arrow Connector 132"/>
            <p:cNvCxnSpPr>
              <a:stCxn id="99" idx="6"/>
            </p:cNvCxnSpPr>
            <p:nvPr/>
          </p:nvCxnSpPr>
          <p:spPr>
            <a:xfrm>
              <a:off x="6385378" y="791405"/>
              <a:ext cx="706107" cy="14723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4" name="Straight Arrow Connector 133"/>
            <p:cNvCxnSpPr>
              <a:endCxn id="122" idx="2"/>
            </p:cNvCxnSpPr>
            <p:nvPr/>
          </p:nvCxnSpPr>
          <p:spPr>
            <a:xfrm>
              <a:off x="6402091" y="439880"/>
              <a:ext cx="696506" cy="235183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5" name="Straight Arrow Connector 134"/>
            <p:cNvCxnSpPr>
              <a:stCxn id="99" idx="6"/>
              <a:endCxn id="122" idx="2"/>
            </p:cNvCxnSpPr>
            <p:nvPr/>
          </p:nvCxnSpPr>
          <p:spPr>
            <a:xfrm>
              <a:off x="6385378" y="791405"/>
              <a:ext cx="713219" cy="20003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6" name="Straight Arrow Connector 135"/>
            <p:cNvCxnSpPr>
              <a:stCxn id="100" idx="6"/>
              <a:endCxn id="122" idx="2"/>
            </p:cNvCxnSpPr>
            <p:nvPr/>
          </p:nvCxnSpPr>
          <p:spPr>
            <a:xfrm>
              <a:off x="6385378" y="977390"/>
              <a:ext cx="713219" cy="181432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7" name="Straight Arrow Connector 136"/>
            <p:cNvCxnSpPr>
              <a:stCxn id="98" idx="6"/>
              <a:endCxn id="122" idx="2"/>
            </p:cNvCxnSpPr>
            <p:nvPr/>
          </p:nvCxnSpPr>
          <p:spPr>
            <a:xfrm>
              <a:off x="6385378" y="589259"/>
              <a:ext cx="713219" cy="22024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8" name="Straight Arrow Connector 137"/>
            <p:cNvCxnSpPr>
              <a:endCxn id="122" idx="2"/>
            </p:cNvCxnSpPr>
            <p:nvPr/>
          </p:nvCxnSpPr>
          <p:spPr>
            <a:xfrm flipV="1">
              <a:off x="6378441" y="2791715"/>
              <a:ext cx="720156" cy="770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39" name="Straight Arrow Connector 138"/>
            <p:cNvCxnSpPr>
              <a:endCxn id="122" idx="2"/>
            </p:cNvCxnSpPr>
            <p:nvPr/>
          </p:nvCxnSpPr>
          <p:spPr>
            <a:xfrm flipV="1">
              <a:off x="6378441" y="2791715"/>
              <a:ext cx="720156" cy="25962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0" name="Straight Arrow Connector 139"/>
            <p:cNvCxnSpPr>
              <a:endCxn id="122" idx="2"/>
            </p:cNvCxnSpPr>
            <p:nvPr/>
          </p:nvCxnSpPr>
          <p:spPr>
            <a:xfrm flipV="1">
              <a:off x="6378441" y="2791715"/>
              <a:ext cx="720156" cy="46176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1" name="Straight Arrow Connector 140"/>
            <p:cNvCxnSpPr>
              <a:endCxn id="122" idx="2"/>
            </p:cNvCxnSpPr>
            <p:nvPr/>
          </p:nvCxnSpPr>
          <p:spPr>
            <a:xfrm flipV="1">
              <a:off x="6378441" y="2791715"/>
              <a:ext cx="720156" cy="64775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2" name="Straight Arrow Connector 141"/>
            <p:cNvCxnSpPr>
              <a:endCxn id="121" idx="2"/>
            </p:cNvCxnSpPr>
            <p:nvPr/>
          </p:nvCxnSpPr>
          <p:spPr>
            <a:xfrm flipV="1">
              <a:off x="6378441" y="2251127"/>
              <a:ext cx="705443" cy="61764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3" name="Straight Arrow Connector 142"/>
            <p:cNvCxnSpPr>
              <a:endCxn id="121" idx="2"/>
            </p:cNvCxnSpPr>
            <p:nvPr/>
          </p:nvCxnSpPr>
          <p:spPr>
            <a:xfrm flipV="1">
              <a:off x="6378441" y="2251127"/>
              <a:ext cx="705443" cy="8002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4" name="Straight Arrow Connector 143"/>
            <p:cNvCxnSpPr>
              <a:endCxn id="121" idx="2"/>
            </p:cNvCxnSpPr>
            <p:nvPr/>
          </p:nvCxnSpPr>
          <p:spPr>
            <a:xfrm flipV="1">
              <a:off x="6378441" y="2251127"/>
              <a:ext cx="705443" cy="10023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5" name="Straight Arrow Connector 144"/>
            <p:cNvCxnSpPr>
              <a:endCxn id="121" idx="2"/>
            </p:cNvCxnSpPr>
            <p:nvPr/>
          </p:nvCxnSpPr>
          <p:spPr>
            <a:xfrm flipV="1">
              <a:off x="6378441" y="2251127"/>
              <a:ext cx="705443" cy="118834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6" name="Straight Arrow Connector 145"/>
            <p:cNvCxnSpPr>
              <a:endCxn id="120" idx="2"/>
            </p:cNvCxnSpPr>
            <p:nvPr/>
          </p:nvCxnSpPr>
          <p:spPr>
            <a:xfrm flipV="1">
              <a:off x="6378441" y="1717799"/>
              <a:ext cx="692263" cy="133353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7" name="Straight Arrow Connector 146"/>
            <p:cNvCxnSpPr>
              <a:endCxn id="120" idx="2"/>
            </p:cNvCxnSpPr>
            <p:nvPr/>
          </p:nvCxnSpPr>
          <p:spPr>
            <a:xfrm flipV="1">
              <a:off x="6378441" y="1717799"/>
              <a:ext cx="692263" cy="115097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8" name="Straight Arrow Connector 147"/>
            <p:cNvCxnSpPr>
              <a:endCxn id="120" idx="2"/>
            </p:cNvCxnSpPr>
            <p:nvPr/>
          </p:nvCxnSpPr>
          <p:spPr>
            <a:xfrm flipV="1">
              <a:off x="6378441" y="1717799"/>
              <a:ext cx="692263" cy="172166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49" name="Straight Arrow Connector 148"/>
            <p:cNvCxnSpPr>
              <a:endCxn id="120" idx="2"/>
            </p:cNvCxnSpPr>
            <p:nvPr/>
          </p:nvCxnSpPr>
          <p:spPr>
            <a:xfrm flipV="1">
              <a:off x="6378441" y="1717799"/>
              <a:ext cx="692263" cy="153568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50" name="Straight Arrow Connector 149"/>
            <p:cNvCxnSpPr>
              <a:endCxn id="115" idx="2"/>
            </p:cNvCxnSpPr>
            <p:nvPr/>
          </p:nvCxnSpPr>
          <p:spPr>
            <a:xfrm flipV="1">
              <a:off x="6395154" y="1167266"/>
              <a:ext cx="667878" cy="173469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51" name="Straight Arrow Connector 150"/>
            <p:cNvCxnSpPr>
              <a:endCxn id="115" idx="2"/>
            </p:cNvCxnSpPr>
            <p:nvPr/>
          </p:nvCxnSpPr>
          <p:spPr>
            <a:xfrm flipV="1">
              <a:off x="6378441" y="1167266"/>
              <a:ext cx="684591" cy="208621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52" name="Straight Arrow Connector 151"/>
            <p:cNvCxnSpPr>
              <a:endCxn id="115" idx="2"/>
            </p:cNvCxnSpPr>
            <p:nvPr/>
          </p:nvCxnSpPr>
          <p:spPr>
            <a:xfrm flipV="1">
              <a:off x="6378441" y="1167266"/>
              <a:ext cx="684591" cy="227220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53" name="Straight Arrow Connector 152"/>
            <p:cNvCxnSpPr>
              <a:endCxn id="115" idx="2"/>
            </p:cNvCxnSpPr>
            <p:nvPr/>
          </p:nvCxnSpPr>
          <p:spPr>
            <a:xfrm flipV="1">
              <a:off x="6378441" y="1167266"/>
              <a:ext cx="684591" cy="188407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54" name="TextBox 153"/>
            <p:cNvSpPr txBox="1"/>
            <p:nvPr/>
          </p:nvSpPr>
          <p:spPr>
            <a:xfrm rot="16200000">
              <a:off x="6241882" y="1746110"/>
              <a:ext cx="527709" cy="338554"/>
            </a:xfrm>
            <a:prstGeom prst="rect">
              <a:avLst/>
            </a:prstGeom>
            <a:noFill/>
          </p:spPr>
          <p:txBody>
            <a:bodyPr wrap="none" rtlCol="0">
              <a:spAutoFit/>
            </a:bodyPr>
            <a:lstStyle/>
            <a:p>
              <a:r>
                <a:rPr lang="fr-CA" sz="1600" dirty="0" smtClean="0"/>
                <a:t>(…)</a:t>
              </a:r>
              <a:endParaRPr lang="en-CA" sz="1600" dirty="0"/>
            </a:p>
          </p:txBody>
        </p:sp>
        <p:sp>
          <p:nvSpPr>
            <p:cNvPr id="155" name="Rounded Rectangle 154"/>
            <p:cNvSpPr/>
            <p:nvPr/>
          </p:nvSpPr>
          <p:spPr>
            <a:xfrm>
              <a:off x="7656937" y="851347"/>
              <a:ext cx="350559" cy="2199990"/>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700" dirty="0" smtClean="0">
                  <a:solidFill>
                    <a:schemeClr val="tx1"/>
                  </a:solidFill>
                </a:rPr>
                <a:t>SOFTMAX</a:t>
              </a:r>
              <a:endParaRPr lang="en-CA" sz="700" dirty="0">
                <a:solidFill>
                  <a:schemeClr val="tx1"/>
                </a:solidFill>
              </a:endParaRPr>
            </a:p>
          </p:txBody>
        </p:sp>
        <p:cxnSp>
          <p:nvCxnSpPr>
            <p:cNvPr id="156" name="Straight Arrow Connector 155"/>
            <p:cNvCxnSpPr/>
            <p:nvPr/>
          </p:nvCxnSpPr>
          <p:spPr>
            <a:xfrm>
              <a:off x="7411224" y="1163139"/>
              <a:ext cx="226722" cy="471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p:nvPr/>
          </p:nvCxnSpPr>
          <p:spPr>
            <a:xfrm>
              <a:off x="7407353" y="1708834"/>
              <a:ext cx="230058" cy="1400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8" name="Straight Arrow Connector 157"/>
            <p:cNvCxnSpPr/>
            <p:nvPr/>
          </p:nvCxnSpPr>
          <p:spPr>
            <a:xfrm flipV="1">
              <a:off x="7437306" y="2223566"/>
              <a:ext cx="226722" cy="574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9" name="Straight Arrow Connector 158"/>
            <p:cNvCxnSpPr/>
            <p:nvPr/>
          </p:nvCxnSpPr>
          <p:spPr>
            <a:xfrm>
              <a:off x="7448953" y="2796685"/>
              <a:ext cx="230058" cy="86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aphicFrame>
        <p:nvGraphicFramePr>
          <p:cNvPr id="160" name="Object 159"/>
          <p:cNvGraphicFramePr>
            <a:graphicFrameLocks noChangeAspect="1"/>
          </p:cNvGraphicFramePr>
          <p:nvPr>
            <p:extLst>
              <p:ext uri="{D42A27DB-BD31-4B8C-83A1-F6EECF244321}">
                <p14:modId xmlns:p14="http://schemas.microsoft.com/office/powerpoint/2010/main" val="3973927279"/>
              </p:ext>
            </p:extLst>
          </p:nvPr>
        </p:nvGraphicFramePr>
        <p:xfrm>
          <a:off x="3359688" y="5675217"/>
          <a:ext cx="973777" cy="912551"/>
        </p:xfrm>
        <a:graphic>
          <a:graphicData uri="http://schemas.openxmlformats.org/presentationml/2006/ole">
            <mc:AlternateContent xmlns:mc="http://schemas.openxmlformats.org/markup-compatibility/2006">
              <mc:Choice xmlns:v="urn:schemas-microsoft-com:vml" Requires="v">
                <p:oleObj spid="_x0000_s1236" r:id="rId8" imgW="901440" imgH="952200" progId="">
                  <p:embed/>
                </p:oleObj>
              </mc:Choice>
              <mc:Fallback>
                <p:oleObj r:id="rId8" imgW="901440" imgH="952200" progId="">
                  <p:embed/>
                  <p:pic>
                    <p:nvPicPr>
                      <p:cNvPr id="0" name=""/>
                      <p:cNvPicPr/>
                      <p:nvPr/>
                    </p:nvPicPr>
                    <p:blipFill>
                      <a:blip r:embed="rId9"/>
                      <a:stretch>
                        <a:fillRect/>
                      </a:stretch>
                    </p:blipFill>
                    <p:spPr>
                      <a:xfrm>
                        <a:off x="3359688" y="5675217"/>
                        <a:ext cx="973777" cy="912551"/>
                      </a:xfrm>
                      <a:prstGeom prst="rect">
                        <a:avLst/>
                      </a:prstGeom>
                    </p:spPr>
                  </p:pic>
                </p:oleObj>
              </mc:Fallback>
            </mc:AlternateContent>
          </a:graphicData>
        </a:graphic>
      </p:graphicFrame>
      <p:grpSp>
        <p:nvGrpSpPr>
          <p:cNvPr id="161" name="Group 160"/>
          <p:cNvGrpSpPr/>
          <p:nvPr/>
        </p:nvGrpSpPr>
        <p:grpSpPr>
          <a:xfrm>
            <a:off x="4640187" y="5486636"/>
            <a:ext cx="3829904" cy="1371364"/>
            <a:chOff x="1493841" y="308650"/>
            <a:chExt cx="6782417" cy="3258528"/>
          </a:xfrm>
        </p:grpSpPr>
        <p:sp>
          <p:nvSpPr>
            <p:cNvPr id="162" name="Cube 161"/>
            <p:cNvSpPr/>
            <p:nvPr/>
          </p:nvSpPr>
          <p:spPr>
            <a:xfrm>
              <a:off x="1493841" y="439881"/>
              <a:ext cx="1093387" cy="2863006"/>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3" name="Cube 162"/>
            <p:cNvSpPr/>
            <p:nvPr/>
          </p:nvSpPr>
          <p:spPr>
            <a:xfrm>
              <a:off x="2754333" y="912171"/>
              <a:ext cx="798394" cy="1962615"/>
            </a:xfrm>
            <a:prstGeom prst="cube">
              <a:avLst>
                <a:gd name="adj" fmla="val 73466"/>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64" name="Straight Arrow Connector 163"/>
            <p:cNvCxnSpPr/>
            <p:nvPr/>
          </p:nvCxnSpPr>
          <p:spPr>
            <a:xfrm>
              <a:off x="2050060" y="1954392"/>
              <a:ext cx="752835"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65" name="Cube 164"/>
            <p:cNvSpPr/>
            <p:nvPr/>
          </p:nvSpPr>
          <p:spPr>
            <a:xfrm>
              <a:off x="3815319" y="1212738"/>
              <a:ext cx="861599" cy="1358241"/>
            </a:xfrm>
            <a:prstGeom prst="cube">
              <a:avLst>
                <a:gd name="adj" fmla="val 53052"/>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6" name="Cube 165"/>
            <p:cNvSpPr/>
            <p:nvPr/>
          </p:nvSpPr>
          <p:spPr>
            <a:xfrm>
              <a:off x="4972782" y="1466126"/>
              <a:ext cx="640769" cy="905751"/>
            </a:xfrm>
            <a:prstGeom prst="cube">
              <a:avLst>
                <a:gd name="adj" fmla="val 54505"/>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67" name="Straight Arrow Connector 166"/>
            <p:cNvCxnSpPr/>
            <p:nvPr/>
          </p:nvCxnSpPr>
          <p:spPr>
            <a:xfrm>
              <a:off x="3143037" y="1948618"/>
              <a:ext cx="752835"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68" name="Straight Arrow Connector 167"/>
            <p:cNvCxnSpPr/>
            <p:nvPr/>
          </p:nvCxnSpPr>
          <p:spPr>
            <a:xfrm>
              <a:off x="4369203" y="1915386"/>
              <a:ext cx="752835"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69" name="Rectangle 168"/>
            <p:cNvSpPr/>
            <p:nvPr/>
          </p:nvSpPr>
          <p:spPr>
            <a:xfrm>
              <a:off x="6234001" y="308650"/>
              <a:ext cx="178419" cy="3258528"/>
            </a:xfrm>
            <a:prstGeom prst="rect">
              <a:avLst/>
            </a:prstGeom>
            <a:solidFill>
              <a:srgbClr val="00B0F0"/>
            </a:solidFill>
            <a:ln>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70" name="Straight Arrow Connector 169"/>
            <p:cNvCxnSpPr/>
            <p:nvPr/>
          </p:nvCxnSpPr>
          <p:spPr>
            <a:xfrm>
              <a:off x="5405223" y="1945462"/>
              <a:ext cx="752836" cy="10985"/>
            </a:xfrm>
            <a:prstGeom prst="straightConnector1">
              <a:avLst/>
            </a:prstGeom>
            <a:ln>
              <a:prstDash val="sysDot"/>
              <a:tailEnd type="triangle"/>
            </a:ln>
          </p:spPr>
          <p:style>
            <a:lnRef idx="3">
              <a:schemeClr val="accent4"/>
            </a:lnRef>
            <a:fillRef idx="0">
              <a:schemeClr val="accent4"/>
            </a:fillRef>
            <a:effectRef idx="2">
              <a:schemeClr val="accent4"/>
            </a:effectRef>
            <a:fontRef idx="minor">
              <a:schemeClr val="tx1"/>
            </a:fontRef>
          </p:style>
        </p:cxnSp>
        <p:sp>
          <p:nvSpPr>
            <p:cNvPr id="171" name="Oval 170"/>
            <p:cNvSpPr/>
            <p:nvPr/>
          </p:nvSpPr>
          <p:spPr>
            <a:xfrm>
              <a:off x="6253051" y="346750"/>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2" name="Oval 171"/>
            <p:cNvSpPr/>
            <p:nvPr/>
          </p:nvSpPr>
          <p:spPr>
            <a:xfrm>
              <a:off x="6253051" y="52931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3" name="Oval 172"/>
            <p:cNvSpPr/>
            <p:nvPr/>
          </p:nvSpPr>
          <p:spPr>
            <a:xfrm>
              <a:off x="6253051" y="73146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4" name="Oval 173"/>
            <p:cNvSpPr/>
            <p:nvPr/>
          </p:nvSpPr>
          <p:spPr>
            <a:xfrm>
              <a:off x="6253051" y="917447"/>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5" name="Oval 174"/>
            <p:cNvSpPr/>
            <p:nvPr/>
          </p:nvSpPr>
          <p:spPr>
            <a:xfrm>
              <a:off x="6253051" y="1100013"/>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6" name="Oval 175"/>
            <p:cNvSpPr/>
            <p:nvPr/>
          </p:nvSpPr>
          <p:spPr>
            <a:xfrm>
              <a:off x="6253051" y="1302159"/>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7" name="Oval 176"/>
            <p:cNvSpPr/>
            <p:nvPr/>
          </p:nvSpPr>
          <p:spPr>
            <a:xfrm>
              <a:off x="6257047" y="148145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8" name="Oval 177"/>
            <p:cNvSpPr/>
            <p:nvPr/>
          </p:nvSpPr>
          <p:spPr>
            <a:xfrm>
              <a:off x="6257047" y="166402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9" name="Oval 178"/>
            <p:cNvSpPr/>
            <p:nvPr/>
          </p:nvSpPr>
          <p:spPr>
            <a:xfrm>
              <a:off x="6257047" y="186616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0" name="Oval 179"/>
            <p:cNvSpPr/>
            <p:nvPr/>
          </p:nvSpPr>
          <p:spPr>
            <a:xfrm>
              <a:off x="6257047" y="206476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1" name="Oval 180"/>
            <p:cNvSpPr/>
            <p:nvPr/>
          </p:nvSpPr>
          <p:spPr>
            <a:xfrm>
              <a:off x="6257047" y="224733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2" name="Oval 181"/>
            <p:cNvSpPr/>
            <p:nvPr/>
          </p:nvSpPr>
          <p:spPr>
            <a:xfrm>
              <a:off x="6257047" y="244947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3" name="Oval 182"/>
            <p:cNvSpPr/>
            <p:nvPr/>
          </p:nvSpPr>
          <p:spPr>
            <a:xfrm>
              <a:off x="6254435" y="265728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4" name="Oval 183"/>
            <p:cNvSpPr/>
            <p:nvPr/>
          </p:nvSpPr>
          <p:spPr>
            <a:xfrm>
              <a:off x="6254435" y="283985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5" name="Oval 184"/>
            <p:cNvSpPr/>
            <p:nvPr/>
          </p:nvSpPr>
          <p:spPr>
            <a:xfrm>
              <a:off x="6254435" y="304199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6" name="Oval 185"/>
            <p:cNvSpPr/>
            <p:nvPr/>
          </p:nvSpPr>
          <p:spPr>
            <a:xfrm>
              <a:off x="6262939" y="3212963"/>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7" name="Oval 186"/>
            <p:cNvSpPr/>
            <p:nvPr/>
          </p:nvSpPr>
          <p:spPr>
            <a:xfrm>
              <a:off x="6262939" y="3382799"/>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88" name="Straight Arrow Connector 187"/>
            <p:cNvCxnSpPr/>
            <p:nvPr/>
          </p:nvCxnSpPr>
          <p:spPr>
            <a:xfrm>
              <a:off x="8008471" y="1167266"/>
              <a:ext cx="226722" cy="471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89" name="Oval 188"/>
            <p:cNvSpPr/>
            <p:nvPr/>
          </p:nvSpPr>
          <p:spPr>
            <a:xfrm>
              <a:off x="7063032" y="999244"/>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190" name="Straight Arrow Connector 189"/>
            <p:cNvCxnSpPr/>
            <p:nvPr/>
          </p:nvCxnSpPr>
          <p:spPr>
            <a:xfrm>
              <a:off x="8004600" y="1712961"/>
              <a:ext cx="230058" cy="1400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1" name="Straight Arrow Connector 190"/>
            <p:cNvCxnSpPr/>
            <p:nvPr/>
          </p:nvCxnSpPr>
          <p:spPr>
            <a:xfrm flipV="1">
              <a:off x="8034553" y="2227693"/>
              <a:ext cx="226722" cy="574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2" name="Straight Arrow Connector 191"/>
            <p:cNvCxnSpPr/>
            <p:nvPr/>
          </p:nvCxnSpPr>
          <p:spPr>
            <a:xfrm>
              <a:off x="8046200" y="2800812"/>
              <a:ext cx="230058" cy="86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3" name="Straight Arrow Connector 192"/>
            <p:cNvCxnSpPr>
              <a:stCxn id="171" idx="6"/>
              <a:endCxn id="189" idx="2"/>
            </p:cNvCxnSpPr>
            <p:nvPr/>
          </p:nvCxnSpPr>
          <p:spPr>
            <a:xfrm>
              <a:off x="6385378" y="406693"/>
              <a:ext cx="677654" cy="7605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94" name="Oval 193"/>
            <p:cNvSpPr/>
            <p:nvPr/>
          </p:nvSpPr>
          <p:spPr>
            <a:xfrm>
              <a:off x="7070704" y="1549777"/>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195" name="Oval 194"/>
            <p:cNvSpPr/>
            <p:nvPr/>
          </p:nvSpPr>
          <p:spPr>
            <a:xfrm>
              <a:off x="7083884" y="2083105"/>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196" name="Oval 195"/>
            <p:cNvSpPr/>
            <p:nvPr/>
          </p:nvSpPr>
          <p:spPr>
            <a:xfrm>
              <a:off x="7098597" y="2623693"/>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197" name="Straight Arrow Connector 196"/>
            <p:cNvCxnSpPr>
              <a:stCxn id="172" idx="6"/>
              <a:endCxn id="189" idx="2"/>
            </p:cNvCxnSpPr>
            <p:nvPr/>
          </p:nvCxnSpPr>
          <p:spPr>
            <a:xfrm>
              <a:off x="6385378" y="589259"/>
              <a:ext cx="677654" cy="57800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8" name="Straight Arrow Connector 197"/>
            <p:cNvCxnSpPr>
              <a:stCxn id="173" idx="6"/>
              <a:endCxn id="189" idx="2"/>
            </p:cNvCxnSpPr>
            <p:nvPr/>
          </p:nvCxnSpPr>
          <p:spPr>
            <a:xfrm>
              <a:off x="6385378" y="791405"/>
              <a:ext cx="677654" cy="37586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9" name="Straight Arrow Connector 198"/>
            <p:cNvCxnSpPr>
              <a:stCxn id="174" idx="6"/>
              <a:endCxn id="189" idx="2"/>
            </p:cNvCxnSpPr>
            <p:nvPr/>
          </p:nvCxnSpPr>
          <p:spPr>
            <a:xfrm>
              <a:off x="6385378" y="977390"/>
              <a:ext cx="677654" cy="18987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0" name="Straight Arrow Connector 199"/>
            <p:cNvCxnSpPr>
              <a:stCxn id="171" idx="6"/>
              <a:endCxn id="194" idx="2"/>
            </p:cNvCxnSpPr>
            <p:nvPr/>
          </p:nvCxnSpPr>
          <p:spPr>
            <a:xfrm>
              <a:off x="6385378" y="406693"/>
              <a:ext cx="685326" cy="131110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1" name="Straight Arrow Connector 200"/>
            <p:cNvCxnSpPr>
              <a:stCxn id="172" idx="6"/>
              <a:endCxn id="194" idx="2"/>
            </p:cNvCxnSpPr>
            <p:nvPr/>
          </p:nvCxnSpPr>
          <p:spPr>
            <a:xfrm>
              <a:off x="6385378" y="589259"/>
              <a:ext cx="685326" cy="112854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2" name="Straight Arrow Connector 201"/>
            <p:cNvCxnSpPr>
              <a:stCxn id="173" idx="6"/>
              <a:endCxn id="194" idx="2"/>
            </p:cNvCxnSpPr>
            <p:nvPr/>
          </p:nvCxnSpPr>
          <p:spPr>
            <a:xfrm>
              <a:off x="6385378" y="791405"/>
              <a:ext cx="685326" cy="9263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3" name="Straight Arrow Connector 202"/>
            <p:cNvCxnSpPr>
              <a:stCxn id="174" idx="6"/>
              <a:endCxn id="194" idx="2"/>
            </p:cNvCxnSpPr>
            <p:nvPr/>
          </p:nvCxnSpPr>
          <p:spPr>
            <a:xfrm>
              <a:off x="6385378" y="977390"/>
              <a:ext cx="685326" cy="74040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4" name="Straight Arrow Connector 203"/>
            <p:cNvCxnSpPr>
              <a:stCxn id="172" idx="6"/>
            </p:cNvCxnSpPr>
            <p:nvPr/>
          </p:nvCxnSpPr>
          <p:spPr>
            <a:xfrm>
              <a:off x="6385378" y="589259"/>
              <a:ext cx="706107" cy="16745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5" name="Straight Arrow Connector 204"/>
            <p:cNvCxnSpPr>
              <a:stCxn id="171" idx="6"/>
            </p:cNvCxnSpPr>
            <p:nvPr/>
          </p:nvCxnSpPr>
          <p:spPr>
            <a:xfrm>
              <a:off x="6385378" y="406693"/>
              <a:ext cx="706107" cy="185708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6" name="Straight Arrow Connector 205"/>
            <p:cNvCxnSpPr>
              <a:stCxn id="174" idx="6"/>
            </p:cNvCxnSpPr>
            <p:nvPr/>
          </p:nvCxnSpPr>
          <p:spPr>
            <a:xfrm>
              <a:off x="6385378" y="977390"/>
              <a:ext cx="706107" cy="128638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7" name="Straight Arrow Connector 206"/>
            <p:cNvCxnSpPr>
              <a:stCxn id="173" idx="6"/>
            </p:cNvCxnSpPr>
            <p:nvPr/>
          </p:nvCxnSpPr>
          <p:spPr>
            <a:xfrm>
              <a:off x="6385378" y="791405"/>
              <a:ext cx="706107" cy="14723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8" name="Straight Arrow Connector 207"/>
            <p:cNvCxnSpPr>
              <a:endCxn id="196" idx="2"/>
            </p:cNvCxnSpPr>
            <p:nvPr/>
          </p:nvCxnSpPr>
          <p:spPr>
            <a:xfrm>
              <a:off x="6402091" y="439880"/>
              <a:ext cx="696506" cy="235183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9" name="Straight Arrow Connector 208"/>
            <p:cNvCxnSpPr>
              <a:stCxn id="173" idx="6"/>
              <a:endCxn id="196" idx="2"/>
            </p:cNvCxnSpPr>
            <p:nvPr/>
          </p:nvCxnSpPr>
          <p:spPr>
            <a:xfrm>
              <a:off x="6385378" y="791405"/>
              <a:ext cx="713219" cy="20003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0" name="Straight Arrow Connector 209"/>
            <p:cNvCxnSpPr>
              <a:stCxn id="174" idx="6"/>
              <a:endCxn id="196" idx="2"/>
            </p:cNvCxnSpPr>
            <p:nvPr/>
          </p:nvCxnSpPr>
          <p:spPr>
            <a:xfrm>
              <a:off x="6385378" y="977390"/>
              <a:ext cx="713219" cy="181432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1" name="Straight Arrow Connector 210"/>
            <p:cNvCxnSpPr>
              <a:stCxn id="172" idx="6"/>
              <a:endCxn id="196" idx="2"/>
            </p:cNvCxnSpPr>
            <p:nvPr/>
          </p:nvCxnSpPr>
          <p:spPr>
            <a:xfrm>
              <a:off x="6385378" y="589259"/>
              <a:ext cx="713219" cy="22024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2" name="Straight Arrow Connector 211"/>
            <p:cNvCxnSpPr>
              <a:endCxn id="196" idx="2"/>
            </p:cNvCxnSpPr>
            <p:nvPr/>
          </p:nvCxnSpPr>
          <p:spPr>
            <a:xfrm flipV="1">
              <a:off x="6378441" y="2791715"/>
              <a:ext cx="720156" cy="770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3" name="Straight Arrow Connector 212"/>
            <p:cNvCxnSpPr>
              <a:endCxn id="196" idx="2"/>
            </p:cNvCxnSpPr>
            <p:nvPr/>
          </p:nvCxnSpPr>
          <p:spPr>
            <a:xfrm flipV="1">
              <a:off x="6378441" y="2791715"/>
              <a:ext cx="720156" cy="25962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4" name="Straight Arrow Connector 213"/>
            <p:cNvCxnSpPr>
              <a:endCxn id="196" idx="2"/>
            </p:cNvCxnSpPr>
            <p:nvPr/>
          </p:nvCxnSpPr>
          <p:spPr>
            <a:xfrm flipV="1">
              <a:off x="6378441" y="2791715"/>
              <a:ext cx="720156" cy="46176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5" name="Straight Arrow Connector 214"/>
            <p:cNvCxnSpPr>
              <a:endCxn id="196" idx="2"/>
            </p:cNvCxnSpPr>
            <p:nvPr/>
          </p:nvCxnSpPr>
          <p:spPr>
            <a:xfrm flipV="1">
              <a:off x="6378441" y="2791715"/>
              <a:ext cx="720156" cy="64775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6" name="Straight Arrow Connector 215"/>
            <p:cNvCxnSpPr>
              <a:endCxn id="195" idx="2"/>
            </p:cNvCxnSpPr>
            <p:nvPr/>
          </p:nvCxnSpPr>
          <p:spPr>
            <a:xfrm flipV="1">
              <a:off x="6378441" y="2251127"/>
              <a:ext cx="705443" cy="61764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7" name="Straight Arrow Connector 216"/>
            <p:cNvCxnSpPr>
              <a:endCxn id="195" idx="2"/>
            </p:cNvCxnSpPr>
            <p:nvPr/>
          </p:nvCxnSpPr>
          <p:spPr>
            <a:xfrm flipV="1">
              <a:off x="6378441" y="2251127"/>
              <a:ext cx="705443" cy="8002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8" name="Straight Arrow Connector 217"/>
            <p:cNvCxnSpPr>
              <a:endCxn id="195" idx="2"/>
            </p:cNvCxnSpPr>
            <p:nvPr/>
          </p:nvCxnSpPr>
          <p:spPr>
            <a:xfrm flipV="1">
              <a:off x="6378441" y="2251127"/>
              <a:ext cx="705443" cy="10023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9" name="Straight Arrow Connector 218"/>
            <p:cNvCxnSpPr>
              <a:endCxn id="195" idx="2"/>
            </p:cNvCxnSpPr>
            <p:nvPr/>
          </p:nvCxnSpPr>
          <p:spPr>
            <a:xfrm flipV="1">
              <a:off x="6378441" y="2251127"/>
              <a:ext cx="705443" cy="118834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0" name="Straight Arrow Connector 219"/>
            <p:cNvCxnSpPr>
              <a:endCxn id="194" idx="2"/>
            </p:cNvCxnSpPr>
            <p:nvPr/>
          </p:nvCxnSpPr>
          <p:spPr>
            <a:xfrm flipV="1">
              <a:off x="6378441" y="1717799"/>
              <a:ext cx="692263" cy="133353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1" name="Straight Arrow Connector 220"/>
            <p:cNvCxnSpPr>
              <a:endCxn id="194" idx="2"/>
            </p:cNvCxnSpPr>
            <p:nvPr/>
          </p:nvCxnSpPr>
          <p:spPr>
            <a:xfrm flipV="1">
              <a:off x="6378441" y="1717799"/>
              <a:ext cx="692263" cy="115097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2" name="Straight Arrow Connector 221"/>
            <p:cNvCxnSpPr>
              <a:endCxn id="194" idx="2"/>
            </p:cNvCxnSpPr>
            <p:nvPr/>
          </p:nvCxnSpPr>
          <p:spPr>
            <a:xfrm flipV="1">
              <a:off x="6378441" y="1717799"/>
              <a:ext cx="692263" cy="172166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3" name="Straight Arrow Connector 222"/>
            <p:cNvCxnSpPr>
              <a:endCxn id="194" idx="2"/>
            </p:cNvCxnSpPr>
            <p:nvPr/>
          </p:nvCxnSpPr>
          <p:spPr>
            <a:xfrm flipV="1">
              <a:off x="6378441" y="1717799"/>
              <a:ext cx="692263" cy="153568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4" name="Straight Arrow Connector 223"/>
            <p:cNvCxnSpPr>
              <a:endCxn id="189" idx="2"/>
            </p:cNvCxnSpPr>
            <p:nvPr/>
          </p:nvCxnSpPr>
          <p:spPr>
            <a:xfrm flipV="1">
              <a:off x="6395154" y="1167266"/>
              <a:ext cx="667878" cy="173469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5" name="Straight Arrow Connector 224"/>
            <p:cNvCxnSpPr>
              <a:endCxn id="189" idx="2"/>
            </p:cNvCxnSpPr>
            <p:nvPr/>
          </p:nvCxnSpPr>
          <p:spPr>
            <a:xfrm flipV="1">
              <a:off x="6378441" y="1167266"/>
              <a:ext cx="684591" cy="208621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6" name="Straight Arrow Connector 225"/>
            <p:cNvCxnSpPr>
              <a:endCxn id="189" idx="2"/>
            </p:cNvCxnSpPr>
            <p:nvPr/>
          </p:nvCxnSpPr>
          <p:spPr>
            <a:xfrm flipV="1">
              <a:off x="6378441" y="1167266"/>
              <a:ext cx="684591" cy="227220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7" name="Straight Arrow Connector 226"/>
            <p:cNvCxnSpPr>
              <a:endCxn id="189" idx="2"/>
            </p:cNvCxnSpPr>
            <p:nvPr/>
          </p:nvCxnSpPr>
          <p:spPr>
            <a:xfrm flipV="1">
              <a:off x="6378441" y="1167266"/>
              <a:ext cx="684591" cy="188407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28" name="TextBox 227"/>
            <p:cNvSpPr txBox="1"/>
            <p:nvPr/>
          </p:nvSpPr>
          <p:spPr>
            <a:xfrm rot="16200000">
              <a:off x="6241882" y="1746110"/>
              <a:ext cx="527709" cy="338554"/>
            </a:xfrm>
            <a:prstGeom prst="rect">
              <a:avLst/>
            </a:prstGeom>
            <a:noFill/>
          </p:spPr>
          <p:txBody>
            <a:bodyPr wrap="none" rtlCol="0">
              <a:spAutoFit/>
            </a:bodyPr>
            <a:lstStyle/>
            <a:p>
              <a:r>
                <a:rPr lang="fr-CA" sz="1600" dirty="0" smtClean="0"/>
                <a:t>(…)</a:t>
              </a:r>
              <a:endParaRPr lang="en-CA" sz="1600" dirty="0"/>
            </a:p>
          </p:txBody>
        </p:sp>
        <p:sp>
          <p:nvSpPr>
            <p:cNvPr id="229" name="Rounded Rectangle 228"/>
            <p:cNvSpPr/>
            <p:nvPr/>
          </p:nvSpPr>
          <p:spPr>
            <a:xfrm>
              <a:off x="7656937" y="851347"/>
              <a:ext cx="350559" cy="2199990"/>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700" dirty="0" smtClean="0">
                  <a:solidFill>
                    <a:schemeClr val="tx1"/>
                  </a:solidFill>
                </a:rPr>
                <a:t>SOFTMAX</a:t>
              </a:r>
              <a:endParaRPr lang="en-CA" sz="700" dirty="0">
                <a:solidFill>
                  <a:schemeClr val="tx1"/>
                </a:solidFill>
              </a:endParaRPr>
            </a:p>
          </p:txBody>
        </p:sp>
        <p:cxnSp>
          <p:nvCxnSpPr>
            <p:cNvPr id="230" name="Straight Arrow Connector 229"/>
            <p:cNvCxnSpPr/>
            <p:nvPr/>
          </p:nvCxnSpPr>
          <p:spPr>
            <a:xfrm>
              <a:off x="7411224" y="1163139"/>
              <a:ext cx="226722" cy="471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31" name="Straight Arrow Connector 230"/>
            <p:cNvCxnSpPr/>
            <p:nvPr/>
          </p:nvCxnSpPr>
          <p:spPr>
            <a:xfrm>
              <a:off x="7407353" y="1708834"/>
              <a:ext cx="230058" cy="1400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32" name="Straight Arrow Connector 231"/>
            <p:cNvCxnSpPr/>
            <p:nvPr/>
          </p:nvCxnSpPr>
          <p:spPr>
            <a:xfrm flipV="1">
              <a:off x="7437306" y="2223566"/>
              <a:ext cx="226722" cy="574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33" name="Straight Arrow Connector 232"/>
            <p:cNvCxnSpPr/>
            <p:nvPr/>
          </p:nvCxnSpPr>
          <p:spPr>
            <a:xfrm>
              <a:off x="7448953" y="2796685"/>
              <a:ext cx="230058" cy="86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236" name="Rectangle 235"/>
          <p:cNvSpPr/>
          <p:nvPr/>
        </p:nvSpPr>
        <p:spPr>
          <a:xfrm>
            <a:off x="498799" y="4276847"/>
            <a:ext cx="551542" cy="539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7" name="Rectangle 236"/>
          <p:cNvSpPr/>
          <p:nvPr/>
        </p:nvSpPr>
        <p:spPr>
          <a:xfrm>
            <a:off x="3366769" y="2876886"/>
            <a:ext cx="959615" cy="85311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8" name="Rectangle 237"/>
          <p:cNvSpPr/>
          <p:nvPr/>
        </p:nvSpPr>
        <p:spPr>
          <a:xfrm>
            <a:off x="3366769" y="4330467"/>
            <a:ext cx="959615" cy="9108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9" name="Rectangle 238"/>
          <p:cNvSpPr/>
          <p:nvPr/>
        </p:nvSpPr>
        <p:spPr>
          <a:xfrm>
            <a:off x="3366769" y="5656376"/>
            <a:ext cx="959615" cy="9108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0" name="Oval 239"/>
          <p:cNvSpPr/>
          <p:nvPr/>
        </p:nvSpPr>
        <p:spPr>
          <a:xfrm>
            <a:off x="3770376" y="3227414"/>
            <a:ext cx="152400" cy="150413"/>
          </a:xfrm>
          <a:prstGeom prst="ellipse">
            <a:avLst/>
          </a:prstGeom>
          <a:solidFill>
            <a:srgbClr val="00B0F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1" name="Oval 240"/>
          <p:cNvSpPr/>
          <p:nvPr/>
        </p:nvSpPr>
        <p:spPr>
          <a:xfrm>
            <a:off x="3770376" y="4732117"/>
            <a:ext cx="152400" cy="150413"/>
          </a:xfrm>
          <a:prstGeom prst="ellipse">
            <a:avLst/>
          </a:prstGeom>
          <a:solidFill>
            <a:srgbClr val="00B0F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2" name="Oval 241"/>
          <p:cNvSpPr/>
          <p:nvPr/>
        </p:nvSpPr>
        <p:spPr>
          <a:xfrm>
            <a:off x="3770376" y="6026724"/>
            <a:ext cx="152400" cy="150413"/>
          </a:xfrm>
          <a:prstGeom prst="ellipse">
            <a:avLst/>
          </a:prstGeom>
          <a:solidFill>
            <a:srgbClr val="00B0F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3" name="TextBox 242"/>
          <p:cNvSpPr txBox="1"/>
          <p:nvPr/>
        </p:nvSpPr>
        <p:spPr>
          <a:xfrm>
            <a:off x="370360" y="2618546"/>
            <a:ext cx="2044149" cy="369332"/>
          </a:xfrm>
          <a:prstGeom prst="rect">
            <a:avLst/>
          </a:prstGeom>
          <a:noFill/>
        </p:spPr>
        <p:txBody>
          <a:bodyPr wrap="none" rtlCol="0">
            <a:spAutoFit/>
          </a:bodyPr>
          <a:lstStyle/>
          <a:p>
            <a:r>
              <a:rPr lang="fr-CA" sz="1800" dirty="0" smtClean="0"/>
              <a:t>Extraire des patches</a:t>
            </a:r>
            <a:endParaRPr lang="fr-CA" sz="1800" dirty="0"/>
          </a:p>
        </p:txBody>
      </p:sp>
      <p:sp>
        <p:nvSpPr>
          <p:cNvPr id="244" name="TextBox 243"/>
          <p:cNvSpPr txBox="1"/>
          <p:nvPr/>
        </p:nvSpPr>
        <p:spPr>
          <a:xfrm>
            <a:off x="3213453" y="2065650"/>
            <a:ext cx="1883849" cy="646331"/>
          </a:xfrm>
          <a:prstGeom prst="rect">
            <a:avLst/>
          </a:prstGeom>
          <a:noFill/>
        </p:spPr>
        <p:txBody>
          <a:bodyPr wrap="none" rtlCol="0">
            <a:spAutoFit/>
          </a:bodyPr>
          <a:lstStyle/>
          <a:p>
            <a:r>
              <a:rPr lang="fr-CA" sz="1800" dirty="0" smtClean="0"/>
              <a:t>Classifier chacune</a:t>
            </a:r>
          </a:p>
          <a:p>
            <a:r>
              <a:rPr lang="fr-CA" sz="1800" dirty="0"/>
              <a:t>d</a:t>
            </a:r>
            <a:r>
              <a:rPr lang="fr-CA" sz="1800" dirty="0" smtClean="0"/>
              <a:t>es patches</a:t>
            </a:r>
            <a:endParaRPr lang="fr-CA" sz="1800" dirty="0"/>
          </a:p>
        </p:txBody>
      </p:sp>
      <p:sp>
        <p:nvSpPr>
          <p:cNvPr id="245" name="TextBox 244"/>
          <p:cNvSpPr txBox="1"/>
          <p:nvPr/>
        </p:nvSpPr>
        <p:spPr>
          <a:xfrm>
            <a:off x="8419999" y="3118790"/>
            <a:ext cx="774571" cy="369332"/>
          </a:xfrm>
          <a:prstGeom prst="rect">
            <a:avLst/>
          </a:prstGeom>
          <a:noFill/>
        </p:spPr>
        <p:txBody>
          <a:bodyPr wrap="none" rtlCol="0">
            <a:spAutoFit/>
          </a:bodyPr>
          <a:lstStyle/>
          <a:p>
            <a:r>
              <a:rPr lang="fr-CA" sz="1800" b="1" dirty="0" smtClean="0">
                <a:solidFill>
                  <a:srgbClr val="FF0000"/>
                </a:solidFill>
              </a:rPr>
              <a:t>Chien</a:t>
            </a:r>
            <a:endParaRPr lang="fr-CA" sz="1800" b="1" dirty="0">
              <a:solidFill>
                <a:srgbClr val="FF0000"/>
              </a:solidFill>
            </a:endParaRPr>
          </a:p>
        </p:txBody>
      </p:sp>
      <p:sp>
        <p:nvSpPr>
          <p:cNvPr id="246" name="TextBox 245"/>
          <p:cNvSpPr txBox="1"/>
          <p:nvPr/>
        </p:nvSpPr>
        <p:spPr>
          <a:xfrm>
            <a:off x="8400763" y="4585798"/>
            <a:ext cx="671979" cy="369332"/>
          </a:xfrm>
          <a:prstGeom prst="rect">
            <a:avLst/>
          </a:prstGeom>
          <a:noFill/>
        </p:spPr>
        <p:txBody>
          <a:bodyPr wrap="none" rtlCol="0">
            <a:spAutoFit/>
          </a:bodyPr>
          <a:lstStyle/>
          <a:p>
            <a:r>
              <a:rPr lang="fr-CA" sz="1800" b="1" dirty="0" smtClean="0">
                <a:solidFill>
                  <a:srgbClr val="FF0000"/>
                </a:solidFill>
              </a:rPr>
              <a:t>Chat</a:t>
            </a:r>
            <a:endParaRPr lang="fr-CA" sz="1800" b="1" dirty="0">
              <a:solidFill>
                <a:srgbClr val="FF0000"/>
              </a:solidFill>
            </a:endParaRPr>
          </a:p>
        </p:txBody>
      </p:sp>
      <p:sp>
        <p:nvSpPr>
          <p:cNvPr id="247" name="TextBox 246"/>
          <p:cNvSpPr txBox="1"/>
          <p:nvPr/>
        </p:nvSpPr>
        <p:spPr>
          <a:xfrm>
            <a:off x="8419999" y="5974963"/>
            <a:ext cx="697627" cy="369332"/>
          </a:xfrm>
          <a:prstGeom prst="rect">
            <a:avLst/>
          </a:prstGeom>
          <a:noFill/>
        </p:spPr>
        <p:txBody>
          <a:bodyPr wrap="none" rtlCol="0">
            <a:spAutoFit/>
          </a:bodyPr>
          <a:lstStyle/>
          <a:p>
            <a:r>
              <a:rPr lang="fr-CA" sz="1800" b="1" dirty="0" smtClean="0">
                <a:solidFill>
                  <a:srgbClr val="FF0000"/>
                </a:solidFill>
              </a:rPr>
              <a:t>Fond</a:t>
            </a:r>
            <a:endParaRPr lang="fr-CA" sz="1800" b="1" dirty="0">
              <a:solidFill>
                <a:srgbClr val="FF0000"/>
              </a:solidFill>
            </a:endParaRPr>
          </a:p>
        </p:txBody>
      </p:sp>
      <p:sp>
        <p:nvSpPr>
          <p:cNvPr id="248" name="Rectangle 247"/>
          <p:cNvSpPr/>
          <p:nvPr/>
        </p:nvSpPr>
        <p:spPr>
          <a:xfrm>
            <a:off x="2487513" y="4945596"/>
            <a:ext cx="551542" cy="539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9" name="Rectangle 248"/>
          <p:cNvSpPr/>
          <p:nvPr/>
        </p:nvSpPr>
        <p:spPr>
          <a:xfrm>
            <a:off x="2380949" y="3558410"/>
            <a:ext cx="551542" cy="539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80019973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9988" y="983787"/>
            <a:ext cx="4211443" cy="5760479"/>
          </a:xfrm>
          <a:prstGeom prst="rect">
            <a:avLst/>
          </a:prstGeom>
        </p:spPr>
      </p:pic>
      <p:sp>
        <p:nvSpPr>
          <p:cNvPr id="5" name="Title 1">
            <a:extLst>
              <a:ext uri="{FF2B5EF4-FFF2-40B4-BE49-F238E27FC236}">
                <a16:creationId xmlns:a16="http://schemas.microsoft.com/office/drawing/2014/main" id="{18486E54-8C03-FC4C-86DB-76E460901A53}"/>
              </a:ext>
            </a:extLst>
          </p:cNvPr>
          <p:cNvSpPr>
            <a:spLocks noGrp="1"/>
          </p:cNvSpPr>
          <p:nvPr>
            <p:ph type="title"/>
          </p:nvPr>
        </p:nvSpPr>
        <p:spPr>
          <a:xfrm>
            <a:off x="522800" y="67213"/>
            <a:ext cx="7522078" cy="1143000"/>
          </a:xfrm>
        </p:spPr>
        <p:txBody>
          <a:bodyPr/>
          <a:lstStyle/>
          <a:p>
            <a:pPr algn="l"/>
            <a:r>
              <a:rPr lang="en-US" sz="3200" dirty="0" smtClean="0"/>
              <a:t>E-Net : le “combo” </a:t>
            </a:r>
            <a:r>
              <a:rPr lang="en-US" sz="3200" dirty="0" err="1" smtClean="0"/>
              <a:t>ultime</a:t>
            </a:r>
            <a:r>
              <a:rPr lang="en-US" sz="3200" dirty="0" smtClean="0"/>
              <a:t/>
            </a:r>
            <a:br>
              <a:rPr lang="en-US" sz="3200" dirty="0" smtClean="0"/>
            </a:br>
            <a:r>
              <a:rPr lang="en-US" sz="2400" dirty="0"/>
              <a:t>(E pour </a:t>
            </a:r>
            <a:r>
              <a:rPr lang="en-US" sz="2400" i="1" dirty="0"/>
              <a:t>E</a:t>
            </a:r>
            <a:r>
              <a:rPr lang="en-US" sz="2400" i="1" dirty="0" smtClean="0"/>
              <a:t>fficient</a:t>
            </a:r>
            <a:r>
              <a:rPr lang="en-US" sz="2400" dirty="0"/>
              <a:t>)</a:t>
            </a:r>
            <a:endParaRPr lang="en-US" sz="1800" dirty="0"/>
          </a:p>
        </p:txBody>
      </p:sp>
      <p:sp>
        <p:nvSpPr>
          <p:cNvPr id="12" name="Rectangle 11"/>
          <p:cNvSpPr/>
          <p:nvPr/>
        </p:nvSpPr>
        <p:spPr>
          <a:xfrm>
            <a:off x="6521431" y="3864027"/>
            <a:ext cx="2079415" cy="830997"/>
          </a:xfrm>
          <a:prstGeom prst="rect">
            <a:avLst/>
          </a:prstGeom>
        </p:spPr>
        <p:txBody>
          <a:bodyPr wrap="none">
            <a:spAutoFit/>
          </a:bodyPr>
          <a:lstStyle/>
          <a:p>
            <a:pPr algn="ctr"/>
            <a:r>
              <a:rPr lang="en-US" dirty="0" smtClean="0"/>
              <a:t>Le </a:t>
            </a:r>
            <a:r>
              <a:rPr lang="en-US" dirty="0" err="1" smtClean="0"/>
              <a:t>triomphe</a:t>
            </a:r>
            <a:r>
              <a:rPr lang="en-US" dirty="0" smtClean="0"/>
              <a:t> du</a:t>
            </a:r>
          </a:p>
          <a:p>
            <a:pPr algn="ctr"/>
            <a:r>
              <a:rPr lang="en-US" dirty="0" smtClean="0"/>
              <a:t>“</a:t>
            </a:r>
            <a:r>
              <a:rPr lang="en-US" b="1" dirty="0" smtClean="0">
                <a:solidFill>
                  <a:srgbClr val="FF0000"/>
                </a:solidFill>
              </a:rPr>
              <a:t>bottleneck</a:t>
            </a:r>
            <a:r>
              <a:rPr lang="en-US" dirty="0" smtClean="0"/>
              <a:t>”</a:t>
            </a:r>
            <a:endParaRPr lang="en-CA" dirty="0"/>
          </a:p>
        </p:txBody>
      </p:sp>
    </p:spTree>
    <p:extLst>
      <p:ext uri="{BB962C8B-B14F-4D97-AF65-F5344CB8AC3E}">
        <p14:creationId xmlns:p14="http://schemas.microsoft.com/office/powerpoint/2010/main" val="405880587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8486E54-8C03-FC4C-86DB-76E460901A53}"/>
              </a:ext>
            </a:extLst>
          </p:cNvPr>
          <p:cNvSpPr>
            <a:spLocks noGrp="1"/>
          </p:cNvSpPr>
          <p:nvPr>
            <p:ph type="title"/>
          </p:nvPr>
        </p:nvSpPr>
        <p:spPr>
          <a:xfrm>
            <a:off x="522800" y="67213"/>
            <a:ext cx="7522078" cy="1143000"/>
          </a:xfrm>
        </p:spPr>
        <p:txBody>
          <a:bodyPr/>
          <a:lstStyle/>
          <a:p>
            <a:pPr algn="l"/>
            <a:r>
              <a:rPr lang="en-US" sz="3200" dirty="0" smtClean="0"/>
              <a:t>E-Net : le “combo” </a:t>
            </a:r>
            <a:r>
              <a:rPr lang="en-US" sz="3200" dirty="0" err="1" smtClean="0"/>
              <a:t>ultime</a:t>
            </a:r>
            <a:r>
              <a:rPr lang="en-US" sz="3200" dirty="0" smtClean="0"/>
              <a:t/>
            </a:r>
            <a:br>
              <a:rPr lang="en-US" sz="3200" dirty="0" smtClean="0"/>
            </a:br>
            <a:r>
              <a:rPr lang="en-US" sz="2400" dirty="0"/>
              <a:t>(E pour </a:t>
            </a:r>
            <a:r>
              <a:rPr lang="en-US" sz="2400" i="1" dirty="0"/>
              <a:t>E</a:t>
            </a:r>
            <a:r>
              <a:rPr lang="en-US" sz="2400" i="1" dirty="0" smtClean="0"/>
              <a:t>fficient</a:t>
            </a:r>
            <a:r>
              <a:rPr lang="en-US" sz="2400" dirty="0"/>
              <a:t>)</a:t>
            </a:r>
            <a:endParaRPr lang="en-US" sz="1800" dirty="0"/>
          </a:p>
        </p:txBody>
      </p:sp>
      <p:sp>
        <p:nvSpPr>
          <p:cNvPr id="3" name="Rectangle 2"/>
          <p:cNvSpPr/>
          <p:nvPr/>
        </p:nvSpPr>
        <p:spPr>
          <a:xfrm>
            <a:off x="109470" y="5735100"/>
            <a:ext cx="8931499" cy="584775"/>
          </a:xfrm>
          <a:prstGeom prst="rect">
            <a:avLst/>
          </a:prstGeom>
        </p:spPr>
        <p:txBody>
          <a:bodyPr wrap="square">
            <a:spAutoFit/>
          </a:bodyPr>
          <a:lstStyle/>
          <a:p>
            <a:r>
              <a:rPr lang="en-CA" sz="1600" dirty="0" err="1" smtClean="0"/>
              <a:t>Paszke</a:t>
            </a:r>
            <a:r>
              <a:rPr lang="en-CA" sz="1600" dirty="0"/>
              <a:t>, A. </a:t>
            </a:r>
            <a:r>
              <a:rPr lang="en-CA" sz="1600" dirty="0" err="1"/>
              <a:t>Chaurasia</a:t>
            </a:r>
            <a:r>
              <a:rPr lang="en-CA" sz="1600" dirty="0"/>
              <a:t>, S. Kim, and E. </a:t>
            </a:r>
            <a:r>
              <a:rPr lang="en-CA" sz="1600" dirty="0" err="1"/>
              <a:t>Culurciello</a:t>
            </a:r>
            <a:r>
              <a:rPr lang="en-CA" sz="1600" dirty="0"/>
              <a:t>. </a:t>
            </a:r>
            <a:r>
              <a:rPr lang="en-CA" sz="1600" dirty="0" err="1"/>
              <a:t>Enet</a:t>
            </a:r>
            <a:r>
              <a:rPr lang="en-CA" sz="1600" dirty="0"/>
              <a:t>: A deep neural network architecture for real-time semantic </a:t>
            </a:r>
            <a:r>
              <a:rPr lang="en-CA" sz="1600" dirty="0" smtClean="0"/>
              <a:t>segmentation,</a:t>
            </a:r>
            <a:r>
              <a:rPr lang="en-CA" sz="1600" i="1" dirty="0"/>
              <a:t> </a:t>
            </a:r>
            <a:r>
              <a:rPr lang="en-CA" sz="1600" i="1" dirty="0" err="1" smtClean="0"/>
              <a:t>arXiv</a:t>
            </a:r>
            <a:r>
              <a:rPr lang="en-CA" sz="1600" i="1" dirty="0" smtClean="0"/>
              <a:t>: 1606.02147</a:t>
            </a:r>
            <a:r>
              <a:rPr lang="en-CA" sz="1600" i="1" dirty="0"/>
              <a:t>, 2016.</a:t>
            </a:r>
            <a:endParaRPr lang="en-CA" sz="1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4093" y="1210213"/>
            <a:ext cx="7611665" cy="3007536"/>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093" y="2944953"/>
            <a:ext cx="7611664" cy="2790147"/>
          </a:xfrm>
          <a:prstGeom prst="rect">
            <a:avLst/>
          </a:prstGeom>
        </p:spPr>
      </p:pic>
      <p:sp>
        <p:nvSpPr>
          <p:cNvPr id="8" name="Rectangle 7"/>
          <p:cNvSpPr/>
          <p:nvPr/>
        </p:nvSpPr>
        <p:spPr>
          <a:xfrm>
            <a:off x="522800" y="4559121"/>
            <a:ext cx="7822957" cy="106894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p:cNvSpPr/>
          <p:nvPr/>
        </p:nvSpPr>
        <p:spPr>
          <a:xfrm>
            <a:off x="2727451" y="4592850"/>
            <a:ext cx="3112775" cy="646331"/>
          </a:xfrm>
          <a:prstGeom prst="rect">
            <a:avLst/>
          </a:prstGeom>
        </p:spPr>
        <p:txBody>
          <a:bodyPr wrap="none">
            <a:spAutoFit/>
          </a:bodyPr>
          <a:lstStyle/>
          <a:p>
            <a:r>
              <a:rPr lang="en-US" sz="3600" b="1" dirty="0" err="1" smtClean="0">
                <a:solidFill>
                  <a:srgbClr val="FF0000"/>
                </a:solidFill>
              </a:rPr>
              <a:t>Très</a:t>
            </a:r>
            <a:r>
              <a:rPr lang="en-US" sz="3600" b="1" dirty="0" smtClean="0">
                <a:solidFill>
                  <a:srgbClr val="FF0000"/>
                </a:solidFill>
              </a:rPr>
              <a:t> </a:t>
            </a:r>
            <a:r>
              <a:rPr lang="en-US" sz="3600" b="1" dirty="0" err="1" smtClean="0">
                <a:solidFill>
                  <a:srgbClr val="FF0000"/>
                </a:solidFill>
              </a:rPr>
              <a:t>efficace</a:t>
            </a:r>
            <a:r>
              <a:rPr lang="en-US" sz="3600" b="1" dirty="0" smtClean="0">
                <a:solidFill>
                  <a:srgbClr val="FF0000"/>
                </a:solidFill>
              </a:rPr>
              <a:t>!!!</a:t>
            </a:r>
            <a:endParaRPr lang="en-CA" sz="3600" b="1" dirty="0">
              <a:solidFill>
                <a:srgbClr val="FF0000"/>
              </a:solidFill>
            </a:endParaRPr>
          </a:p>
        </p:txBody>
      </p:sp>
    </p:spTree>
    <p:extLst>
      <p:ext uri="{BB962C8B-B14F-4D97-AF65-F5344CB8AC3E}">
        <p14:creationId xmlns:p14="http://schemas.microsoft.com/office/powerpoint/2010/main" val="390562686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170E-7123-9846-B3C0-542880E12931}"/>
              </a:ext>
            </a:extLst>
          </p:cNvPr>
          <p:cNvSpPr>
            <a:spLocks noGrp="1"/>
          </p:cNvSpPr>
          <p:nvPr>
            <p:ph type="title"/>
          </p:nvPr>
        </p:nvSpPr>
        <p:spPr>
          <a:xfrm>
            <a:off x="718626" y="2743482"/>
            <a:ext cx="7772400" cy="1362075"/>
          </a:xfrm>
        </p:spPr>
        <p:txBody>
          <a:bodyPr/>
          <a:lstStyle/>
          <a:p>
            <a:pPr algn="ctr"/>
            <a:r>
              <a:rPr lang="en-US" dirty="0" err="1" smtClean="0">
                <a:latin typeface="+mj-lt"/>
              </a:rPr>
              <a:t>DéTECTION</a:t>
            </a:r>
            <a:r>
              <a:rPr lang="en-US" dirty="0" smtClean="0">
                <a:latin typeface="+mj-lt"/>
              </a:rPr>
              <a:t> </a:t>
            </a:r>
            <a:r>
              <a:rPr lang="en-US" dirty="0" err="1" smtClean="0">
                <a:latin typeface="+mj-lt"/>
              </a:rPr>
              <a:t>d’objets</a:t>
            </a:r>
            <a:endParaRPr lang="en-US" dirty="0">
              <a:latin typeface="+mj-lt"/>
            </a:endParaRPr>
          </a:p>
        </p:txBody>
      </p:sp>
      <p:sp>
        <p:nvSpPr>
          <p:cNvPr id="4" name="Slide Number Placeholder 3">
            <a:extLst>
              <a:ext uri="{FF2B5EF4-FFF2-40B4-BE49-F238E27FC236}">
                <a16:creationId xmlns:a16="http://schemas.microsoft.com/office/drawing/2014/main" id="{A0BC907C-8623-C04F-B17C-CEA435A032DF}"/>
              </a:ext>
            </a:extLst>
          </p:cNvPr>
          <p:cNvSpPr>
            <a:spLocks noGrp="1"/>
          </p:cNvSpPr>
          <p:nvPr>
            <p:ph type="sldNum" sz="quarter" idx="12"/>
          </p:nvPr>
        </p:nvSpPr>
        <p:spPr/>
        <p:txBody>
          <a:bodyPr/>
          <a:lstStyle/>
          <a:p>
            <a:pPr>
              <a:defRPr/>
            </a:pPr>
            <a:fld id="{C1BA748F-EF95-4F40-9242-657DE9899ECA}" type="slidenum">
              <a:rPr lang="fr-CA" smtClean="0">
                <a:latin typeface="+mj-lt"/>
              </a:rPr>
              <a:pPr>
                <a:defRPr/>
              </a:pPr>
              <a:t>52</a:t>
            </a:fld>
            <a:endParaRPr lang="fr-CA">
              <a:latin typeface="+mj-lt"/>
            </a:endParaRPr>
          </a:p>
        </p:txBody>
      </p:sp>
    </p:spTree>
    <p:extLst>
      <p:ext uri="{BB962C8B-B14F-4D97-AF65-F5344CB8AC3E}">
        <p14:creationId xmlns:p14="http://schemas.microsoft.com/office/powerpoint/2010/main" val="171721538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r>
              <a:rPr lang="en-US" dirty="0" err="1" smtClean="0">
                <a:latin typeface="+mj-lt"/>
              </a:rPr>
              <a:t>Détection</a:t>
            </a:r>
            <a:r>
              <a:rPr lang="en-US" dirty="0" smtClean="0">
                <a:latin typeface="+mj-lt"/>
              </a:rPr>
              <a:t> </a:t>
            </a:r>
            <a:r>
              <a:rPr lang="en-US" dirty="0" err="1" smtClean="0">
                <a:latin typeface="+mj-lt"/>
              </a:rPr>
              <a:t>d’objets</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53</a:t>
            </a:fld>
            <a:endParaRPr lang="fr-CA" dirty="0">
              <a:latin typeface="+mj-lt"/>
            </a:endParaRPr>
          </a:p>
        </p:txBody>
      </p:sp>
      <p:sp>
        <p:nvSpPr>
          <p:cNvPr id="20" name="Content Placeholder 4">
            <a:extLst>
              <a:ext uri="{FF2B5EF4-FFF2-40B4-BE49-F238E27FC236}">
                <a16:creationId xmlns:a16="http://schemas.microsoft.com/office/drawing/2014/main" id="{AE2FC7D2-D552-524D-BFD0-482A77A976FA}"/>
              </a:ext>
            </a:extLst>
          </p:cNvPr>
          <p:cNvSpPr>
            <a:spLocks noGrp="1"/>
          </p:cNvSpPr>
          <p:nvPr>
            <p:ph idx="1"/>
          </p:nvPr>
        </p:nvSpPr>
        <p:spPr>
          <a:xfrm>
            <a:off x="685800" y="5566531"/>
            <a:ext cx="8309919" cy="477015"/>
          </a:xfrm>
        </p:spPr>
        <p:txBody>
          <a:bodyPr/>
          <a:lstStyle/>
          <a:p>
            <a:pPr marL="0" indent="0">
              <a:buNone/>
            </a:pPr>
            <a:r>
              <a:rPr lang="en-CA" sz="1700" b="1" dirty="0" smtClean="0">
                <a:latin typeface="+mj-lt"/>
              </a:rPr>
              <a:t>BUT</a:t>
            </a:r>
            <a:r>
              <a:rPr lang="en-CA" sz="1700" dirty="0" smtClean="0">
                <a:latin typeface="+mj-lt"/>
              </a:rPr>
              <a:t>: localiser et </a:t>
            </a:r>
            <a:r>
              <a:rPr lang="en-CA" sz="1700" dirty="0" err="1" smtClean="0">
                <a:latin typeface="+mj-lt"/>
              </a:rPr>
              <a:t>reconnaître</a:t>
            </a:r>
            <a:r>
              <a:rPr lang="en-CA" sz="1700" dirty="0" smtClean="0">
                <a:latin typeface="+mj-lt"/>
              </a:rPr>
              <a:t> des </a:t>
            </a:r>
            <a:r>
              <a:rPr lang="en-CA" sz="1700" u="sng" dirty="0" err="1" smtClean="0">
                <a:latin typeface="+mj-lt"/>
              </a:rPr>
              <a:t>objets</a:t>
            </a:r>
            <a:r>
              <a:rPr lang="en-CA" sz="1700" u="sng" dirty="0" smtClean="0">
                <a:latin typeface="+mj-lt"/>
              </a:rPr>
              <a:t> </a:t>
            </a:r>
            <a:r>
              <a:rPr lang="en-CA" sz="1700" dirty="0" smtClean="0">
                <a:latin typeface="+mj-lt"/>
              </a:rPr>
              <a:t>(</a:t>
            </a:r>
            <a:r>
              <a:rPr lang="en-CA" sz="1700" dirty="0" err="1" smtClean="0">
                <a:latin typeface="+mj-lt"/>
              </a:rPr>
              <a:t>ou</a:t>
            </a:r>
            <a:r>
              <a:rPr lang="en-CA" sz="1700" dirty="0" smtClean="0">
                <a:latin typeface="+mj-lt"/>
              </a:rPr>
              <a:t> </a:t>
            </a:r>
            <a:r>
              <a:rPr lang="en-CA" sz="1700" dirty="0" err="1" smtClean="0">
                <a:latin typeface="+mj-lt"/>
              </a:rPr>
              <a:t>personnes</a:t>
            </a:r>
            <a:r>
              <a:rPr lang="en-CA" sz="1700" dirty="0" smtClean="0"/>
              <a:t>, </a:t>
            </a:r>
            <a:r>
              <a:rPr lang="en-CA" sz="1700" dirty="0" err="1" smtClean="0">
                <a:latin typeface="+mj-lt"/>
              </a:rPr>
              <a:t>animaux</a:t>
            </a:r>
            <a:r>
              <a:rPr lang="en-CA" sz="1700" dirty="0" smtClean="0">
                <a:latin typeface="+mj-lt"/>
              </a:rPr>
              <a:t>). </a:t>
            </a:r>
            <a:endParaRPr lang="en-CA" sz="1700" dirty="0">
              <a:latin typeface="+mj-lt"/>
            </a:endParaRPr>
          </a:p>
          <a:p>
            <a:endParaRPr lang="en-US" sz="1600" dirty="0">
              <a:latin typeface="+mj-lt"/>
            </a:endParaRPr>
          </a:p>
        </p:txBody>
      </p:sp>
      <p:sp>
        <p:nvSpPr>
          <p:cNvPr id="23" name="Content Placeholder 4">
            <a:extLst>
              <a:ext uri="{FF2B5EF4-FFF2-40B4-BE49-F238E27FC236}">
                <a16:creationId xmlns:a16="http://schemas.microsoft.com/office/drawing/2014/main" id="{96F46816-83A2-1F40-A97B-5C7626F0EC6C}"/>
              </a:ext>
            </a:extLst>
          </p:cNvPr>
          <p:cNvSpPr txBox="1">
            <a:spLocks/>
          </p:cNvSpPr>
          <p:nvPr/>
        </p:nvSpPr>
        <p:spPr bwMode="auto">
          <a:xfrm>
            <a:off x="5409536" y="1426213"/>
            <a:ext cx="2790444" cy="47701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fr-CA" sz="1600" kern="0" dirty="0" smtClean="0">
                <a:latin typeface="+mj-lt"/>
              </a:rPr>
              <a:t>Étiquette de classe</a:t>
            </a:r>
            <a:endParaRPr lang="en-US" sz="1600" kern="0" dirty="0">
              <a:latin typeface="+mj-lt"/>
            </a:endParaRPr>
          </a:p>
        </p:txBody>
      </p:sp>
      <p:sp>
        <p:nvSpPr>
          <p:cNvPr id="24" name="Content Placeholder 4">
            <a:extLst>
              <a:ext uri="{FF2B5EF4-FFF2-40B4-BE49-F238E27FC236}">
                <a16:creationId xmlns:a16="http://schemas.microsoft.com/office/drawing/2014/main" id="{46AB1047-AEC8-B343-BDDF-5DA3EBD45CCC}"/>
              </a:ext>
            </a:extLst>
          </p:cNvPr>
          <p:cNvSpPr txBox="1">
            <a:spLocks/>
          </p:cNvSpPr>
          <p:nvPr/>
        </p:nvSpPr>
        <p:spPr bwMode="auto">
          <a:xfrm>
            <a:off x="4351986" y="4448410"/>
            <a:ext cx="2267712" cy="47701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kern="0" dirty="0" err="1" smtClean="0">
                <a:latin typeface="+mj-lt"/>
              </a:rPr>
              <a:t>Boîte</a:t>
            </a:r>
            <a:r>
              <a:rPr lang="en-CA" sz="1600" kern="0" dirty="0" smtClean="0">
                <a:latin typeface="+mj-lt"/>
              </a:rPr>
              <a:t> </a:t>
            </a:r>
            <a:r>
              <a:rPr lang="en-CA" sz="1600" kern="0" dirty="0" err="1" smtClean="0">
                <a:latin typeface="+mj-lt"/>
              </a:rPr>
              <a:t>englobante</a:t>
            </a:r>
            <a:r>
              <a:rPr lang="en-CA" sz="1600" kern="0" dirty="0" smtClean="0">
                <a:latin typeface="+mj-lt"/>
              </a:rPr>
              <a:t> 2D</a:t>
            </a:r>
            <a:endParaRPr lang="en-CA" sz="1600" kern="0" dirty="0">
              <a:latin typeface="+mj-lt"/>
            </a:endParaRPr>
          </a:p>
          <a:p>
            <a:endParaRPr lang="en-US" sz="1600" kern="0" dirty="0">
              <a:latin typeface="+mj-lt"/>
            </a:endParaRPr>
          </a:p>
        </p:txBody>
      </p:sp>
      <p:grpSp>
        <p:nvGrpSpPr>
          <p:cNvPr id="6" name="Group 5">
            <a:extLst>
              <a:ext uri="{FF2B5EF4-FFF2-40B4-BE49-F238E27FC236}">
                <a16:creationId xmlns:a16="http://schemas.microsoft.com/office/drawing/2014/main" id="{E27E6267-190F-2C41-ADF1-3AF961158F1C}"/>
              </a:ext>
            </a:extLst>
          </p:cNvPr>
          <p:cNvGrpSpPr/>
          <p:nvPr/>
        </p:nvGrpSpPr>
        <p:grpSpPr>
          <a:xfrm>
            <a:off x="5195832" y="2005655"/>
            <a:ext cx="3282033" cy="2129876"/>
            <a:chOff x="1635764" y="2261255"/>
            <a:chExt cx="3098424" cy="2010723"/>
          </a:xfrm>
        </p:grpSpPr>
        <p:grpSp>
          <p:nvGrpSpPr>
            <p:cNvPr id="5" name="Group 4">
              <a:extLst>
                <a:ext uri="{FF2B5EF4-FFF2-40B4-BE49-F238E27FC236}">
                  <a16:creationId xmlns:a16="http://schemas.microsoft.com/office/drawing/2014/main" id="{35BDFF58-E752-DB49-99F7-2DD1E2AB6AE4}"/>
                </a:ext>
              </a:extLst>
            </p:cNvPr>
            <p:cNvGrpSpPr/>
            <p:nvPr/>
          </p:nvGrpSpPr>
          <p:grpSpPr>
            <a:xfrm>
              <a:off x="1635764" y="2261255"/>
              <a:ext cx="3098424" cy="2010723"/>
              <a:chOff x="1635764" y="2261255"/>
              <a:chExt cx="3098424" cy="2010723"/>
            </a:xfrm>
          </p:grpSpPr>
          <p:pic>
            <p:nvPicPr>
              <p:cNvPr id="16"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1635764" y="2261255"/>
                <a:ext cx="3098424" cy="2010723"/>
              </a:xfrm>
              <a:prstGeom prst="rect">
                <a:avLst/>
              </a:prstGeom>
              <a:noFill/>
              <a:ln>
                <a:noFill/>
              </a:ln>
            </p:spPr>
          </p:pic>
          <p:sp>
            <p:nvSpPr>
              <p:cNvPr id="27" name="Rectangle 26">
                <a:extLst>
                  <a:ext uri="{FF2B5EF4-FFF2-40B4-BE49-F238E27FC236}">
                    <a16:creationId xmlns:a16="http://schemas.microsoft.com/office/drawing/2014/main" id="{A3975A95-105D-CE41-8735-A302E9A81DD7}"/>
                  </a:ext>
                </a:extLst>
              </p:cNvPr>
              <p:cNvSpPr/>
              <p:nvPr/>
            </p:nvSpPr>
            <p:spPr>
              <a:xfrm>
                <a:off x="1943100" y="2981260"/>
                <a:ext cx="1394460" cy="1164444"/>
              </a:xfrm>
              <a:prstGeom prst="rect">
                <a:avLst/>
              </a:prstGeom>
              <a:noFill/>
              <a:ln w="3492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28" name="Rectangle 27">
                <a:extLst>
                  <a:ext uri="{FF2B5EF4-FFF2-40B4-BE49-F238E27FC236}">
                    <a16:creationId xmlns:a16="http://schemas.microsoft.com/office/drawing/2014/main" id="{22D3B0A6-F0FC-1346-A335-1946D2C16A79}"/>
                  </a:ext>
                </a:extLst>
              </p:cNvPr>
              <p:cNvSpPr/>
              <p:nvPr/>
            </p:nvSpPr>
            <p:spPr>
              <a:xfrm>
                <a:off x="3154681" y="2302377"/>
                <a:ext cx="1211982" cy="1889047"/>
              </a:xfrm>
              <a:prstGeom prst="rect">
                <a:avLst/>
              </a:prstGeom>
              <a:noFill/>
              <a:ln w="34925">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grpSp>
        <p:sp>
          <p:nvSpPr>
            <p:cNvPr id="29" name="TextBox 28">
              <a:extLst>
                <a:ext uri="{FF2B5EF4-FFF2-40B4-BE49-F238E27FC236}">
                  <a16:creationId xmlns:a16="http://schemas.microsoft.com/office/drawing/2014/main" id="{927A7470-3FA4-A44D-A684-8C63BFF288C9}"/>
                </a:ext>
              </a:extLst>
            </p:cNvPr>
            <p:cNvSpPr txBox="1"/>
            <p:nvPr/>
          </p:nvSpPr>
          <p:spPr>
            <a:xfrm>
              <a:off x="1869117" y="2685709"/>
              <a:ext cx="582933" cy="319614"/>
            </a:xfrm>
            <a:prstGeom prst="rect">
              <a:avLst/>
            </a:prstGeom>
            <a:noFill/>
          </p:spPr>
          <p:txBody>
            <a:bodyPr wrap="none" rtlCol="0">
              <a:spAutoFit/>
            </a:bodyPr>
            <a:lstStyle/>
            <a:p>
              <a:r>
                <a:rPr lang="en-US" sz="1600" b="1" dirty="0" smtClean="0">
                  <a:solidFill>
                    <a:srgbClr val="FF0000"/>
                  </a:solidFill>
                  <a:latin typeface="+mj-lt"/>
                  <a:ea typeface="Helvetica Neue" panose="02000503000000020004" pitchFamily="2" charset="0"/>
                  <a:cs typeface="Helvetica Neue" panose="02000503000000020004" pitchFamily="2" charset="0"/>
                </a:rPr>
                <a:t>Chat</a:t>
              </a:r>
              <a:endParaRPr lang="en-US" sz="1600" b="1" dirty="0">
                <a:solidFill>
                  <a:srgbClr val="FF0000"/>
                </a:solidFill>
                <a:latin typeface="+mj-lt"/>
                <a:ea typeface="Helvetica Neue" panose="02000503000000020004" pitchFamily="2" charset="0"/>
                <a:cs typeface="Helvetica Neue" panose="02000503000000020004" pitchFamily="2" charset="0"/>
              </a:endParaRPr>
            </a:p>
          </p:txBody>
        </p:sp>
        <p:sp>
          <p:nvSpPr>
            <p:cNvPr id="30" name="TextBox 29">
              <a:extLst>
                <a:ext uri="{FF2B5EF4-FFF2-40B4-BE49-F238E27FC236}">
                  <a16:creationId xmlns:a16="http://schemas.microsoft.com/office/drawing/2014/main" id="{50C00953-8169-554A-BC38-00A1CA843933}"/>
                </a:ext>
              </a:extLst>
            </p:cNvPr>
            <p:cNvSpPr txBox="1"/>
            <p:nvPr/>
          </p:nvSpPr>
          <p:spPr>
            <a:xfrm>
              <a:off x="2493442" y="2302377"/>
              <a:ext cx="669192" cy="319614"/>
            </a:xfrm>
            <a:prstGeom prst="rect">
              <a:avLst/>
            </a:prstGeom>
            <a:noFill/>
          </p:spPr>
          <p:txBody>
            <a:bodyPr wrap="none" rtlCol="0">
              <a:spAutoFit/>
            </a:bodyPr>
            <a:lstStyle/>
            <a:p>
              <a:r>
                <a:rPr lang="en-US" sz="1600" b="1" dirty="0" err="1" smtClean="0">
                  <a:solidFill>
                    <a:srgbClr val="34AD62"/>
                  </a:solidFill>
                  <a:latin typeface="+mj-lt"/>
                  <a:ea typeface="Helvetica Neue" panose="02000503000000020004" pitchFamily="2" charset="0"/>
                  <a:cs typeface="Helvetica Neue" panose="02000503000000020004" pitchFamily="2" charset="0"/>
                </a:rPr>
                <a:t>Chien</a:t>
              </a:r>
              <a:endParaRPr lang="en-US" sz="1600" b="1" dirty="0">
                <a:solidFill>
                  <a:srgbClr val="34AD62"/>
                </a:solidFill>
                <a:latin typeface="+mj-lt"/>
                <a:ea typeface="Helvetica Neue" panose="02000503000000020004" pitchFamily="2" charset="0"/>
                <a:cs typeface="Helvetica Neue" panose="02000503000000020004" pitchFamily="2" charset="0"/>
              </a:endParaRPr>
            </a:p>
          </p:txBody>
        </p:sp>
      </p:grpSp>
      <p:pic>
        <p:nvPicPr>
          <p:cNvPr id="31" name="Google Shape;156;p20">
            <a:extLst>
              <a:ext uri="{FF2B5EF4-FFF2-40B4-BE49-F238E27FC236}">
                <a16:creationId xmlns:a16="http://schemas.microsoft.com/office/drawing/2014/main" id="{602028DA-95E5-AA4B-A358-1765921CE84C}"/>
              </a:ext>
            </a:extLst>
          </p:cNvPr>
          <p:cNvPicPr preferRelativeResize="0"/>
          <p:nvPr/>
        </p:nvPicPr>
        <p:blipFill>
          <a:blip r:embed="rId2">
            <a:alphaModFix/>
          </a:blip>
          <a:stretch>
            <a:fillRect/>
          </a:stretch>
        </p:blipFill>
        <p:spPr>
          <a:xfrm>
            <a:off x="586886" y="1999168"/>
            <a:ext cx="3282033" cy="2129876"/>
          </a:xfrm>
          <a:prstGeom prst="rect">
            <a:avLst/>
          </a:prstGeom>
          <a:noFill/>
          <a:ln>
            <a:noFill/>
          </a:ln>
        </p:spPr>
      </p:pic>
      <p:sp>
        <p:nvSpPr>
          <p:cNvPr id="32" name="Right Arrow 31">
            <a:extLst>
              <a:ext uri="{FF2B5EF4-FFF2-40B4-BE49-F238E27FC236}">
                <a16:creationId xmlns:a16="http://schemas.microsoft.com/office/drawing/2014/main" id="{3B24A232-A4BC-E844-A4B6-100389999590}"/>
              </a:ext>
            </a:extLst>
          </p:cNvPr>
          <p:cNvSpPr/>
          <p:nvPr/>
        </p:nvSpPr>
        <p:spPr>
          <a:xfrm>
            <a:off x="4235529" y="2972049"/>
            <a:ext cx="593693" cy="270073"/>
          </a:xfrm>
          <a:prstGeom prst="rightArrow">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33" name="Straight Connector 32">
            <a:extLst>
              <a:ext uri="{FF2B5EF4-FFF2-40B4-BE49-F238E27FC236}">
                <a16:creationId xmlns:a16="http://schemas.microsoft.com/office/drawing/2014/main" id="{9F19F21E-D8C8-874F-97D6-FD6BBAECBE5B}"/>
              </a:ext>
            </a:extLst>
          </p:cNvPr>
          <p:cNvCxnSpPr>
            <a:cxnSpLocks/>
          </p:cNvCxnSpPr>
          <p:nvPr/>
        </p:nvCxnSpPr>
        <p:spPr>
          <a:xfrm flipH="1">
            <a:off x="5858336" y="1781382"/>
            <a:ext cx="254424" cy="701288"/>
          </a:xfrm>
          <a:prstGeom prst="line">
            <a:avLst/>
          </a:prstGeom>
          <a:ln w="2222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648232-821A-CD4C-9C46-DCC381DED13E}"/>
              </a:ext>
            </a:extLst>
          </p:cNvPr>
          <p:cNvCxnSpPr>
            <a:cxnSpLocks/>
          </p:cNvCxnSpPr>
          <p:nvPr/>
        </p:nvCxnSpPr>
        <p:spPr>
          <a:xfrm flipH="1">
            <a:off x="5223807" y="4001775"/>
            <a:ext cx="524070" cy="461983"/>
          </a:xfrm>
          <a:prstGeom prst="line">
            <a:avLst/>
          </a:prstGeom>
          <a:ln w="22225">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625578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1791" y="1765879"/>
            <a:ext cx="3569326" cy="2414544"/>
          </a:xfrm>
          <a:prstGeom prst="rect">
            <a:avLst/>
          </a:prstGeom>
        </p:spPr>
      </p:pic>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err="1" smtClean="0">
                <a:latin typeface="+mj-lt"/>
              </a:rPr>
              <a:t>Détection</a:t>
            </a:r>
            <a:r>
              <a:rPr lang="en-US" dirty="0" smtClean="0">
                <a:latin typeface="+mj-lt"/>
              </a:rPr>
              <a:t> d’un </a:t>
            </a:r>
            <a:r>
              <a:rPr lang="en-US" dirty="0" err="1" smtClean="0">
                <a:latin typeface="+mj-lt"/>
              </a:rPr>
              <a:t>seul</a:t>
            </a:r>
            <a:r>
              <a:rPr lang="en-US" dirty="0" smtClean="0">
                <a:latin typeface="+mj-lt"/>
              </a:rPr>
              <a:t> objet</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54</a:t>
            </a:fld>
            <a:endParaRPr lang="fr-CA" dirty="0">
              <a:latin typeface="+mj-lt"/>
            </a:endParaRPr>
          </a:p>
        </p:txBody>
      </p:sp>
      <p:sp>
        <p:nvSpPr>
          <p:cNvPr id="27" name="Rectangle 26">
            <a:extLst>
              <a:ext uri="{FF2B5EF4-FFF2-40B4-BE49-F238E27FC236}">
                <a16:creationId xmlns:a16="http://schemas.microsoft.com/office/drawing/2014/main" id="{A3975A95-105D-CE41-8735-A302E9A81DD7}"/>
              </a:ext>
            </a:extLst>
          </p:cNvPr>
          <p:cNvSpPr/>
          <p:nvPr/>
        </p:nvSpPr>
        <p:spPr>
          <a:xfrm>
            <a:off x="3314499" y="1854487"/>
            <a:ext cx="2287384" cy="2050892"/>
          </a:xfrm>
          <a:prstGeom prst="rect">
            <a:avLst/>
          </a:prstGeom>
          <a:noFill/>
          <a:ln w="3492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mj-lt"/>
            </a:endParaRPr>
          </a:p>
        </p:txBody>
      </p:sp>
      <p:sp>
        <p:nvSpPr>
          <p:cNvPr id="29" name="TextBox 28">
            <a:extLst>
              <a:ext uri="{FF2B5EF4-FFF2-40B4-BE49-F238E27FC236}">
                <a16:creationId xmlns:a16="http://schemas.microsoft.com/office/drawing/2014/main" id="{927A7470-3FA4-A44D-A684-8C63BFF288C9}"/>
              </a:ext>
            </a:extLst>
          </p:cNvPr>
          <p:cNvSpPr txBox="1"/>
          <p:nvPr/>
        </p:nvSpPr>
        <p:spPr>
          <a:xfrm>
            <a:off x="3968557" y="1929358"/>
            <a:ext cx="708848" cy="338554"/>
          </a:xfrm>
          <a:prstGeom prst="rect">
            <a:avLst/>
          </a:prstGeom>
          <a:noFill/>
        </p:spPr>
        <p:txBody>
          <a:bodyPr wrap="none" rtlCol="0">
            <a:spAutoFit/>
          </a:bodyPr>
          <a:lstStyle/>
          <a:p>
            <a:r>
              <a:rPr lang="en-US" sz="1600" b="1" dirty="0" err="1" smtClean="0">
                <a:solidFill>
                  <a:srgbClr val="FF0000"/>
                </a:solidFill>
                <a:latin typeface="+mj-lt"/>
                <a:ea typeface="Helvetica Neue" panose="02000503000000020004" pitchFamily="2" charset="0"/>
                <a:cs typeface="Helvetica Neue" panose="02000503000000020004" pitchFamily="2" charset="0"/>
              </a:rPr>
              <a:t>Chien</a:t>
            </a:r>
            <a:endParaRPr lang="en-US" sz="1600" b="1" dirty="0" smtClean="0">
              <a:solidFill>
                <a:srgbClr val="FF0000"/>
              </a:solidFill>
              <a:latin typeface="+mj-lt"/>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56369573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8801" y="2586367"/>
            <a:ext cx="1758636" cy="1189666"/>
          </a:xfrm>
          <a:prstGeom prst="rect">
            <a:avLst/>
          </a:prstGeom>
        </p:spPr>
      </p:pic>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err="1" smtClean="0">
                <a:latin typeface="+mj-lt"/>
              </a:rPr>
              <a:t>Détection</a:t>
            </a:r>
            <a:r>
              <a:rPr lang="en-US" dirty="0" smtClean="0">
                <a:latin typeface="+mj-lt"/>
              </a:rPr>
              <a:t> d’un </a:t>
            </a:r>
            <a:r>
              <a:rPr lang="en-US" dirty="0" err="1" smtClean="0">
                <a:latin typeface="+mj-lt"/>
              </a:rPr>
              <a:t>seul</a:t>
            </a:r>
            <a:r>
              <a:rPr lang="en-US" dirty="0" smtClean="0">
                <a:latin typeface="+mj-lt"/>
              </a:rPr>
              <a:t> objet</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55</a:t>
            </a:fld>
            <a:endParaRPr lang="fr-CA" dirty="0">
              <a:latin typeface="+mj-lt"/>
            </a:endParaRPr>
          </a:p>
        </p:txBody>
      </p:sp>
      <p:grpSp>
        <p:nvGrpSpPr>
          <p:cNvPr id="7" name="Group 6"/>
          <p:cNvGrpSpPr/>
          <p:nvPr/>
        </p:nvGrpSpPr>
        <p:grpSpPr>
          <a:xfrm>
            <a:off x="2124503" y="1945841"/>
            <a:ext cx="2294815" cy="2470718"/>
            <a:chOff x="3026534" y="3884870"/>
            <a:chExt cx="2936383" cy="2820732"/>
          </a:xfrm>
        </p:grpSpPr>
        <p:sp>
          <p:nvSpPr>
            <p:cNvPr id="8" name="Trapezoid 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p:cNvGrpSpPr/>
            <p:nvPr/>
          </p:nvGrpSpPr>
          <p:grpSpPr>
            <a:xfrm>
              <a:off x="3237049" y="4258342"/>
              <a:ext cx="1001396" cy="2171143"/>
              <a:chOff x="2936026" y="4478392"/>
              <a:chExt cx="651225" cy="1193083"/>
            </a:xfrm>
            <a:solidFill>
              <a:schemeClr val="bg1"/>
            </a:solidFill>
          </p:grpSpPr>
          <p:sp>
            <p:nvSpPr>
              <p:cNvPr id="22" name="Cube 2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3" name="Cube 2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Cube 2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 name="Group 9"/>
            <p:cNvGrpSpPr/>
            <p:nvPr/>
          </p:nvGrpSpPr>
          <p:grpSpPr>
            <a:xfrm>
              <a:off x="3992574" y="4621276"/>
              <a:ext cx="819449" cy="1389344"/>
              <a:chOff x="3996733" y="5166387"/>
              <a:chExt cx="516560" cy="804169"/>
            </a:xfrm>
            <a:solidFill>
              <a:schemeClr val="bg1"/>
            </a:solidFill>
          </p:grpSpPr>
          <p:sp>
            <p:nvSpPr>
              <p:cNvPr id="19" name="Cube 1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0" name="Cube 1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1" name="Cube 2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1" name="Group 10"/>
            <p:cNvGrpSpPr/>
            <p:nvPr/>
          </p:nvGrpSpPr>
          <p:grpSpPr>
            <a:xfrm>
              <a:off x="4683362" y="4817956"/>
              <a:ext cx="602349" cy="917646"/>
              <a:chOff x="3996733" y="5166387"/>
              <a:chExt cx="516560" cy="804169"/>
            </a:xfrm>
            <a:solidFill>
              <a:schemeClr val="bg1"/>
            </a:solidFill>
          </p:grpSpPr>
          <p:sp>
            <p:nvSpPr>
              <p:cNvPr id="16" name="Cube 1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Cube 1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8" name="Cube 1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 name="Group 11"/>
            <p:cNvGrpSpPr/>
            <p:nvPr/>
          </p:nvGrpSpPr>
          <p:grpSpPr>
            <a:xfrm>
              <a:off x="5218989" y="4968366"/>
              <a:ext cx="490814" cy="534584"/>
              <a:chOff x="4085834" y="3608778"/>
              <a:chExt cx="731109" cy="556531"/>
            </a:xfrm>
            <a:solidFill>
              <a:schemeClr val="bg1"/>
            </a:solidFill>
          </p:grpSpPr>
          <p:sp>
            <p:nvSpPr>
              <p:cNvPr id="13" name="Cube 1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 name="Cube 1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Cube 1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5" name="TextBox 4"/>
          <p:cNvSpPr txBox="1"/>
          <p:nvPr/>
        </p:nvSpPr>
        <p:spPr>
          <a:xfrm>
            <a:off x="829344" y="4554539"/>
            <a:ext cx="4416595"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smtClean="0"/>
              <a:t>, </a:t>
            </a:r>
            <a:r>
              <a:rPr lang="fr-CA" sz="1800" dirty="0" err="1" smtClean="0"/>
              <a:t>InceptionNet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6" name="Rectangle 5"/>
          <p:cNvSpPr/>
          <p:nvPr/>
        </p:nvSpPr>
        <p:spPr>
          <a:xfrm>
            <a:off x="5254580" y="1384443"/>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sp>
        <p:nvSpPr>
          <p:cNvPr id="28" name="Rectangle 27"/>
          <p:cNvSpPr/>
          <p:nvPr/>
        </p:nvSpPr>
        <p:spPr>
          <a:xfrm>
            <a:off x="5254580" y="3386397"/>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cxnSp>
        <p:nvCxnSpPr>
          <p:cNvPr id="26" name="Elbow Connector 25"/>
          <p:cNvCxnSpPr>
            <a:stCxn id="8" idx="0"/>
            <a:endCxn id="6" idx="1"/>
          </p:cNvCxnSpPr>
          <p:nvPr/>
        </p:nvCxnSpPr>
        <p:spPr>
          <a:xfrm flipV="1">
            <a:off x="4419319" y="2149250"/>
            <a:ext cx="835261" cy="1031950"/>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1" name="Elbow Connector 30"/>
          <p:cNvCxnSpPr>
            <a:stCxn id="8" idx="0"/>
            <a:endCxn id="28" idx="1"/>
          </p:cNvCxnSpPr>
          <p:nvPr/>
        </p:nvCxnSpPr>
        <p:spPr>
          <a:xfrm>
            <a:off x="4419319" y="3181200"/>
            <a:ext cx="835261" cy="970004"/>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3" name="Straight Arrow Connector 32"/>
          <p:cNvCxnSpPr>
            <a:stCxn id="6" idx="3"/>
          </p:cNvCxnSpPr>
          <p:nvPr/>
        </p:nvCxnSpPr>
        <p:spPr>
          <a:xfrm>
            <a:off x="5640946" y="2149250"/>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4" name="Straight Arrow Connector 33"/>
          <p:cNvCxnSpPr/>
          <p:nvPr/>
        </p:nvCxnSpPr>
        <p:spPr>
          <a:xfrm>
            <a:off x="5640946" y="4183913"/>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35" name="TextBox 34"/>
          <p:cNvSpPr txBox="1"/>
          <p:nvPr/>
        </p:nvSpPr>
        <p:spPr>
          <a:xfrm>
            <a:off x="6027312" y="1918417"/>
            <a:ext cx="1731564" cy="461665"/>
          </a:xfrm>
          <a:prstGeom prst="rect">
            <a:avLst/>
          </a:prstGeom>
          <a:noFill/>
        </p:spPr>
        <p:txBody>
          <a:bodyPr wrap="none" rtlCol="0">
            <a:spAutoFit/>
          </a:bodyPr>
          <a:lstStyle/>
          <a:p>
            <a:pPr algn="ctr"/>
            <a:r>
              <a:rPr lang="fr-CA" dirty="0" smtClean="0"/>
              <a:t>1000 classes</a:t>
            </a:r>
          </a:p>
        </p:txBody>
      </p:sp>
      <p:sp>
        <p:nvSpPr>
          <p:cNvPr id="36" name="TextBox 35"/>
          <p:cNvSpPr txBox="1"/>
          <p:nvPr/>
        </p:nvSpPr>
        <p:spPr>
          <a:xfrm>
            <a:off x="6027312" y="3920371"/>
            <a:ext cx="1511312" cy="461665"/>
          </a:xfrm>
          <a:prstGeom prst="rect">
            <a:avLst/>
          </a:prstGeom>
          <a:noFill/>
        </p:spPr>
        <p:txBody>
          <a:bodyPr wrap="none" rtlCol="0">
            <a:spAutoFit/>
          </a:bodyPr>
          <a:lstStyle/>
          <a:p>
            <a:pPr algn="ctr"/>
            <a:r>
              <a:rPr lang="en-CA" dirty="0" smtClean="0"/>
              <a:t>[X,Y,W,H]</a:t>
            </a:r>
            <a:endParaRPr lang="fr-CA" dirty="0" smtClean="0"/>
          </a:p>
        </p:txBody>
      </p:sp>
    </p:spTree>
    <p:extLst>
      <p:ext uri="{BB962C8B-B14F-4D97-AF65-F5344CB8AC3E}">
        <p14:creationId xmlns:p14="http://schemas.microsoft.com/office/powerpoint/2010/main" val="138592957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8801" y="2586367"/>
            <a:ext cx="1758636" cy="1189666"/>
          </a:xfrm>
          <a:prstGeom prst="rect">
            <a:avLst/>
          </a:prstGeom>
        </p:spPr>
      </p:pic>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err="1" smtClean="0">
                <a:latin typeface="+mj-lt"/>
              </a:rPr>
              <a:t>Détection</a:t>
            </a:r>
            <a:r>
              <a:rPr lang="en-US" dirty="0" smtClean="0">
                <a:latin typeface="+mj-lt"/>
              </a:rPr>
              <a:t> d’un </a:t>
            </a:r>
            <a:r>
              <a:rPr lang="en-US" dirty="0" err="1" smtClean="0">
                <a:latin typeface="+mj-lt"/>
              </a:rPr>
              <a:t>seul</a:t>
            </a:r>
            <a:r>
              <a:rPr lang="en-US" dirty="0" smtClean="0">
                <a:latin typeface="+mj-lt"/>
              </a:rPr>
              <a:t> objet</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56</a:t>
            </a:fld>
            <a:endParaRPr lang="fr-CA" dirty="0">
              <a:latin typeface="+mj-lt"/>
            </a:endParaRPr>
          </a:p>
        </p:txBody>
      </p:sp>
      <p:grpSp>
        <p:nvGrpSpPr>
          <p:cNvPr id="7" name="Group 6"/>
          <p:cNvGrpSpPr/>
          <p:nvPr/>
        </p:nvGrpSpPr>
        <p:grpSpPr>
          <a:xfrm>
            <a:off x="2124503" y="1945841"/>
            <a:ext cx="2294815" cy="2470718"/>
            <a:chOff x="3026534" y="3884870"/>
            <a:chExt cx="2936383" cy="2820732"/>
          </a:xfrm>
        </p:grpSpPr>
        <p:sp>
          <p:nvSpPr>
            <p:cNvPr id="8" name="Trapezoid 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p:cNvGrpSpPr/>
            <p:nvPr/>
          </p:nvGrpSpPr>
          <p:grpSpPr>
            <a:xfrm>
              <a:off x="3237049" y="4258342"/>
              <a:ext cx="1001396" cy="2171143"/>
              <a:chOff x="2936026" y="4478392"/>
              <a:chExt cx="651225" cy="1193083"/>
            </a:xfrm>
            <a:solidFill>
              <a:schemeClr val="bg1"/>
            </a:solidFill>
          </p:grpSpPr>
          <p:sp>
            <p:nvSpPr>
              <p:cNvPr id="22" name="Cube 2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3" name="Cube 2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Cube 2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 name="Group 9"/>
            <p:cNvGrpSpPr/>
            <p:nvPr/>
          </p:nvGrpSpPr>
          <p:grpSpPr>
            <a:xfrm>
              <a:off x="3992574" y="4621276"/>
              <a:ext cx="819449" cy="1389344"/>
              <a:chOff x="3996733" y="5166387"/>
              <a:chExt cx="516560" cy="804169"/>
            </a:xfrm>
            <a:solidFill>
              <a:schemeClr val="bg1"/>
            </a:solidFill>
          </p:grpSpPr>
          <p:sp>
            <p:nvSpPr>
              <p:cNvPr id="19" name="Cube 1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0" name="Cube 1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1" name="Cube 2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1" name="Group 10"/>
            <p:cNvGrpSpPr/>
            <p:nvPr/>
          </p:nvGrpSpPr>
          <p:grpSpPr>
            <a:xfrm>
              <a:off x="4683362" y="4817956"/>
              <a:ext cx="602349" cy="917646"/>
              <a:chOff x="3996733" y="5166387"/>
              <a:chExt cx="516560" cy="804169"/>
            </a:xfrm>
            <a:solidFill>
              <a:schemeClr val="bg1"/>
            </a:solidFill>
          </p:grpSpPr>
          <p:sp>
            <p:nvSpPr>
              <p:cNvPr id="16" name="Cube 1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Cube 1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8" name="Cube 1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 name="Group 11"/>
            <p:cNvGrpSpPr/>
            <p:nvPr/>
          </p:nvGrpSpPr>
          <p:grpSpPr>
            <a:xfrm>
              <a:off x="5218989" y="4968366"/>
              <a:ext cx="490814" cy="534584"/>
              <a:chOff x="4085834" y="3608778"/>
              <a:chExt cx="731109" cy="556531"/>
            </a:xfrm>
            <a:solidFill>
              <a:schemeClr val="bg1"/>
            </a:solidFill>
          </p:grpSpPr>
          <p:sp>
            <p:nvSpPr>
              <p:cNvPr id="13" name="Cube 1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 name="Cube 1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Cube 1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5" name="TextBox 4"/>
          <p:cNvSpPr txBox="1"/>
          <p:nvPr/>
        </p:nvSpPr>
        <p:spPr>
          <a:xfrm>
            <a:off x="848578" y="4554539"/>
            <a:ext cx="4378123"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a:t>, </a:t>
            </a:r>
            <a:r>
              <a:rPr lang="fr-CA" sz="1800" dirty="0" err="1" smtClean="0"/>
              <a:t>InceptionNet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6" name="Rectangle 5"/>
          <p:cNvSpPr/>
          <p:nvPr/>
        </p:nvSpPr>
        <p:spPr>
          <a:xfrm>
            <a:off x="5254580" y="1384443"/>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sp>
        <p:nvSpPr>
          <p:cNvPr id="28" name="Rectangle 27"/>
          <p:cNvSpPr/>
          <p:nvPr/>
        </p:nvSpPr>
        <p:spPr>
          <a:xfrm>
            <a:off x="5254580" y="3386397"/>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cxnSp>
        <p:nvCxnSpPr>
          <p:cNvPr id="26" name="Elbow Connector 25"/>
          <p:cNvCxnSpPr>
            <a:stCxn id="8" idx="0"/>
            <a:endCxn id="6" idx="1"/>
          </p:cNvCxnSpPr>
          <p:nvPr/>
        </p:nvCxnSpPr>
        <p:spPr>
          <a:xfrm flipV="1">
            <a:off x="4419319" y="2149250"/>
            <a:ext cx="835261" cy="1031950"/>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1" name="Elbow Connector 30"/>
          <p:cNvCxnSpPr>
            <a:stCxn id="8" idx="0"/>
            <a:endCxn id="28" idx="1"/>
          </p:cNvCxnSpPr>
          <p:nvPr/>
        </p:nvCxnSpPr>
        <p:spPr>
          <a:xfrm>
            <a:off x="4419319" y="3181200"/>
            <a:ext cx="835261" cy="970004"/>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3" name="Straight Arrow Connector 32"/>
          <p:cNvCxnSpPr>
            <a:stCxn id="6" idx="3"/>
          </p:cNvCxnSpPr>
          <p:nvPr/>
        </p:nvCxnSpPr>
        <p:spPr>
          <a:xfrm>
            <a:off x="5640946" y="2149250"/>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4" name="Straight Arrow Connector 33"/>
          <p:cNvCxnSpPr/>
          <p:nvPr/>
        </p:nvCxnSpPr>
        <p:spPr>
          <a:xfrm>
            <a:off x="5640946" y="4183913"/>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35" name="TextBox 34"/>
          <p:cNvSpPr txBox="1"/>
          <p:nvPr/>
        </p:nvSpPr>
        <p:spPr>
          <a:xfrm>
            <a:off x="6027312" y="1918417"/>
            <a:ext cx="1731564" cy="461665"/>
          </a:xfrm>
          <a:prstGeom prst="rect">
            <a:avLst/>
          </a:prstGeom>
          <a:noFill/>
        </p:spPr>
        <p:txBody>
          <a:bodyPr wrap="none" rtlCol="0">
            <a:spAutoFit/>
          </a:bodyPr>
          <a:lstStyle/>
          <a:p>
            <a:pPr algn="ctr"/>
            <a:r>
              <a:rPr lang="fr-CA" dirty="0" smtClean="0"/>
              <a:t>1000 classes</a:t>
            </a:r>
          </a:p>
        </p:txBody>
      </p:sp>
      <p:sp>
        <p:nvSpPr>
          <p:cNvPr id="36" name="TextBox 35"/>
          <p:cNvSpPr txBox="1"/>
          <p:nvPr/>
        </p:nvSpPr>
        <p:spPr>
          <a:xfrm>
            <a:off x="6027312" y="3920371"/>
            <a:ext cx="1511312" cy="461665"/>
          </a:xfrm>
          <a:prstGeom prst="rect">
            <a:avLst/>
          </a:prstGeom>
          <a:noFill/>
        </p:spPr>
        <p:txBody>
          <a:bodyPr wrap="none" rtlCol="0">
            <a:spAutoFit/>
          </a:bodyPr>
          <a:lstStyle/>
          <a:p>
            <a:pPr algn="ctr"/>
            <a:r>
              <a:rPr lang="en-CA" dirty="0" smtClean="0"/>
              <a:t>[X,Y,W,H]</a:t>
            </a:r>
            <a:endParaRPr lang="fr-CA" dirty="0" smtClean="0"/>
          </a:p>
        </p:txBody>
      </p:sp>
      <p:sp>
        <p:nvSpPr>
          <p:cNvPr id="25" name="TextBox 24"/>
          <p:cNvSpPr txBox="1"/>
          <p:nvPr/>
        </p:nvSpPr>
        <p:spPr>
          <a:xfrm>
            <a:off x="3271911" y="912290"/>
            <a:ext cx="1792478" cy="461665"/>
          </a:xfrm>
          <a:prstGeom prst="rect">
            <a:avLst/>
          </a:prstGeom>
          <a:noFill/>
        </p:spPr>
        <p:txBody>
          <a:bodyPr wrap="none" rtlCol="0">
            <a:spAutoFit/>
          </a:bodyPr>
          <a:lstStyle/>
          <a:p>
            <a:r>
              <a:rPr lang="fr-CA" b="1" dirty="0" smtClean="0">
                <a:solidFill>
                  <a:srgbClr val="FF0000"/>
                </a:solidFill>
              </a:rPr>
              <a:t>« </a:t>
            </a:r>
            <a:r>
              <a:rPr lang="fr-CA" b="1" dirty="0" err="1" smtClean="0">
                <a:solidFill>
                  <a:srgbClr val="FF0000"/>
                </a:solidFill>
              </a:rPr>
              <a:t>Backend</a:t>
            </a:r>
            <a:r>
              <a:rPr lang="fr-CA" b="1" dirty="0" smtClean="0">
                <a:solidFill>
                  <a:srgbClr val="FF0000"/>
                </a:solidFill>
              </a:rPr>
              <a:t> »</a:t>
            </a:r>
            <a:endParaRPr lang="en-CA" b="1" dirty="0">
              <a:solidFill>
                <a:srgbClr val="FF0000"/>
              </a:solidFill>
            </a:endParaRPr>
          </a:p>
        </p:txBody>
      </p:sp>
      <p:sp>
        <p:nvSpPr>
          <p:cNvPr id="27" name="Arc 26"/>
          <p:cNvSpPr/>
          <p:nvPr/>
        </p:nvSpPr>
        <p:spPr>
          <a:xfrm rot="15041086">
            <a:off x="2974660" y="1210916"/>
            <a:ext cx="914400" cy="914400"/>
          </a:xfrm>
          <a:prstGeom prst="arc">
            <a:avLst>
              <a:gd name="adj1" fmla="val 16280180"/>
              <a:gd name="adj2" fmla="val 0"/>
            </a:avLst>
          </a:prstGeom>
          <a:ln>
            <a:solidFill>
              <a:srgbClr val="FF0000"/>
            </a:solidFill>
            <a:headEnd type="arrow" w="med" len="med"/>
            <a:tailEnd type="none"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164548214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8801" y="2586367"/>
            <a:ext cx="1758636" cy="1189666"/>
          </a:xfrm>
          <a:prstGeom prst="rect">
            <a:avLst/>
          </a:prstGeom>
        </p:spPr>
      </p:pic>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err="1" smtClean="0">
                <a:latin typeface="+mj-lt"/>
              </a:rPr>
              <a:t>Détection</a:t>
            </a:r>
            <a:r>
              <a:rPr lang="en-US" dirty="0" smtClean="0">
                <a:latin typeface="+mj-lt"/>
              </a:rPr>
              <a:t> d’un </a:t>
            </a:r>
            <a:r>
              <a:rPr lang="en-US" dirty="0" err="1" smtClean="0">
                <a:latin typeface="+mj-lt"/>
              </a:rPr>
              <a:t>seul</a:t>
            </a:r>
            <a:r>
              <a:rPr lang="en-US" dirty="0" smtClean="0">
                <a:latin typeface="+mj-lt"/>
              </a:rPr>
              <a:t> objet</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57</a:t>
            </a:fld>
            <a:endParaRPr lang="fr-CA" dirty="0">
              <a:latin typeface="+mj-lt"/>
            </a:endParaRPr>
          </a:p>
        </p:txBody>
      </p:sp>
      <p:grpSp>
        <p:nvGrpSpPr>
          <p:cNvPr id="7" name="Group 6"/>
          <p:cNvGrpSpPr/>
          <p:nvPr/>
        </p:nvGrpSpPr>
        <p:grpSpPr>
          <a:xfrm>
            <a:off x="2124503" y="1945841"/>
            <a:ext cx="2294815" cy="2470718"/>
            <a:chOff x="3026534" y="3884870"/>
            <a:chExt cx="2936383" cy="2820732"/>
          </a:xfrm>
        </p:grpSpPr>
        <p:sp>
          <p:nvSpPr>
            <p:cNvPr id="8" name="Trapezoid 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p:cNvGrpSpPr/>
            <p:nvPr/>
          </p:nvGrpSpPr>
          <p:grpSpPr>
            <a:xfrm>
              <a:off x="3237049" y="4258342"/>
              <a:ext cx="1001396" cy="2171143"/>
              <a:chOff x="2936026" y="4478392"/>
              <a:chExt cx="651225" cy="1193083"/>
            </a:xfrm>
            <a:solidFill>
              <a:schemeClr val="bg1"/>
            </a:solidFill>
          </p:grpSpPr>
          <p:sp>
            <p:nvSpPr>
              <p:cNvPr id="22" name="Cube 2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3" name="Cube 2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Cube 2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 name="Group 9"/>
            <p:cNvGrpSpPr/>
            <p:nvPr/>
          </p:nvGrpSpPr>
          <p:grpSpPr>
            <a:xfrm>
              <a:off x="3992574" y="4621276"/>
              <a:ext cx="819449" cy="1389344"/>
              <a:chOff x="3996733" y="5166387"/>
              <a:chExt cx="516560" cy="804169"/>
            </a:xfrm>
            <a:solidFill>
              <a:schemeClr val="bg1"/>
            </a:solidFill>
          </p:grpSpPr>
          <p:sp>
            <p:nvSpPr>
              <p:cNvPr id="19" name="Cube 1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0" name="Cube 1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1" name="Cube 2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1" name="Group 10"/>
            <p:cNvGrpSpPr/>
            <p:nvPr/>
          </p:nvGrpSpPr>
          <p:grpSpPr>
            <a:xfrm>
              <a:off x="4683362" y="4817956"/>
              <a:ext cx="602349" cy="917646"/>
              <a:chOff x="3996733" y="5166387"/>
              <a:chExt cx="516560" cy="804169"/>
            </a:xfrm>
            <a:solidFill>
              <a:schemeClr val="bg1"/>
            </a:solidFill>
          </p:grpSpPr>
          <p:sp>
            <p:nvSpPr>
              <p:cNvPr id="16" name="Cube 1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Cube 1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8" name="Cube 1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 name="Group 11"/>
            <p:cNvGrpSpPr/>
            <p:nvPr/>
          </p:nvGrpSpPr>
          <p:grpSpPr>
            <a:xfrm>
              <a:off x="5218989" y="4968366"/>
              <a:ext cx="490814" cy="534584"/>
              <a:chOff x="4085834" y="3608778"/>
              <a:chExt cx="731109" cy="556531"/>
            </a:xfrm>
            <a:solidFill>
              <a:schemeClr val="bg1"/>
            </a:solidFill>
          </p:grpSpPr>
          <p:sp>
            <p:nvSpPr>
              <p:cNvPr id="13" name="Cube 1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 name="Cube 1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Cube 1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5" name="TextBox 4"/>
          <p:cNvSpPr txBox="1"/>
          <p:nvPr/>
        </p:nvSpPr>
        <p:spPr>
          <a:xfrm>
            <a:off x="848578" y="4554539"/>
            <a:ext cx="4378123"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a:t>, </a:t>
            </a:r>
            <a:r>
              <a:rPr lang="fr-CA" sz="1800" dirty="0" err="1" smtClean="0"/>
              <a:t>InceptionNet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6" name="Rectangle 5"/>
          <p:cNvSpPr/>
          <p:nvPr/>
        </p:nvSpPr>
        <p:spPr>
          <a:xfrm>
            <a:off x="5254580" y="1384443"/>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sp>
        <p:nvSpPr>
          <p:cNvPr id="28" name="Rectangle 27"/>
          <p:cNvSpPr/>
          <p:nvPr/>
        </p:nvSpPr>
        <p:spPr>
          <a:xfrm>
            <a:off x="5254580" y="3386397"/>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cxnSp>
        <p:nvCxnSpPr>
          <p:cNvPr id="26" name="Elbow Connector 25"/>
          <p:cNvCxnSpPr>
            <a:stCxn id="8" idx="0"/>
            <a:endCxn id="6" idx="1"/>
          </p:cNvCxnSpPr>
          <p:nvPr/>
        </p:nvCxnSpPr>
        <p:spPr>
          <a:xfrm flipV="1">
            <a:off x="4419319" y="2149250"/>
            <a:ext cx="835261" cy="1031950"/>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1" name="Elbow Connector 30"/>
          <p:cNvCxnSpPr>
            <a:stCxn id="8" idx="0"/>
            <a:endCxn id="28" idx="1"/>
          </p:cNvCxnSpPr>
          <p:nvPr/>
        </p:nvCxnSpPr>
        <p:spPr>
          <a:xfrm>
            <a:off x="4419319" y="3181200"/>
            <a:ext cx="835261" cy="970004"/>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3" name="Straight Arrow Connector 32"/>
          <p:cNvCxnSpPr>
            <a:stCxn id="6" idx="3"/>
          </p:cNvCxnSpPr>
          <p:nvPr/>
        </p:nvCxnSpPr>
        <p:spPr>
          <a:xfrm>
            <a:off x="5640946" y="2149250"/>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4" name="Straight Arrow Connector 33"/>
          <p:cNvCxnSpPr/>
          <p:nvPr/>
        </p:nvCxnSpPr>
        <p:spPr>
          <a:xfrm>
            <a:off x="5640946" y="4183913"/>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35" name="TextBox 34"/>
          <p:cNvSpPr txBox="1"/>
          <p:nvPr/>
        </p:nvSpPr>
        <p:spPr>
          <a:xfrm>
            <a:off x="6027312" y="1918417"/>
            <a:ext cx="1731564" cy="461665"/>
          </a:xfrm>
          <a:prstGeom prst="rect">
            <a:avLst/>
          </a:prstGeom>
          <a:noFill/>
        </p:spPr>
        <p:txBody>
          <a:bodyPr wrap="none" rtlCol="0">
            <a:spAutoFit/>
          </a:bodyPr>
          <a:lstStyle/>
          <a:p>
            <a:pPr algn="ctr"/>
            <a:r>
              <a:rPr lang="fr-CA" dirty="0" smtClean="0"/>
              <a:t>1000 classes</a:t>
            </a:r>
          </a:p>
        </p:txBody>
      </p:sp>
      <p:sp>
        <p:nvSpPr>
          <p:cNvPr id="36" name="TextBox 35"/>
          <p:cNvSpPr txBox="1"/>
          <p:nvPr/>
        </p:nvSpPr>
        <p:spPr>
          <a:xfrm>
            <a:off x="6027312" y="3920371"/>
            <a:ext cx="1511312" cy="461665"/>
          </a:xfrm>
          <a:prstGeom prst="rect">
            <a:avLst/>
          </a:prstGeom>
          <a:noFill/>
        </p:spPr>
        <p:txBody>
          <a:bodyPr wrap="none" rtlCol="0">
            <a:spAutoFit/>
          </a:bodyPr>
          <a:lstStyle/>
          <a:p>
            <a:pPr algn="ctr"/>
            <a:r>
              <a:rPr lang="en-CA" dirty="0" smtClean="0"/>
              <a:t>[X,Y,W,H]</a:t>
            </a:r>
            <a:endParaRPr lang="fr-CA" dirty="0" smtClean="0"/>
          </a:p>
        </p:txBody>
      </p:sp>
      <p:sp>
        <p:nvSpPr>
          <p:cNvPr id="37" name="TextBox 36"/>
          <p:cNvSpPr txBox="1"/>
          <p:nvPr/>
        </p:nvSpPr>
        <p:spPr>
          <a:xfrm>
            <a:off x="5304301" y="5262537"/>
            <a:ext cx="2460930" cy="954107"/>
          </a:xfrm>
          <a:prstGeom prst="rect">
            <a:avLst/>
          </a:prstGeom>
          <a:noFill/>
        </p:spPr>
        <p:txBody>
          <a:bodyPr wrap="none" rtlCol="0">
            <a:spAutoFit/>
          </a:bodyPr>
          <a:lstStyle/>
          <a:p>
            <a:r>
              <a:rPr lang="fr-CA" sz="2000" b="1" dirty="0" smtClean="0">
                <a:solidFill>
                  <a:srgbClr val="FF0000"/>
                </a:solidFill>
              </a:rPr>
              <a:t>Deux têtes de sortie :</a:t>
            </a:r>
          </a:p>
          <a:p>
            <a:r>
              <a:rPr lang="fr-CA" sz="1800" dirty="0" smtClean="0"/>
              <a:t>    1- Classification</a:t>
            </a:r>
          </a:p>
          <a:p>
            <a:r>
              <a:rPr lang="fr-CA" sz="1800" dirty="0" smtClean="0"/>
              <a:t>    2- Régression</a:t>
            </a:r>
            <a:endParaRPr lang="en-CA" sz="1800" dirty="0"/>
          </a:p>
        </p:txBody>
      </p:sp>
    </p:spTree>
    <p:extLst>
      <p:ext uri="{BB962C8B-B14F-4D97-AF65-F5344CB8AC3E}">
        <p14:creationId xmlns:p14="http://schemas.microsoft.com/office/powerpoint/2010/main" val="186340957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8801" y="2586367"/>
            <a:ext cx="1758636" cy="1189666"/>
          </a:xfrm>
          <a:prstGeom prst="rect">
            <a:avLst/>
          </a:prstGeom>
        </p:spPr>
      </p:pic>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err="1" smtClean="0">
                <a:latin typeface="+mj-lt"/>
              </a:rPr>
              <a:t>Détection</a:t>
            </a:r>
            <a:r>
              <a:rPr lang="en-US" dirty="0" smtClean="0">
                <a:latin typeface="+mj-lt"/>
              </a:rPr>
              <a:t> d’un </a:t>
            </a:r>
            <a:r>
              <a:rPr lang="en-US" dirty="0" err="1" smtClean="0">
                <a:latin typeface="+mj-lt"/>
              </a:rPr>
              <a:t>seul</a:t>
            </a:r>
            <a:r>
              <a:rPr lang="en-US" dirty="0" smtClean="0">
                <a:latin typeface="+mj-lt"/>
              </a:rPr>
              <a:t> objet</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58</a:t>
            </a:fld>
            <a:endParaRPr lang="fr-CA" dirty="0">
              <a:latin typeface="+mj-lt"/>
            </a:endParaRPr>
          </a:p>
        </p:txBody>
      </p:sp>
      <p:grpSp>
        <p:nvGrpSpPr>
          <p:cNvPr id="7" name="Group 6"/>
          <p:cNvGrpSpPr/>
          <p:nvPr/>
        </p:nvGrpSpPr>
        <p:grpSpPr>
          <a:xfrm>
            <a:off x="2124503" y="1945841"/>
            <a:ext cx="2294815" cy="2470718"/>
            <a:chOff x="3026534" y="3884870"/>
            <a:chExt cx="2936383" cy="2820732"/>
          </a:xfrm>
        </p:grpSpPr>
        <p:sp>
          <p:nvSpPr>
            <p:cNvPr id="8" name="Trapezoid 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p:cNvGrpSpPr/>
            <p:nvPr/>
          </p:nvGrpSpPr>
          <p:grpSpPr>
            <a:xfrm>
              <a:off x="3237049" y="4258342"/>
              <a:ext cx="1001396" cy="2171143"/>
              <a:chOff x="2936026" y="4478392"/>
              <a:chExt cx="651225" cy="1193083"/>
            </a:xfrm>
            <a:solidFill>
              <a:schemeClr val="bg1"/>
            </a:solidFill>
          </p:grpSpPr>
          <p:sp>
            <p:nvSpPr>
              <p:cNvPr id="22" name="Cube 2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3" name="Cube 2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Cube 2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 name="Group 9"/>
            <p:cNvGrpSpPr/>
            <p:nvPr/>
          </p:nvGrpSpPr>
          <p:grpSpPr>
            <a:xfrm>
              <a:off x="3992574" y="4621276"/>
              <a:ext cx="819449" cy="1389344"/>
              <a:chOff x="3996733" y="5166387"/>
              <a:chExt cx="516560" cy="804169"/>
            </a:xfrm>
            <a:solidFill>
              <a:schemeClr val="bg1"/>
            </a:solidFill>
          </p:grpSpPr>
          <p:sp>
            <p:nvSpPr>
              <p:cNvPr id="19" name="Cube 1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0" name="Cube 1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1" name="Cube 2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1" name="Group 10"/>
            <p:cNvGrpSpPr/>
            <p:nvPr/>
          </p:nvGrpSpPr>
          <p:grpSpPr>
            <a:xfrm>
              <a:off x="4683362" y="4817956"/>
              <a:ext cx="602349" cy="917646"/>
              <a:chOff x="3996733" y="5166387"/>
              <a:chExt cx="516560" cy="804169"/>
            </a:xfrm>
            <a:solidFill>
              <a:schemeClr val="bg1"/>
            </a:solidFill>
          </p:grpSpPr>
          <p:sp>
            <p:nvSpPr>
              <p:cNvPr id="16" name="Cube 1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Cube 1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8" name="Cube 1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 name="Group 11"/>
            <p:cNvGrpSpPr/>
            <p:nvPr/>
          </p:nvGrpSpPr>
          <p:grpSpPr>
            <a:xfrm>
              <a:off x="5218989" y="4968366"/>
              <a:ext cx="490814" cy="534584"/>
              <a:chOff x="4085834" y="3608778"/>
              <a:chExt cx="731109" cy="556531"/>
            </a:xfrm>
            <a:solidFill>
              <a:schemeClr val="bg1"/>
            </a:solidFill>
          </p:grpSpPr>
          <p:sp>
            <p:nvSpPr>
              <p:cNvPr id="13" name="Cube 1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 name="Cube 1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Cube 1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5" name="TextBox 4"/>
          <p:cNvSpPr txBox="1"/>
          <p:nvPr/>
        </p:nvSpPr>
        <p:spPr>
          <a:xfrm>
            <a:off x="848578" y="4554539"/>
            <a:ext cx="4378123"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a:t>, </a:t>
            </a:r>
            <a:r>
              <a:rPr lang="fr-CA" sz="1800" dirty="0" err="1" smtClean="0"/>
              <a:t>InceptionNet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6" name="Rectangle 5"/>
          <p:cNvSpPr/>
          <p:nvPr/>
        </p:nvSpPr>
        <p:spPr>
          <a:xfrm>
            <a:off x="5254580" y="1384443"/>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sp>
        <p:nvSpPr>
          <p:cNvPr id="28" name="Rectangle 27"/>
          <p:cNvSpPr/>
          <p:nvPr/>
        </p:nvSpPr>
        <p:spPr>
          <a:xfrm>
            <a:off x="5254580" y="3386397"/>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cxnSp>
        <p:nvCxnSpPr>
          <p:cNvPr id="26" name="Elbow Connector 25"/>
          <p:cNvCxnSpPr>
            <a:stCxn id="8" idx="0"/>
            <a:endCxn id="6" idx="1"/>
          </p:cNvCxnSpPr>
          <p:nvPr/>
        </p:nvCxnSpPr>
        <p:spPr>
          <a:xfrm flipV="1">
            <a:off x="4419319" y="2149250"/>
            <a:ext cx="835261" cy="1031950"/>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1" name="Elbow Connector 30"/>
          <p:cNvCxnSpPr>
            <a:stCxn id="8" idx="0"/>
            <a:endCxn id="28" idx="1"/>
          </p:cNvCxnSpPr>
          <p:nvPr/>
        </p:nvCxnSpPr>
        <p:spPr>
          <a:xfrm>
            <a:off x="4419319" y="3181200"/>
            <a:ext cx="835261" cy="970004"/>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3" name="Straight Arrow Connector 32"/>
          <p:cNvCxnSpPr>
            <a:stCxn id="6" idx="3"/>
          </p:cNvCxnSpPr>
          <p:nvPr/>
        </p:nvCxnSpPr>
        <p:spPr>
          <a:xfrm>
            <a:off x="5640946" y="2149250"/>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4" name="Straight Arrow Connector 33"/>
          <p:cNvCxnSpPr/>
          <p:nvPr/>
        </p:nvCxnSpPr>
        <p:spPr>
          <a:xfrm>
            <a:off x="5640946" y="4183913"/>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43" name="TextBox 42"/>
          <p:cNvSpPr txBox="1"/>
          <p:nvPr/>
        </p:nvSpPr>
        <p:spPr>
          <a:xfrm>
            <a:off x="5738382" y="1918417"/>
            <a:ext cx="2920992" cy="707886"/>
          </a:xfrm>
          <a:prstGeom prst="rect">
            <a:avLst/>
          </a:prstGeom>
          <a:noFill/>
        </p:spPr>
        <p:txBody>
          <a:bodyPr wrap="none" rtlCol="0">
            <a:spAutoFit/>
          </a:bodyPr>
          <a:lstStyle/>
          <a:p>
            <a:pPr algn="ctr"/>
            <a:r>
              <a:rPr lang="fr-CA" sz="2000" b="1" dirty="0" err="1" smtClean="0">
                <a:solidFill>
                  <a:srgbClr val="FF0000"/>
                </a:solidFill>
              </a:rPr>
              <a:t>Loss</a:t>
            </a:r>
            <a:r>
              <a:rPr lang="fr-CA" sz="2000" b="1" dirty="0" smtClean="0">
                <a:solidFill>
                  <a:srgbClr val="FF0000"/>
                </a:solidFill>
              </a:rPr>
              <a:t> classification</a:t>
            </a:r>
          </a:p>
          <a:p>
            <a:pPr algn="ctr"/>
            <a:r>
              <a:rPr lang="fr-CA" sz="2000" dirty="0" smtClean="0"/>
              <a:t>(Entropie croisée ou autre)</a:t>
            </a:r>
          </a:p>
        </p:txBody>
      </p:sp>
      <p:sp>
        <p:nvSpPr>
          <p:cNvPr id="44" name="TextBox 43"/>
          <p:cNvSpPr txBox="1"/>
          <p:nvPr/>
        </p:nvSpPr>
        <p:spPr>
          <a:xfrm>
            <a:off x="6265674" y="3729465"/>
            <a:ext cx="1866408" cy="707886"/>
          </a:xfrm>
          <a:prstGeom prst="rect">
            <a:avLst/>
          </a:prstGeom>
          <a:noFill/>
        </p:spPr>
        <p:txBody>
          <a:bodyPr wrap="none" rtlCol="0">
            <a:spAutoFit/>
          </a:bodyPr>
          <a:lstStyle/>
          <a:p>
            <a:pPr algn="ctr"/>
            <a:r>
              <a:rPr lang="fr-CA" sz="2000" b="1" dirty="0" err="1" smtClean="0">
                <a:solidFill>
                  <a:srgbClr val="FF0000"/>
                </a:solidFill>
              </a:rPr>
              <a:t>Loss</a:t>
            </a:r>
            <a:r>
              <a:rPr lang="fr-CA" sz="2000" b="1" dirty="0" smtClean="0">
                <a:solidFill>
                  <a:srgbClr val="FF0000"/>
                </a:solidFill>
              </a:rPr>
              <a:t> régression</a:t>
            </a:r>
          </a:p>
          <a:p>
            <a:pPr algn="ctr"/>
            <a:r>
              <a:rPr lang="fr-CA" sz="2000" dirty="0" smtClean="0"/>
              <a:t>(L1, L2, etc.)</a:t>
            </a:r>
          </a:p>
        </p:txBody>
      </p:sp>
      <p:cxnSp>
        <p:nvCxnSpPr>
          <p:cNvPr id="45" name="Straight Arrow Connector 44"/>
          <p:cNvCxnSpPr/>
          <p:nvPr/>
        </p:nvCxnSpPr>
        <p:spPr>
          <a:xfrm>
            <a:off x="7198532" y="1365236"/>
            <a:ext cx="693" cy="372124"/>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46" name="TextBox 45"/>
          <p:cNvSpPr txBox="1"/>
          <p:nvPr/>
        </p:nvSpPr>
        <p:spPr>
          <a:xfrm>
            <a:off x="6090241" y="877305"/>
            <a:ext cx="2217274" cy="369332"/>
          </a:xfrm>
          <a:prstGeom prst="rect">
            <a:avLst/>
          </a:prstGeom>
          <a:noFill/>
        </p:spPr>
        <p:txBody>
          <a:bodyPr wrap="none" rtlCol="0">
            <a:spAutoFit/>
          </a:bodyPr>
          <a:lstStyle/>
          <a:p>
            <a:r>
              <a:rPr lang="fr-CA" sz="1800" b="1" dirty="0" smtClean="0"/>
              <a:t>Classe cible</a:t>
            </a:r>
            <a:r>
              <a:rPr lang="fr-CA" sz="1800" dirty="0" smtClean="0"/>
              <a:t> : `Chien`</a:t>
            </a:r>
            <a:endParaRPr lang="en-CA" sz="1800" dirty="0"/>
          </a:p>
        </p:txBody>
      </p:sp>
      <p:cxnSp>
        <p:nvCxnSpPr>
          <p:cNvPr id="47" name="Straight Arrow Connector 46"/>
          <p:cNvCxnSpPr/>
          <p:nvPr/>
        </p:nvCxnSpPr>
        <p:spPr>
          <a:xfrm>
            <a:off x="7198532" y="4527582"/>
            <a:ext cx="693" cy="372124"/>
          </a:xfrm>
          <a:prstGeom prst="straightConnector1">
            <a:avLst/>
          </a:prstGeom>
          <a:ln>
            <a:headEnd type="arrow" w="med" len="med"/>
            <a:tailEnd type="none" w="med" len="med"/>
          </a:ln>
        </p:spPr>
        <p:style>
          <a:lnRef idx="2">
            <a:schemeClr val="accent4"/>
          </a:lnRef>
          <a:fillRef idx="0">
            <a:schemeClr val="accent4"/>
          </a:fillRef>
          <a:effectRef idx="1">
            <a:schemeClr val="accent4"/>
          </a:effectRef>
          <a:fontRef idx="minor">
            <a:schemeClr val="tx1"/>
          </a:fontRef>
        </p:style>
      </p:cxnSp>
      <p:sp>
        <p:nvSpPr>
          <p:cNvPr id="48" name="TextBox 47"/>
          <p:cNvSpPr txBox="1"/>
          <p:nvPr/>
        </p:nvSpPr>
        <p:spPr>
          <a:xfrm>
            <a:off x="6095628" y="5108537"/>
            <a:ext cx="2206501" cy="369332"/>
          </a:xfrm>
          <a:prstGeom prst="rect">
            <a:avLst/>
          </a:prstGeom>
          <a:noFill/>
        </p:spPr>
        <p:txBody>
          <a:bodyPr wrap="none" rtlCol="0">
            <a:spAutoFit/>
          </a:bodyPr>
          <a:lstStyle/>
          <a:p>
            <a:r>
              <a:rPr lang="fr-CA" sz="1800" b="1" dirty="0" smtClean="0"/>
              <a:t>Boîte cible</a:t>
            </a:r>
            <a:r>
              <a:rPr lang="fr-CA" sz="1800" dirty="0" smtClean="0"/>
              <a:t> : </a:t>
            </a:r>
            <a:r>
              <a:rPr lang="en-CA" sz="1800" dirty="0" smtClean="0"/>
              <a:t>[</a:t>
            </a:r>
            <a:r>
              <a:rPr lang="en-CA" sz="1800" dirty="0" err="1" smtClean="0"/>
              <a:t>x,y,w,h</a:t>
            </a:r>
            <a:r>
              <a:rPr lang="en-CA" sz="1800" dirty="0" smtClean="0"/>
              <a:t>]</a:t>
            </a:r>
            <a:endParaRPr lang="en-CA" sz="1800" dirty="0"/>
          </a:p>
        </p:txBody>
      </p:sp>
      <p:sp>
        <p:nvSpPr>
          <p:cNvPr id="36" name="TextBox 35"/>
          <p:cNvSpPr txBox="1"/>
          <p:nvPr/>
        </p:nvSpPr>
        <p:spPr>
          <a:xfrm>
            <a:off x="3271911" y="912290"/>
            <a:ext cx="1792478" cy="461665"/>
          </a:xfrm>
          <a:prstGeom prst="rect">
            <a:avLst/>
          </a:prstGeom>
          <a:noFill/>
        </p:spPr>
        <p:txBody>
          <a:bodyPr wrap="none" rtlCol="0">
            <a:spAutoFit/>
          </a:bodyPr>
          <a:lstStyle/>
          <a:p>
            <a:r>
              <a:rPr lang="fr-CA" b="1" dirty="0" smtClean="0">
                <a:solidFill>
                  <a:srgbClr val="FF0000"/>
                </a:solidFill>
              </a:rPr>
              <a:t>« </a:t>
            </a:r>
            <a:r>
              <a:rPr lang="fr-CA" b="1" dirty="0" err="1" smtClean="0">
                <a:solidFill>
                  <a:srgbClr val="FF0000"/>
                </a:solidFill>
              </a:rPr>
              <a:t>Backend</a:t>
            </a:r>
            <a:r>
              <a:rPr lang="fr-CA" b="1" dirty="0" smtClean="0">
                <a:solidFill>
                  <a:srgbClr val="FF0000"/>
                </a:solidFill>
              </a:rPr>
              <a:t> »</a:t>
            </a:r>
            <a:endParaRPr lang="en-CA" b="1" dirty="0">
              <a:solidFill>
                <a:srgbClr val="FF0000"/>
              </a:solidFill>
            </a:endParaRPr>
          </a:p>
        </p:txBody>
      </p:sp>
      <p:sp>
        <p:nvSpPr>
          <p:cNvPr id="37" name="Arc 36"/>
          <p:cNvSpPr/>
          <p:nvPr/>
        </p:nvSpPr>
        <p:spPr>
          <a:xfrm rot="15041086">
            <a:off x="2974660" y="1210916"/>
            <a:ext cx="914400" cy="914400"/>
          </a:xfrm>
          <a:prstGeom prst="arc">
            <a:avLst>
              <a:gd name="adj1" fmla="val 16280180"/>
              <a:gd name="adj2" fmla="val 0"/>
            </a:avLst>
          </a:prstGeom>
          <a:ln>
            <a:solidFill>
              <a:srgbClr val="FF0000"/>
            </a:solidFill>
            <a:headEnd type="arrow" w="med" len="med"/>
            <a:tailEnd type="none"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244908878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8801" y="2586367"/>
            <a:ext cx="1758636" cy="1189666"/>
          </a:xfrm>
          <a:prstGeom prst="rect">
            <a:avLst/>
          </a:prstGeom>
        </p:spPr>
      </p:pic>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err="1" smtClean="0">
                <a:latin typeface="+mj-lt"/>
              </a:rPr>
              <a:t>Détection</a:t>
            </a:r>
            <a:r>
              <a:rPr lang="en-US" dirty="0" smtClean="0">
                <a:latin typeface="+mj-lt"/>
              </a:rPr>
              <a:t> d’un </a:t>
            </a:r>
            <a:r>
              <a:rPr lang="en-US" dirty="0" err="1" smtClean="0">
                <a:latin typeface="+mj-lt"/>
              </a:rPr>
              <a:t>seul</a:t>
            </a:r>
            <a:r>
              <a:rPr lang="en-US" dirty="0" smtClean="0">
                <a:latin typeface="+mj-lt"/>
              </a:rPr>
              <a:t> objet</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59</a:t>
            </a:fld>
            <a:endParaRPr lang="fr-CA" dirty="0">
              <a:latin typeface="+mj-lt"/>
            </a:endParaRPr>
          </a:p>
        </p:txBody>
      </p:sp>
      <p:grpSp>
        <p:nvGrpSpPr>
          <p:cNvPr id="7" name="Group 6"/>
          <p:cNvGrpSpPr/>
          <p:nvPr/>
        </p:nvGrpSpPr>
        <p:grpSpPr>
          <a:xfrm>
            <a:off x="2124503" y="1945841"/>
            <a:ext cx="2294815" cy="2470718"/>
            <a:chOff x="3026534" y="3884870"/>
            <a:chExt cx="2936383" cy="2820732"/>
          </a:xfrm>
        </p:grpSpPr>
        <p:sp>
          <p:nvSpPr>
            <p:cNvPr id="8" name="Trapezoid 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p:cNvGrpSpPr/>
            <p:nvPr/>
          </p:nvGrpSpPr>
          <p:grpSpPr>
            <a:xfrm>
              <a:off x="3237049" y="4258342"/>
              <a:ext cx="1001396" cy="2171143"/>
              <a:chOff x="2936026" y="4478392"/>
              <a:chExt cx="651225" cy="1193083"/>
            </a:xfrm>
            <a:solidFill>
              <a:schemeClr val="bg1"/>
            </a:solidFill>
          </p:grpSpPr>
          <p:sp>
            <p:nvSpPr>
              <p:cNvPr id="22" name="Cube 2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3" name="Cube 2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Cube 2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 name="Group 9"/>
            <p:cNvGrpSpPr/>
            <p:nvPr/>
          </p:nvGrpSpPr>
          <p:grpSpPr>
            <a:xfrm>
              <a:off x="3992574" y="4621276"/>
              <a:ext cx="819449" cy="1389344"/>
              <a:chOff x="3996733" y="5166387"/>
              <a:chExt cx="516560" cy="804169"/>
            </a:xfrm>
            <a:solidFill>
              <a:schemeClr val="bg1"/>
            </a:solidFill>
          </p:grpSpPr>
          <p:sp>
            <p:nvSpPr>
              <p:cNvPr id="19" name="Cube 1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0" name="Cube 1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1" name="Cube 2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1" name="Group 10"/>
            <p:cNvGrpSpPr/>
            <p:nvPr/>
          </p:nvGrpSpPr>
          <p:grpSpPr>
            <a:xfrm>
              <a:off x="4683362" y="4817956"/>
              <a:ext cx="602349" cy="917646"/>
              <a:chOff x="3996733" y="5166387"/>
              <a:chExt cx="516560" cy="804169"/>
            </a:xfrm>
            <a:solidFill>
              <a:schemeClr val="bg1"/>
            </a:solidFill>
          </p:grpSpPr>
          <p:sp>
            <p:nvSpPr>
              <p:cNvPr id="16" name="Cube 1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Cube 1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8" name="Cube 1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 name="Group 11"/>
            <p:cNvGrpSpPr/>
            <p:nvPr/>
          </p:nvGrpSpPr>
          <p:grpSpPr>
            <a:xfrm>
              <a:off x="5218989" y="4968366"/>
              <a:ext cx="490814" cy="534584"/>
              <a:chOff x="4085834" y="3608778"/>
              <a:chExt cx="731109" cy="556531"/>
            </a:xfrm>
            <a:solidFill>
              <a:schemeClr val="bg1"/>
            </a:solidFill>
          </p:grpSpPr>
          <p:sp>
            <p:nvSpPr>
              <p:cNvPr id="13" name="Cube 1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 name="Cube 1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Cube 1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5" name="TextBox 4"/>
          <p:cNvSpPr txBox="1"/>
          <p:nvPr/>
        </p:nvSpPr>
        <p:spPr>
          <a:xfrm>
            <a:off x="848578" y="4554539"/>
            <a:ext cx="4378123"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smtClean="0"/>
              <a:t>, </a:t>
            </a:r>
            <a:r>
              <a:rPr lang="fr-CA" sz="1800" dirty="0" err="1" smtClean="0"/>
              <a:t>InceptionNet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6" name="Rectangle 5"/>
          <p:cNvSpPr/>
          <p:nvPr/>
        </p:nvSpPr>
        <p:spPr>
          <a:xfrm>
            <a:off x="5254580" y="1384443"/>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sp>
        <p:nvSpPr>
          <p:cNvPr id="28" name="Rectangle 27"/>
          <p:cNvSpPr/>
          <p:nvPr/>
        </p:nvSpPr>
        <p:spPr>
          <a:xfrm>
            <a:off x="5254580" y="3386397"/>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cxnSp>
        <p:nvCxnSpPr>
          <p:cNvPr id="26" name="Elbow Connector 25"/>
          <p:cNvCxnSpPr>
            <a:stCxn id="8" idx="0"/>
            <a:endCxn id="6" idx="1"/>
          </p:cNvCxnSpPr>
          <p:nvPr/>
        </p:nvCxnSpPr>
        <p:spPr>
          <a:xfrm flipV="1">
            <a:off x="4419319" y="2149250"/>
            <a:ext cx="835261" cy="1031950"/>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1" name="Elbow Connector 30"/>
          <p:cNvCxnSpPr>
            <a:stCxn id="8" idx="0"/>
            <a:endCxn id="28" idx="1"/>
          </p:cNvCxnSpPr>
          <p:nvPr/>
        </p:nvCxnSpPr>
        <p:spPr>
          <a:xfrm>
            <a:off x="4419319" y="3181200"/>
            <a:ext cx="835261" cy="970004"/>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3" name="Straight Arrow Connector 32"/>
          <p:cNvCxnSpPr>
            <a:stCxn id="6" idx="3"/>
          </p:cNvCxnSpPr>
          <p:nvPr/>
        </p:nvCxnSpPr>
        <p:spPr>
          <a:xfrm>
            <a:off x="5640946" y="2149250"/>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4" name="Straight Arrow Connector 33"/>
          <p:cNvCxnSpPr/>
          <p:nvPr/>
        </p:nvCxnSpPr>
        <p:spPr>
          <a:xfrm>
            <a:off x="5640946" y="4183913"/>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35" name="TextBox 34"/>
          <p:cNvSpPr txBox="1"/>
          <p:nvPr/>
        </p:nvSpPr>
        <p:spPr>
          <a:xfrm>
            <a:off x="5738382" y="1918417"/>
            <a:ext cx="2920992" cy="707886"/>
          </a:xfrm>
          <a:prstGeom prst="rect">
            <a:avLst/>
          </a:prstGeom>
          <a:noFill/>
        </p:spPr>
        <p:txBody>
          <a:bodyPr wrap="none" rtlCol="0">
            <a:spAutoFit/>
          </a:bodyPr>
          <a:lstStyle/>
          <a:p>
            <a:pPr algn="ctr"/>
            <a:r>
              <a:rPr lang="fr-CA" sz="2000" b="1" dirty="0" err="1" smtClean="0">
                <a:solidFill>
                  <a:srgbClr val="FF0000"/>
                </a:solidFill>
              </a:rPr>
              <a:t>Loss</a:t>
            </a:r>
            <a:r>
              <a:rPr lang="fr-CA" sz="2000" b="1" dirty="0" smtClean="0">
                <a:solidFill>
                  <a:srgbClr val="FF0000"/>
                </a:solidFill>
              </a:rPr>
              <a:t> classification</a:t>
            </a:r>
          </a:p>
          <a:p>
            <a:pPr algn="ctr"/>
            <a:r>
              <a:rPr lang="fr-CA" sz="2000" dirty="0" smtClean="0"/>
              <a:t>(Entropie croisée ou autre)</a:t>
            </a:r>
          </a:p>
        </p:txBody>
      </p:sp>
      <p:sp>
        <p:nvSpPr>
          <p:cNvPr id="38" name="TextBox 37"/>
          <p:cNvSpPr txBox="1"/>
          <p:nvPr/>
        </p:nvSpPr>
        <p:spPr>
          <a:xfrm>
            <a:off x="6265674" y="3729465"/>
            <a:ext cx="1866408" cy="707886"/>
          </a:xfrm>
          <a:prstGeom prst="rect">
            <a:avLst/>
          </a:prstGeom>
          <a:noFill/>
        </p:spPr>
        <p:txBody>
          <a:bodyPr wrap="none" rtlCol="0">
            <a:spAutoFit/>
          </a:bodyPr>
          <a:lstStyle/>
          <a:p>
            <a:pPr algn="ctr"/>
            <a:r>
              <a:rPr lang="fr-CA" sz="2000" b="1" dirty="0" err="1" smtClean="0">
                <a:solidFill>
                  <a:srgbClr val="FF0000"/>
                </a:solidFill>
              </a:rPr>
              <a:t>Loss</a:t>
            </a:r>
            <a:r>
              <a:rPr lang="fr-CA" sz="2000" b="1" dirty="0" smtClean="0">
                <a:solidFill>
                  <a:srgbClr val="FF0000"/>
                </a:solidFill>
              </a:rPr>
              <a:t> régression</a:t>
            </a:r>
          </a:p>
          <a:p>
            <a:pPr algn="ctr"/>
            <a:r>
              <a:rPr lang="fr-CA" sz="2000" dirty="0" smtClean="0"/>
              <a:t>(L1, L2, etc.)</a:t>
            </a:r>
          </a:p>
        </p:txBody>
      </p:sp>
      <p:cxnSp>
        <p:nvCxnSpPr>
          <p:cNvPr id="39" name="Straight Arrow Connector 38"/>
          <p:cNvCxnSpPr/>
          <p:nvPr/>
        </p:nvCxnSpPr>
        <p:spPr>
          <a:xfrm>
            <a:off x="7198532" y="1365236"/>
            <a:ext cx="693" cy="372124"/>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27" name="TextBox 26"/>
          <p:cNvSpPr txBox="1"/>
          <p:nvPr/>
        </p:nvSpPr>
        <p:spPr>
          <a:xfrm>
            <a:off x="6090241" y="877305"/>
            <a:ext cx="2217274" cy="369332"/>
          </a:xfrm>
          <a:prstGeom prst="rect">
            <a:avLst/>
          </a:prstGeom>
          <a:noFill/>
        </p:spPr>
        <p:txBody>
          <a:bodyPr wrap="none" rtlCol="0">
            <a:spAutoFit/>
          </a:bodyPr>
          <a:lstStyle/>
          <a:p>
            <a:r>
              <a:rPr lang="fr-CA" sz="1800" b="1" dirty="0" smtClean="0"/>
              <a:t>Classe cible</a:t>
            </a:r>
            <a:r>
              <a:rPr lang="fr-CA" sz="1800" dirty="0" smtClean="0"/>
              <a:t> : `Chien`</a:t>
            </a:r>
            <a:endParaRPr lang="en-CA" sz="1800" dirty="0"/>
          </a:p>
        </p:txBody>
      </p:sp>
      <p:cxnSp>
        <p:nvCxnSpPr>
          <p:cNvPr id="40" name="Straight Arrow Connector 39"/>
          <p:cNvCxnSpPr/>
          <p:nvPr/>
        </p:nvCxnSpPr>
        <p:spPr>
          <a:xfrm>
            <a:off x="7198532" y="4527582"/>
            <a:ext cx="693" cy="372124"/>
          </a:xfrm>
          <a:prstGeom prst="straightConnector1">
            <a:avLst/>
          </a:prstGeom>
          <a:ln>
            <a:headEnd type="arrow" w="med" len="med"/>
            <a:tailEnd type="none" w="med" len="med"/>
          </a:ln>
        </p:spPr>
        <p:style>
          <a:lnRef idx="2">
            <a:schemeClr val="accent4"/>
          </a:lnRef>
          <a:fillRef idx="0">
            <a:schemeClr val="accent4"/>
          </a:fillRef>
          <a:effectRef idx="1">
            <a:schemeClr val="accent4"/>
          </a:effectRef>
          <a:fontRef idx="minor">
            <a:schemeClr val="tx1"/>
          </a:fontRef>
        </p:style>
      </p:cxnSp>
      <p:sp>
        <p:nvSpPr>
          <p:cNvPr id="41" name="TextBox 40"/>
          <p:cNvSpPr txBox="1"/>
          <p:nvPr/>
        </p:nvSpPr>
        <p:spPr>
          <a:xfrm>
            <a:off x="6095628" y="5108537"/>
            <a:ext cx="2206501" cy="369332"/>
          </a:xfrm>
          <a:prstGeom prst="rect">
            <a:avLst/>
          </a:prstGeom>
          <a:noFill/>
        </p:spPr>
        <p:txBody>
          <a:bodyPr wrap="none" rtlCol="0">
            <a:spAutoFit/>
          </a:bodyPr>
          <a:lstStyle/>
          <a:p>
            <a:r>
              <a:rPr lang="fr-CA" sz="1800" b="1" dirty="0" smtClean="0"/>
              <a:t>Boîte cible</a:t>
            </a:r>
            <a:r>
              <a:rPr lang="fr-CA" sz="1800" dirty="0" smtClean="0"/>
              <a:t> : </a:t>
            </a:r>
            <a:r>
              <a:rPr lang="en-CA" sz="1800" dirty="0" smtClean="0"/>
              <a:t>[</a:t>
            </a:r>
            <a:r>
              <a:rPr lang="en-CA" sz="1800" dirty="0" err="1" smtClean="0"/>
              <a:t>x,y,w,h</a:t>
            </a:r>
            <a:r>
              <a:rPr lang="en-CA" sz="1800" dirty="0" smtClean="0"/>
              <a:t>]</a:t>
            </a:r>
            <a:endParaRPr lang="en-CA" sz="1800" dirty="0"/>
          </a:p>
        </p:txBody>
      </p:sp>
      <p:cxnSp>
        <p:nvCxnSpPr>
          <p:cNvPr id="37" name="Straight Arrow Connector 36"/>
          <p:cNvCxnSpPr/>
          <p:nvPr/>
        </p:nvCxnSpPr>
        <p:spPr>
          <a:xfrm>
            <a:off x="7198532" y="2586367"/>
            <a:ext cx="693" cy="372124"/>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43" name="Straight Arrow Connector 42"/>
          <p:cNvCxnSpPr/>
          <p:nvPr/>
        </p:nvCxnSpPr>
        <p:spPr>
          <a:xfrm>
            <a:off x="7198532" y="3440379"/>
            <a:ext cx="693" cy="372124"/>
          </a:xfrm>
          <a:prstGeom prst="straightConnector1">
            <a:avLst/>
          </a:prstGeom>
          <a:ln>
            <a:headEnd type="arrow" w="med" len="med"/>
            <a:tailEnd type="none" w="med" len="med"/>
          </a:ln>
        </p:spPr>
        <p:style>
          <a:lnRef idx="2">
            <a:schemeClr val="accent4"/>
          </a:lnRef>
          <a:fillRef idx="0">
            <a:schemeClr val="accent4"/>
          </a:fillRef>
          <a:effectRef idx="1">
            <a:schemeClr val="accent4"/>
          </a:effectRef>
          <a:fontRef idx="minor">
            <a:schemeClr val="tx1"/>
          </a:fontRef>
        </p:style>
      </p:cxnSp>
      <p:sp>
        <p:nvSpPr>
          <p:cNvPr id="25" name="Oval 24"/>
          <p:cNvSpPr/>
          <p:nvPr/>
        </p:nvSpPr>
        <p:spPr>
          <a:xfrm>
            <a:off x="6959491" y="2975840"/>
            <a:ext cx="478775" cy="472340"/>
          </a:xfrm>
          <a:prstGeom prst="ellipse">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solidFill>
                  <a:schemeClr val="bg2"/>
                </a:solidFill>
              </a:rPr>
              <a:t>+</a:t>
            </a:r>
            <a:endParaRPr lang="en-CA" dirty="0">
              <a:solidFill>
                <a:schemeClr val="bg2"/>
              </a:solidFill>
            </a:endParaRPr>
          </a:p>
        </p:txBody>
      </p:sp>
      <p:sp>
        <p:nvSpPr>
          <p:cNvPr id="29" name="Rectangle 28"/>
          <p:cNvSpPr/>
          <p:nvPr/>
        </p:nvSpPr>
        <p:spPr>
          <a:xfrm>
            <a:off x="7711719" y="3015288"/>
            <a:ext cx="1358064" cy="400110"/>
          </a:xfrm>
          <a:prstGeom prst="rect">
            <a:avLst/>
          </a:prstGeom>
        </p:spPr>
        <p:txBody>
          <a:bodyPr wrap="none">
            <a:spAutoFit/>
          </a:bodyPr>
          <a:lstStyle/>
          <a:p>
            <a:r>
              <a:rPr lang="fr-CA" sz="2000" b="1" dirty="0" err="1" smtClean="0">
                <a:solidFill>
                  <a:srgbClr val="FF0000"/>
                </a:solidFill>
              </a:rPr>
              <a:t>Loss</a:t>
            </a:r>
            <a:r>
              <a:rPr lang="fr-CA" sz="2000" b="1" dirty="0" smtClean="0">
                <a:solidFill>
                  <a:srgbClr val="FF0000"/>
                </a:solidFill>
              </a:rPr>
              <a:t> totale</a:t>
            </a:r>
            <a:endParaRPr lang="en-CA" sz="2000" dirty="0"/>
          </a:p>
        </p:txBody>
      </p:sp>
      <p:cxnSp>
        <p:nvCxnSpPr>
          <p:cNvPr id="44" name="Straight Arrow Connector 43"/>
          <p:cNvCxnSpPr>
            <a:stCxn id="29" idx="1"/>
            <a:endCxn id="25" idx="6"/>
          </p:cNvCxnSpPr>
          <p:nvPr/>
        </p:nvCxnSpPr>
        <p:spPr>
          <a:xfrm flipH="1" flipV="1">
            <a:off x="7438266" y="3212010"/>
            <a:ext cx="273453" cy="3333"/>
          </a:xfrm>
          <a:prstGeom prst="straightConnector1">
            <a:avLst/>
          </a:prstGeom>
          <a:ln>
            <a:headEnd type="arrow" w="med" len="med"/>
            <a:tailEnd type="none" w="med" len="med"/>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189610968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06570" y="3537254"/>
            <a:ext cx="8530859" cy="1510995"/>
          </a:xfrm>
          <a:prstGeom prst="rect">
            <a:avLst/>
          </a:prstGeom>
        </p:spPr>
      </p:pic>
      <p:sp>
        <p:nvSpPr>
          <p:cNvPr id="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sp>
        <p:nvSpPr>
          <p:cNvPr id="6" name="TextBox 5"/>
          <p:cNvSpPr txBox="1"/>
          <p:nvPr/>
        </p:nvSpPr>
        <p:spPr>
          <a:xfrm>
            <a:off x="569966" y="876313"/>
            <a:ext cx="8324715" cy="830997"/>
          </a:xfrm>
          <a:prstGeom prst="rect">
            <a:avLst/>
          </a:prstGeom>
          <a:noFill/>
        </p:spPr>
        <p:txBody>
          <a:bodyPr wrap="none" rtlCol="0">
            <a:spAutoFit/>
          </a:bodyPr>
          <a:lstStyle/>
          <a:p>
            <a:r>
              <a:rPr lang="fr-CA" dirty="0" smtClean="0"/>
              <a:t>Jusqu’à présent, on a vu comment classifier des images.  </a:t>
            </a:r>
            <a:endParaRPr lang="fr-CA" dirty="0"/>
          </a:p>
          <a:p>
            <a:r>
              <a:rPr lang="fr-CA" b="1" dirty="0">
                <a:solidFill>
                  <a:srgbClr val="FF0000"/>
                </a:solidFill>
              </a:rPr>
              <a:t>Idée</a:t>
            </a:r>
            <a:r>
              <a:rPr lang="fr-CA" dirty="0"/>
              <a:t>: segmentation = classifier des sous-parties (</a:t>
            </a:r>
            <a:r>
              <a:rPr lang="fr-CA" i="1" dirty="0"/>
              <a:t>patches</a:t>
            </a:r>
            <a:r>
              <a:rPr lang="fr-CA" dirty="0"/>
              <a:t>) d’image</a:t>
            </a:r>
            <a:endParaRPr lang="en-CA" dirty="0"/>
          </a:p>
        </p:txBody>
      </p:sp>
      <p:sp>
        <p:nvSpPr>
          <p:cNvPr id="2" name="TextBox 1"/>
          <p:cNvSpPr txBox="1"/>
          <p:nvPr/>
        </p:nvSpPr>
        <p:spPr>
          <a:xfrm>
            <a:off x="569966" y="2609850"/>
            <a:ext cx="8145178" cy="461665"/>
          </a:xfrm>
          <a:prstGeom prst="rect">
            <a:avLst/>
          </a:prstGeom>
          <a:noFill/>
        </p:spPr>
        <p:txBody>
          <a:bodyPr wrap="none" rtlCol="0">
            <a:spAutoFit/>
          </a:bodyPr>
          <a:lstStyle/>
          <a:p>
            <a:r>
              <a:rPr lang="fr-CA" dirty="0" smtClean="0"/>
              <a:t>Exemple d’un réseau à convolution pour des patches RGB 31x31</a:t>
            </a:r>
            <a:endParaRPr lang="en-CA" dirty="0"/>
          </a:p>
        </p:txBody>
      </p:sp>
      <p:sp>
        <p:nvSpPr>
          <p:cNvPr id="3" name="Rectangle 2"/>
          <p:cNvSpPr/>
          <p:nvPr/>
        </p:nvSpPr>
        <p:spPr>
          <a:xfrm>
            <a:off x="208015" y="6090672"/>
            <a:ext cx="8629413" cy="523220"/>
          </a:xfrm>
          <a:prstGeom prst="rect">
            <a:avLst/>
          </a:prstGeom>
        </p:spPr>
        <p:txBody>
          <a:bodyPr wrap="square">
            <a:spAutoFit/>
          </a:bodyPr>
          <a:lstStyle/>
          <a:p>
            <a:r>
              <a:rPr lang="en-CA" sz="1400" dirty="0">
                <a:latin typeface="+mj-lt"/>
              </a:rPr>
              <a:t>Wang Y, Luo Z., Jodoin P-M (</a:t>
            </a:r>
            <a:r>
              <a:rPr lang="en-CA" sz="1400" dirty="0" smtClean="0">
                <a:latin typeface="+mj-lt"/>
              </a:rPr>
              <a:t>2017) </a:t>
            </a:r>
            <a:r>
              <a:rPr lang="en-CA" sz="1400" b="1" dirty="0" smtClean="0">
                <a:latin typeface="+mj-lt"/>
              </a:rPr>
              <a:t>Interactive </a:t>
            </a:r>
            <a:r>
              <a:rPr lang="en-CA" sz="1400" b="1" dirty="0">
                <a:latin typeface="+mj-lt"/>
              </a:rPr>
              <a:t>Deep Learning Method for Segmenting Moving </a:t>
            </a:r>
            <a:r>
              <a:rPr lang="en-CA" sz="1400" b="1" dirty="0" smtClean="0">
                <a:latin typeface="+mj-lt"/>
              </a:rPr>
              <a:t>Objects </a:t>
            </a:r>
            <a:r>
              <a:rPr lang="en-CA" sz="1400" dirty="0" smtClean="0">
                <a:latin typeface="+mj-lt"/>
              </a:rPr>
              <a:t>Pattern </a:t>
            </a:r>
            <a:r>
              <a:rPr lang="en-CA" sz="1400" dirty="0">
                <a:latin typeface="+mj-lt"/>
              </a:rPr>
              <a:t>Recognition Letters, 96, p.66-75</a:t>
            </a:r>
          </a:p>
        </p:txBody>
      </p:sp>
      <p:sp>
        <p:nvSpPr>
          <p:cNvPr id="7" name="Rectangle 6"/>
          <p:cNvSpPr/>
          <p:nvPr/>
        </p:nvSpPr>
        <p:spPr>
          <a:xfrm>
            <a:off x="1304925" y="3981450"/>
            <a:ext cx="609600" cy="190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a:off x="2781300" y="3981450"/>
            <a:ext cx="609600" cy="190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06805720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Arrow Connector 38"/>
          <p:cNvCxnSpPr/>
          <p:nvPr/>
        </p:nvCxnSpPr>
        <p:spPr>
          <a:xfrm>
            <a:off x="7198532" y="1365236"/>
            <a:ext cx="693" cy="372124"/>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27" name="TextBox 26"/>
          <p:cNvSpPr txBox="1"/>
          <p:nvPr/>
        </p:nvSpPr>
        <p:spPr>
          <a:xfrm>
            <a:off x="6090241" y="877305"/>
            <a:ext cx="2217274" cy="369332"/>
          </a:xfrm>
          <a:prstGeom prst="rect">
            <a:avLst/>
          </a:prstGeom>
          <a:noFill/>
        </p:spPr>
        <p:txBody>
          <a:bodyPr wrap="none" rtlCol="0">
            <a:spAutoFit/>
          </a:bodyPr>
          <a:lstStyle/>
          <a:p>
            <a:r>
              <a:rPr lang="fr-CA" sz="1800" b="1" dirty="0" smtClean="0"/>
              <a:t>Classe cible</a:t>
            </a:r>
            <a:r>
              <a:rPr lang="fr-CA" sz="1800" dirty="0" smtClean="0"/>
              <a:t> : `Chien`</a:t>
            </a:r>
            <a:endParaRPr lang="en-CA" sz="1800" dirty="0"/>
          </a:p>
        </p:txBody>
      </p:sp>
      <p:sp>
        <p:nvSpPr>
          <p:cNvPr id="35" name="TextBox 34"/>
          <p:cNvSpPr txBox="1"/>
          <p:nvPr/>
        </p:nvSpPr>
        <p:spPr>
          <a:xfrm>
            <a:off x="5738382" y="1918417"/>
            <a:ext cx="2920992" cy="707886"/>
          </a:xfrm>
          <a:prstGeom prst="rect">
            <a:avLst/>
          </a:prstGeom>
          <a:noFill/>
        </p:spPr>
        <p:txBody>
          <a:bodyPr wrap="none" rtlCol="0">
            <a:spAutoFit/>
          </a:bodyPr>
          <a:lstStyle/>
          <a:p>
            <a:pPr algn="ctr"/>
            <a:r>
              <a:rPr lang="fr-CA" sz="2000" b="1" dirty="0" err="1" smtClean="0">
                <a:solidFill>
                  <a:srgbClr val="FF0000"/>
                </a:solidFill>
              </a:rPr>
              <a:t>Loss</a:t>
            </a:r>
            <a:r>
              <a:rPr lang="fr-CA" sz="2000" b="1" dirty="0" smtClean="0">
                <a:solidFill>
                  <a:srgbClr val="FF0000"/>
                </a:solidFill>
              </a:rPr>
              <a:t> classification</a:t>
            </a:r>
          </a:p>
          <a:p>
            <a:pPr algn="ctr"/>
            <a:r>
              <a:rPr lang="fr-CA" sz="2000" dirty="0" smtClean="0"/>
              <a:t>(Entropie croisée ou autre)</a:t>
            </a:r>
          </a:p>
        </p:txBody>
      </p:sp>
      <p:sp>
        <p:nvSpPr>
          <p:cNvPr id="30" name="Rounded Rectangle 29"/>
          <p:cNvSpPr/>
          <p:nvPr/>
        </p:nvSpPr>
        <p:spPr>
          <a:xfrm>
            <a:off x="5738382" y="876845"/>
            <a:ext cx="3138918" cy="1886299"/>
          </a:xfrm>
          <a:prstGeom prst="roundRect">
            <a:avLst/>
          </a:prstGeom>
          <a:solidFill>
            <a:srgbClr val="FFFFFF">
              <a:alpha val="6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8801" y="2586367"/>
            <a:ext cx="1758636" cy="1189666"/>
          </a:xfrm>
          <a:prstGeom prst="rect">
            <a:avLst/>
          </a:prstGeom>
        </p:spPr>
      </p:pic>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err="1" smtClean="0">
                <a:latin typeface="+mj-lt"/>
              </a:rPr>
              <a:t>Détection</a:t>
            </a:r>
            <a:r>
              <a:rPr lang="en-US" dirty="0" smtClean="0">
                <a:latin typeface="+mj-lt"/>
              </a:rPr>
              <a:t> d’un </a:t>
            </a:r>
            <a:r>
              <a:rPr lang="en-US" dirty="0" err="1" smtClean="0">
                <a:latin typeface="+mj-lt"/>
              </a:rPr>
              <a:t>seul</a:t>
            </a:r>
            <a:r>
              <a:rPr lang="en-US" dirty="0" smtClean="0">
                <a:latin typeface="+mj-lt"/>
              </a:rPr>
              <a:t> objet</a:t>
            </a:r>
            <a:endParaRPr lang="en-US" dirty="0">
              <a:latin typeface="+mj-lt"/>
            </a:endParaRPr>
          </a:p>
        </p:txBody>
      </p:sp>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60</a:t>
            </a:fld>
            <a:endParaRPr lang="fr-CA" dirty="0">
              <a:latin typeface="+mj-lt"/>
            </a:endParaRPr>
          </a:p>
        </p:txBody>
      </p:sp>
      <p:grpSp>
        <p:nvGrpSpPr>
          <p:cNvPr id="7" name="Group 6"/>
          <p:cNvGrpSpPr/>
          <p:nvPr/>
        </p:nvGrpSpPr>
        <p:grpSpPr>
          <a:xfrm>
            <a:off x="2124503" y="1945841"/>
            <a:ext cx="2294815" cy="2470718"/>
            <a:chOff x="3026534" y="3884870"/>
            <a:chExt cx="2936383" cy="2820732"/>
          </a:xfrm>
        </p:grpSpPr>
        <p:sp>
          <p:nvSpPr>
            <p:cNvPr id="8" name="Trapezoid 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p:cNvGrpSpPr/>
            <p:nvPr/>
          </p:nvGrpSpPr>
          <p:grpSpPr>
            <a:xfrm>
              <a:off x="3237049" y="4258342"/>
              <a:ext cx="1001396" cy="2171143"/>
              <a:chOff x="2936026" y="4478392"/>
              <a:chExt cx="651225" cy="1193083"/>
            </a:xfrm>
            <a:solidFill>
              <a:schemeClr val="bg1"/>
            </a:solidFill>
          </p:grpSpPr>
          <p:sp>
            <p:nvSpPr>
              <p:cNvPr id="22" name="Cube 2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3" name="Cube 2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Cube 2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 name="Group 9"/>
            <p:cNvGrpSpPr/>
            <p:nvPr/>
          </p:nvGrpSpPr>
          <p:grpSpPr>
            <a:xfrm>
              <a:off x="3992574" y="4621276"/>
              <a:ext cx="819449" cy="1389344"/>
              <a:chOff x="3996733" y="5166387"/>
              <a:chExt cx="516560" cy="804169"/>
            </a:xfrm>
            <a:solidFill>
              <a:schemeClr val="bg1"/>
            </a:solidFill>
          </p:grpSpPr>
          <p:sp>
            <p:nvSpPr>
              <p:cNvPr id="19" name="Cube 1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0" name="Cube 1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1" name="Cube 2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1" name="Group 10"/>
            <p:cNvGrpSpPr/>
            <p:nvPr/>
          </p:nvGrpSpPr>
          <p:grpSpPr>
            <a:xfrm>
              <a:off x="4683362" y="4817956"/>
              <a:ext cx="602349" cy="917646"/>
              <a:chOff x="3996733" y="5166387"/>
              <a:chExt cx="516560" cy="804169"/>
            </a:xfrm>
            <a:solidFill>
              <a:schemeClr val="bg1"/>
            </a:solidFill>
          </p:grpSpPr>
          <p:sp>
            <p:nvSpPr>
              <p:cNvPr id="16" name="Cube 1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Cube 1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8" name="Cube 1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 name="Group 11"/>
            <p:cNvGrpSpPr/>
            <p:nvPr/>
          </p:nvGrpSpPr>
          <p:grpSpPr>
            <a:xfrm>
              <a:off x="5218989" y="4968366"/>
              <a:ext cx="490814" cy="534584"/>
              <a:chOff x="4085834" y="3608778"/>
              <a:chExt cx="731109" cy="556531"/>
            </a:xfrm>
            <a:solidFill>
              <a:schemeClr val="bg1"/>
            </a:solidFill>
          </p:grpSpPr>
          <p:sp>
            <p:nvSpPr>
              <p:cNvPr id="13" name="Cube 1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 name="Cube 1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Cube 1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5" name="TextBox 4"/>
          <p:cNvSpPr txBox="1"/>
          <p:nvPr/>
        </p:nvSpPr>
        <p:spPr>
          <a:xfrm>
            <a:off x="848578" y="4554539"/>
            <a:ext cx="4378123"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smtClean="0"/>
              <a:t>, </a:t>
            </a:r>
            <a:r>
              <a:rPr lang="fr-CA" sz="1800" dirty="0" err="1" smtClean="0"/>
              <a:t>InceptionNet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6" name="Rectangle 5"/>
          <p:cNvSpPr/>
          <p:nvPr/>
        </p:nvSpPr>
        <p:spPr>
          <a:xfrm>
            <a:off x="5254580" y="1384443"/>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sp>
        <p:nvSpPr>
          <p:cNvPr id="28" name="Rectangle 27"/>
          <p:cNvSpPr/>
          <p:nvPr/>
        </p:nvSpPr>
        <p:spPr>
          <a:xfrm>
            <a:off x="5254580" y="3386397"/>
            <a:ext cx="386366" cy="152961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t>FC</a:t>
            </a:r>
            <a:endParaRPr lang="en-CA" dirty="0"/>
          </a:p>
        </p:txBody>
      </p:sp>
      <p:cxnSp>
        <p:nvCxnSpPr>
          <p:cNvPr id="26" name="Elbow Connector 25"/>
          <p:cNvCxnSpPr>
            <a:stCxn id="8" idx="0"/>
            <a:endCxn id="6" idx="1"/>
          </p:cNvCxnSpPr>
          <p:nvPr/>
        </p:nvCxnSpPr>
        <p:spPr>
          <a:xfrm flipV="1">
            <a:off x="4419319" y="2149250"/>
            <a:ext cx="835261" cy="1031950"/>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1" name="Elbow Connector 30"/>
          <p:cNvCxnSpPr>
            <a:stCxn id="8" idx="0"/>
            <a:endCxn id="28" idx="1"/>
          </p:cNvCxnSpPr>
          <p:nvPr/>
        </p:nvCxnSpPr>
        <p:spPr>
          <a:xfrm>
            <a:off x="4419319" y="3181200"/>
            <a:ext cx="835261" cy="970004"/>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3" name="Straight Arrow Connector 32"/>
          <p:cNvCxnSpPr>
            <a:stCxn id="6" idx="3"/>
          </p:cNvCxnSpPr>
          <p:nvPr/>
        </p:nvCxnSpPr>
        <p:spPr>
          <a:xfrm>
            <a:off x="5640946" y="2149250"/>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4" name="Straight Arrow Connector 33"/>
          <p:cNvCxnSpPr/>
          <p:nvPr/>
        </p:nvCxnSpPr>
        <p:spPr>
          <a:xfrm>
            <a:off x="5640946" y="4183913"/>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38" name="TextBox 37"/>
          <p:cNvSpPr txBox="1"/>
          <p:nvPr/>
        </p:nvSpPr>
        <p:spPr>
          <a:xfrm>
            <a:off x="6265674" y="3729465"/>
            <a:ext cx="1866408" cy="707886"/>
          </a:xfrm>
          <a:prstGeom prst="rect">
            <a:avLst/>
          </a:prstGeom>
          <a:noFill/>
        </p:spPr>
        <p:txBody>
          <a:bodyPr wrap="none" rtlCol="0">
            <a:spAutoFit/>
          </a:bodyPr>
          <a:lstStyle/>
          <a:p>
            <a:pPr algn="ctr"/>
            <a:r>
              <a:rPr lang="fr-CA" sz="2000" b="1" dirty="0" err="1" smtClean="0">
                <a:solidFill>
                  <a:srgbClr val="FF0000"/>
                </a:solidFill>
              </a:rPr>
              <a:t>Loss</a:t>
            </a:r>
            <a:r>
              <a:rPr lang="fr-CA" sz="2000" b="1" dirty="0" smtClean="0">
                <a:solidFill>
                  <a:srgbClr val="FF0000"/>
                </a:solidFill>
              </a:rPr>
              <a:t> régression</a:t>
            </a:r>
          </a:p>
          <a:p>
            <a:pPr algn="ctr"/>
            <a:r>
              <a:rPr lang="fr-CA" sz="2000" dirty="0" smtClean="0"/>
              <a:t>(L1, L2, etc.)</a:t>
            </a:r>
          </a:p>
        </p:txBody>
      </p:sp>
      <p:cxnSp>
        <p:nvCxnSpPr>
          <p:cNvPr id="40" name="Straight Arrow Connector 39"/>
          <p:cNvCxnSpPr/>
          <p:nvPr/>
        </p:nvCxnSpPr>
        <p:spPr>
          <a:xfrm>
            <a:off x="7198532" y="4527582"/>
            <a:ext cx="693" cy="372124"/>
          </a:xfrm>
          <a:prstGeom prst="straightConnector1">
            <a:avLst/>
          </a:prstGeom>
          <a:ln>
            <a:headEnd type="arrow" w="med" len="med"/>
            <a:tailEnd type="none" w="med" len="med"/>
          </a:ln>
        </p:spPr>
        <p:style>
          <a:lnRef idx="2">
            <a:schemeClr val="accent4"/>
          </a:lnRef>
          <a:fillRef idx="0">
            <a:schemeClr val="accent4"/>
          </a:fillRef>
          <a:effectRef idx="1">
            <a:schemeClr val="accent4"/>
          </a:effectRef>
          <a:fontRef idx="minor">
            <a:schemeClr val="tx1"/>
          </a:fontRef>
        </p:style>
      </p:cxnSp>
      <p:sp>
        <p:nvSpPr>
          <p:cNvPr id="41" name="TextBox 40"/>
          <p:cNvSpPr txBox="1"/>
          <p:nvPr/>
        </p:nvSpPr>
        <p:spPr>
          <a:xfrm>
            <a:off x="6095628" y="5108537"/>
            <a:ext cx="2206501" cy="369332"/>
          </a:xfrm>
          <a:prstGeom prst="rect">
            <a:avLst/>
          </a:prstGeom>
          <a:noFill/>
        </p:spPr>
        <p:txBody>
          <a:bodyPr wrap="none" rtlCol="0">
            <a:spAutoFit/>
          </a:bodyPr>
          <a:lstStyle/>
          <a:p>
            <a:r>
              <a:rPr lang="fr-CA" sz="1800" b="1" dirty="0" smtClean="0"/>
              <a:t>Boîte cible</a:t>
            </a:r>
            <a:r>
              <a:rPr lang="fr-CA" sz="1800" dirty="0" smtClean="0"/>
              <a:t> : </a:t>
            </a:r>
            <a:r>
              <a:rPr lang="en-CA" sz="1800" dirty="0" smtClean="0"/>
              <a:t>[</a:t>
            </a:r>
            <a:r>
              <a:rPr lang="en-CA" sz="1800" dirty="0" err="1" smtClean="0"/>
              <a:t>x,y,w,h</a:t>
            </a:r>
            <a:r>
              <a:rPr lang="en-CA" sz="1800" dirty="0" smtClean="0"/>
              <a:t>]</a:t>
            </a:r>
            <a:endParaRPr lang="en-CA" sz="1800" dirty="0"/>
          </a:p>
        </p:txBody>
      </p:sp>
      <p:cxnSp>
        <p:nvCxnSpPr>
          <p:cNvPr id="37" name="Straight Arrow Connector 36"/>
          <p:cNvCxnSpPr/>
          <p:nvPr/>
        </p:nvCxnSpPr>
        <p:spPr>
          <a:xfrm>
            <a:off x="7198532" y="2586367"/>
            <a:ext cx="693" cy="372124"/>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43" name="Straight Arrow Connector 42"/>
          <p:cNvCxnSpPr/>
          <p:nvPr/>
        </p:nvCxnSpPr>
        <p:spPr>
          <a:xfrm>
            <a:off x="7198532" y="3440379"/>
            <a:ext cx="693" cy="372124"/>
          </a:xfrm>
          <a:prstGeom prst="straightConnector1">
            <a:avLst/>
          </a:prstGeom>
          <a:ln>
            <a:headEnd type="arrow" w="med" len="med"/>
            <a:tailEnd type="none" w="med" len="med"/>
          </a:ln>
        </p:spPr>
        <p:style>
          <a:lnRef idx="2">
            <a:schemeClr val="accent4"/>
          </a:lnRef>
          <a:fillRef idx="0">
            <a:schemeClr val="accent4"/>
          </a:fillRef>
          <a:effectRef idx="1">
            <a:schemeClr val="accent4"/>
          </a:effectRef>
          <a:fontRef idx="minor">
            <a:schemeClr val="tx1"/>
          </a:fontRef>
        </p:style>
      </p:cxnSp>
      <p:sp>
        <p:nvSpPr>
          <p:cNvPr id="25" name="Oval 24"/>
          <p:cNvSpPr/>
          <p:nvPr/>
        </p:nvSpPr>
        <p:spPr>
          <a:xfrm>
            <a:off x="6959491" y="2975840"/>
            <a:ext cx="478775" cy="472340"/>
          </a:xfrm>
          <a:prstGeom prst="ellipse">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solidFill>
                  <a:schemeClr val="bg2"/>
                </a:solidFill>
              </a:rPr>
              <a:t>+</a:t>
            </a:r>
            <a:endParaRPr lang="en-CA" dirty="0">
              <a:solidFill>
                <a:schemeClr val="bg2"/>
              </a:solidFill>
            </a:endParaRPr>
          </a:p>
        </p:txBody>
      </p:sp>
      <p:sp>
        <p:nvSpPr>
          <p:cNvPr id="29" name="Rectangle 28"/>
          <p:cNvSpPr/>
          <p:nvPr/>
        </p:nvSpPr>
        <p:spPr>
          <a:xfrm>
            <a:off x="7711719" y="3015288"/>
            <a:ext cx="1358064" cy="400110"/>
          </a:xfrm>
          <a:prstGeom prst="rect">
            <a:avLst/>
          </a:prstGeom>
        </p:spPr>
        <p:txBody>
          <a:bodyPr wrap="none">
            <a:spAutoFit/>
          </a:bodyPr>
          <a:lstStyle/>
          <a:p>
            <a:r>
              <a:rPr lang="fr-CA" sz="2000" b="1" dirty="0" err="1" smtClean="0">
                <a:solidFill>
                  <a:srgbClr val="FF0000"/>
                </a:solidFill>
              </a:rPr>
              <a:t>Loss</a:t>
            </a:r>
            <a:r>
              <a:rPr lang="fr-CA" sz="2000" b="1" dirty="0" smtClean="0">
                <a:solidFill>
                  <a:srgbClr val="FF0000"/>
                </a:solidFill>
              </a:rPr>
              <a:t> totale</a:t>
            </a:r>
            <a:endParaRPr lang="en-CA" sz="2000" dirty="0"/>
          </a:p>
        </p:txBody>
      </p:sp>
      <p:cxnSp>
        <p:nvCxnSpPr>
          <p:cNvPr id="44" name="Straight Arrow Connector 43"/>
          <p:cNvCxnSpPr>
            <a:stCxn id="29" idx="1"/>
            <a:endCxn id="25" idx="6"/>
          </p:cNvCxnSpPr>
          <p:nvPr/>
        </p:nvCxnSpPr>
        <p:spPr>
          <a:xfrm flipH="1" flipV="1">
            <a:off x="7438266" y="3212010"/>
            <a:ext cx="273453" cy="3333"/>
          </a:xfrm>
          <a:prstGeom prst="straightConnector1">
            <a:avLst/>
          </a:prstGeom>
          <a:ln>
            <a:headEnd type="arrow" w="med" len="med"/>
            <a:tailEnd type="none" w="med" len="med"/>
          </a:ln>
        </p:spPr>
        <p:style>
          <a:lnRef idx="2">
            <a:schemeClr val="accent4"/>
          </a:lnRef>
          <a:fillRef idx="0">
            <a:schemeClr val="accent4"/>
          </a:fillRef>
          <a:effectRef idx="1">
            <a:schemeClr val="accent4"/>
          </a:effectRef>
          <a:fontRef idx="minor">
            <a:schemeClr val="tx1"/>
          </a:fontRef>
        </p:style>
      </p:cxnSp>
      <p:sp>
        <p:nvSpPr>
          <p:cNvPr id="42" name="Rounded Rectangle 41"/>
          <p:cNvSpPr/>
          <p:nvPr/>
        </p:nvSpPr>
        <p:spPr>
          <a:xfrm>
            <a:off x="6005081" y="3807815"/>
            <a:ext cx="2297047" cy="1770223"/>
          </a:xfrm>
          <a:prstGeom prst="roundRect">
            <a:avLst/>
          </a:prstGeom>
          <a:solidFill>
            <a:srgbClr val="FFFFFF">
              <a:alpha val="6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5" name="Rounded Rectangle 44"/>
          <p:cNvSpPr/>
          <p:nvPr/>
        </p:nvSpPr>
        <p:spPr>
          <a:xfrm>
            <a:off x="7813800" y="2847156"/>
            <a:ext cx="1182052" cy="719767"/>
          </a:xfrm>
          <a:prstGeom prst="roundRect">
            <a:avLst/>
          </a:prstGeom>
          <a:solidFill>
            <a:srgbClr val="FFFFFF">
              <a:alpha val="6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Freeform 31"/>
          <p:cNvSpPr/>
          <p:nvPr/>
        </p:nvSpPr>
        <p:spPr>
          <a:xfrm>
            <a:off x="2076450" y="3181350"/>
            <a:ext cx="6467475" cy="1104900"/>
          </a:xfrm>
          <a:custGeom>
            <a:avLst/>
            <a:gdLst>
              <a:gd name="connsiteX0" fmla="*/ 6467475 w 6467475"/>
              <a:gd name="connsiteY0" fmla="*/ 76200 h 1104900"/>
              <a:gd name="connsiteX1" fmla="*/ 5248275 w 6467475"/>
              <a:gd name="connsiteY1" fmla="*/ 95250 h 1104900"/>
              <a:gd name="connsiteX2" fmla="*/ 5248275 w 6467475"/>
              <a:gd name="connsiteY2" fmla="*/ 1095375 h 1104900"/>
              <a:gd name="connsiteX3" fmla="*/ 2686050 w 6467475"/>
              <a:gd name="connsiteY3" fmla="*/ 1104900 h 1104900"/>
              <a:gd name="connsiteX4" fmla="*/ 2686050 w 6467475"/>
              <a:gd name="connsiteY4" fmla="*/ 0 h 1104900"/>
              <a:gd name="connsiteX5" fmla="*/ 0 w 6467475"/>
              <a:gd name="connsiteY5" fmla="*/ 1905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7475" h="1104900">
                <a:moveTo>
                  <a:pt x="6467475" y="76200"/>
                </a:moveTo>
                <a:lnTo>
                  <a:pt x="5248275" y="95250"/>
                </a:lnTo>
                <a:lnTo>
                  <a:pt x="5248275" y="1095375"/>
                </a:lnTo>
                <a:lnTo>
                  <a:pt x="2686050" y="1104900"/>
                </a:lnTo>
                <a:lnTo>
                  <a:pt x="2686050" y="0"/>
                </a:lnTo>
                <a:lnTo>
                  <a:pt x="0" y="19050"/>
                </a:lnTo>
              </a:path>
            </a:pathLst>
          </a:custGeom>
          <a:ln w="76200">
            <a:solidFill>
              <a:srgbClr val="FF0000"/>
            </a:solidFill>
            <a:headEnd type="none" w="med" len="med"/>
            <a:tailEnd type="arrow"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
        <p:nvSpPr>
          <p:cNvPr id="46" name="Freeform 45"/>
          <p:cNvSpPr/>
          <p:nvPr/>
        </p:nvSpPr>
        <p:spPr>
          <a:xfrm flipV="1">
            <a:off x="4752975" y="2211001"/>
            <a:ext cx="3790950" cy="969889"/>
          </a:xfrm>
          <a:custGeom>
            <a:avLst/>
            <a:gdLst>
              <a:gd name="connsiteX0" fmla="*/ 6467475 w 6467475"/>
              <a:gd name="connsiteY0" fmla="*/ 76200 h 1104900"/>
              <a:gd name="connsiteX1" fmla="*/ 5248275 w 6467475"/>
              <a:gd name="connsiteY1" fmla="*/ 95250 h 1104900"/>
              <a:gd name="connsiteX2" fmla="*/ 5248275 w 6467475"/>
              <a:gd name="connsiteY2" fmla="*/ 1095375 h 1104900"/>
              <a:gd name="connsiteX3" fmla="*/ 2686050 w 6467475"/>
              <a:gd name="connsiteY3" fmla="*/ 1104900 h 1104900"/>
              <a:gd name="connsiteX4" fmla="*/ 2686050 w 6467475"/>
              <a:gd name="connsiteY4" fmla="*/ 0 h 1104900"/>
              <a:gd name="connsiteX5" fmla="*/ 0 w 6467475"/>
              <a:gd name="connsiteY5" fmla="*/ 19050 h 1104900"/>
              <a:gd name="connsiteX0" fmla="*/ 6467475 w 6467475"/>
              <a:gd name="connsiteY0" fmla="*/ 76200 h 1104900"/>
              <a:gd name="connsiteX1" fmla="*/ 5248275 w 6467475"/>
              <a:gd name="connsiteY1" fmla="*/ 95250 h 1104900"/>
              <a:gd name="connsiteX2" fmla="*/ 5248275 w 6467475"/>
              <a:gd name="connsiteY2" fmla="*/ 1095375 h 1104900"/>
              <a:gd name="connsiteX3" fmla="*/ 2686050 w 6467475"/>
              <a:gd name="connsiteY3" fmla="*/ 1104900 h 1104900"/>
              <a:gd name="connsiteX4" fmla="*/ 2686050 w 6467475"/>
              <a:gd name="connsiteY4" fmla="*/ 0 h 1104900"/>
              <a:gd name="connsiteX5" fmla="*/ 0 w 6467475"/>
              <a:gd name="connsiteY5" fmla="*/ 19050 h 1104900"/>
              <a:gd name="connsiteX0" fmla="*/ 3781425 w 3781425"/>
              <a:gd name="connsiteY0" fmla="*/ 76200 h 1104900"/>
              <a:gd name="connsiteX1" fmla="*/ 2562225 w 3781425"/>
              <a:gd name="connsiteY1" fmla="*/ 95250 h 1104900"/>
              <a:gd name="connsiteX2" fmla="*/ 2562225 w 3781425"/>
              <a:gd name="connsiteY2" fmla="*/ 1095375 h 1104900"/>
              <a:gd name="connsiteX3" fmla="*/ 0 w 3781425"/>
              <a:gd name="connsiteY3" fmla="*/ 1104900 h 1104900"/>
              <a:gd name="connsiteX4" fmla="*/ 0 w 3781425"/>
              <a:gd name="connsiteY4" fmla="*/ 0 h 1104900"/>
              <a:gd name="connsiteX0" fmla="*/ 3781425 w 3781425"/>
              <a:gd name="connsiteY0" fmla="*/ 157763 h 1186463"/>
              <a:gd name="connsiteX1" fmla="*/ 2562225 w 3781425"/>
              <a:gd name="connsiteY1" fmla="*/ 176813 h 1186463"/>
              <a:gd name="connsiteX2" fmla="*/ 2562225 w 3781425"/>
              <a:gd name="connsiteY2" fmla="*/ 1176938 h 1186463"/>
              <a:gd name="connsiteX3" fmla="*/ 0 w 3781425"/>
              <a:gd name="connsiteY3" fmla="*/ 1186463 h 1186463"/>
              <a:gd name="connsiteX4" fmla="*/ 19050 w 3781425"/>
              <a:gd name="connsiteY4" fmla="*/ 0 h 1186463"/>
              <a:gd name="connsiteX0" fmla="*/ 3790950 w 3790950"/>
              <a:gd name="connsiteY0" fmla="*/ 157763 h 1186463"/>
              <a:gd name="connsiteX1" fmla="*/ 2571750 w 3790950"/>
              <a:gd name="connsiteY1" fmla="*/ 176813 h 1186463"/>
              <a:gd name="connsiteX2" fmla="*/ 2571750 w 3790950"/>
              <a:gd name="connsiteY2" fmla="*/ 1176938 h 1186463"/>
              <a:gd name="connsiteX3" fmla="*/ 9525 w 3790950"/>
              <a:gd name="connsiteY3" fmla="*/ 1186463 h 1186463"/>
              <a:gd name="connsiteX4" fmla="*/ 0 w 3790950"/>
              <a:gd name="connsiteY4" fmla="*/ 0 h 11864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0950" h="1186463">
                <a:moveTo>
                  <a:pt x="3790950" y="157763"/>
                </a:moveTo>
                <a:lnTo>
                  <a:pt x="2571750" y="176813"/>
                </a:lnTo>
                <a:lnTo>
                  <a:pt x="2571750" y="1176938"/>
                </a:lnTo>
                <a:lnTo>
                  <a:pt x="9525" y="1186463"/>
                </a:lnTo>
                <a:lnTo>
                  <a:pt x="0" y="0"/>
                </a:lnTo>
              </a:path>
            </a:pathLst>
          </a:custGeom>
          <a:ln w="76200">
            <a:solidFill>
              <a:srgbClr val="FF0000"/>
            </a:solidFill>
            <a:headEnd type="none" w="med" len="med"/>
            <a:tailEnd type="none"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
        <p:nvSpPr>
          <p:cNvPr id="36" name="Rectangle 35"/>
          <p:cNvSpPr/>
          <p:nvPr/>
        </p:nvSpPr>
        <p:spPr>
          <a:xfrm>
            <a:off x="4120588" y="1199767"/>
            <a:ext cx="3775637" cy="707886"/>
          </a:xfrm>
          <a:prstGeom prst="rect">
            <a:avLst/>
          </a:prstGeom>
          <a:solidFill>
            <a:srgbClr val="FFC000"/>
          </a:solidFill>
          <a:ln>
            <a:solidFill>
              <a:srgbClr val="C00000"/>
            </a:solidFill>
          </a:ln>
        </p:spPr>
        <p:txBody>
          <a:bodyPr wrap="square">
            <a:spAutoFit/>
          </a:bodyPr>
          <a:lstStyle/>
          <a:p>
            <a:r>
              <a:rPr lang="fr-CA" sz="4000" dirty="0" err="1" smtClean="0"/>
              <a:t>Rétropropagation</a:t>
            </a:r>
            <a:endParaRPr lang="en-CA" sz="4000" dirty="0"/>
          </a:p>
        </p:txBody>
      </p:sp>
    </p:spTree>
    <p:extLst>
      <p:ext uri="{BB962C8B-B14F-4D97-AF65-F5344CB8AC3E}">
        <p14:creationId xmlns:p14="http://schemas.microsoft.com/office/powerpoint/2010/main" val="146021964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smtClean="0"/>
              <a:t>Application </a:t>
            </a:r>
            <a:r>
              <a:rPr lang="en-US" sz="3600" dirty="0" err="1" smtClean="0"/>
              <a:t>similaire</a:t>
            </a:r>
            <a:r>
              <a:rPr lang="en-US" sz="3600" dirty="0" smtClean="0"/>
              <a:t> : estimation de pose</a:t>
            </a:r>
            <a:endParaRPr lang="en-US" sz="3600" dirty="0"/>
          </a:p>
        </p:txBody>
      </p:sp>
      <p:grpSp>
        <p:nvGrpSpPr>
          <p:cNvPr id="7" name="Group 6"/>
          <p:cNvGrpSpPr/>
          <p:nvPr/>
        </p:nvGrpSpPr>
        <p:grpSpPr>
          <a:xfrm>
            <a:off x="2124503" y="1945841"/>
            <a:ext cx="2294815" cy="2470718"/>
            <a:chOff x="3026534" y="3884870"/>
            <a:chExt cx="2936383" cy="2820732"/>
          </a:xfrm>
        </p:grpSpPr>
        <p:sp>
          <p:nvSpPr>
            <p:cNvPr id="8" name="Trapezoid 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p:cNvGrpSpPr/>
            <p:nvPr/>
          </p:nvGrpSpPr>
          <p:grpSpPr>
            <a:xfrm>
              <a:off x="3237049" y="4258342"/>
              <a:ext cx="1001396" cy="2171143"/>
              <a:chOff x="2936026" y="4478392"/>
              <a:chExt cx="651225" cy="1193083"/>
            </a:xfrm>
            <a:solidFill>
              <a:schemeClr val="bg1"/>
            </a:solidFill>
          </p:grpSpPr>
          <p:sp>
            <p:nvSpPr>
              <p:cNvPr id="22" name="Cube 2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3" name="Cube 2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Cube 2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 name="Group 9"/>
            <p:cNvGrpSpPr/>
            <p:nvPr/>
          </p:nvGrpSpPr>
          <p:grpSpPr>
            <a:xfrm>
              <a:off x="3992574" y="4621276"/>
              <a:ext cx="819449" cy="1389344"/>
              <a:chOff x="3996733" y="5166387"/>
              <a:chExt cx="516560" cy="804169"/>
            </a:xfrm>
            <a:solidFill>
              <a:schemeClr val="bg1"/>
            </a:solidFill>
          </p:grpSpPr>
          <p:sp>
            <p:nvSpPr>
              <p:cNvPr id="19" name="Cube 1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0" name="Cube 1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1" name="Cube 2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1" name="Group 10"/>
            <p:cNvGrpSpPr/>
            <p:nvPr/>
          </p:nvGrpSpPr>
          <p:grpSpPr>
            <a:xfrm>
              <a:off x="4683362" y="4817956"/>
              <a:ext cx="602349" cy="917646"/>
              <a:chOff x="3996733" y="5166387"/>
              <a:chExt cx="516560" cy="804169"/>
            </a:xfrm>
            <a:solidFill>
              <a:schemeClr val="bg1"/>
            </a:solidFill>
          </p:grpSpPr>
          <p:sp>
            <p:nvSpPr>
              <p:cNvPr id="16" name="Cube 1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Cube 1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8" name="Cube 1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 name="Group 11"/>
            <p:cNvGrpSpPr/>
            <p:nvPr/>
          </p:nvGrpSpPr>
          <p:grpSpPr>
            <a:xfrm>
              <a:off x="5218989" y="4968366"/>
              <a:ext cx="490814" cy="534584"/>
              <a:chOff x="4085834" y="3608778"/>
              <a:chExt cx="731109" cy="556531"/>
            </a:xfrm>
            <a:solidFill>
              <a:schemeClr val="bg1"/>
            </a:solidFill>
          </p:grpSpPr>
          <p:sp>
            <p:nvSpPr>
              <p:cNvPr id="13" name="Cube 1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 name="Cube 1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Cube 1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5" name="TextBox 4"/>
          <p:cNvSpPr txBox="1"/>
          <p:nvPr/>
        </p:nvSpPr>
        <p:spPr>
          <a:xfrm>
            <a:off x="848578" y="4554539"/>
            <a:ext cx="4378123"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a:t>, </a:t>
            </a:r>
            <a:r>
              <a:rPr lang="fr-CA" sz="1800" dirty="0" err="1" smtClean="0"/>
              <a:t>InceptionNet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cxnSp>
        <p:nvCxnSpPr>
          <p:cNvPr id="33" name="Straight Arrow Connector 32"/>
          <p:cNvCxnSpPr/>
          <p:nvPr/>
        </p:nvCxnSpPr>
        <p:spPr>
          <a:xfrm>
            <a:off x="4419319" y="3212912"/>
            <a:ext cx="411698"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42" name="Rectangle 41"/>
          <p:cNvSpPr/>
          <p:nvPr/>
        </p:nvSpPr>
        <p:spPr>
          <a:xfrm>
            <a:off x="329316" y="6139372"/>
            <a:ext cx="7784380" cy="461665"/>
          </a:xfrm>
          <a:prstGeom prst="rect">
            <a:avLst/>
          </a:prstGeom>
        </p:spPr>
        <p:txBody>
          <a:bodyPr wrap="square">
            <a:spAutoFit/>
          </a:bodyPr>
          <a:lstStyle/>
          <a:p>
            <a:r>
              <a:rPr lang="en-US" sz="1200" dirty="0" err="1">
                <a:latin typeface="ArialMT"/>
              </a:rPr>
              <a:t>Toshev</a:t>
            </a:r>
            <a:r>
              <a:rPr lang="en-US" sz="1200" dirty="0">
                <a:latin typeface="ArialMT"/>
              </a:rPr>
              <a:t> and </a:t>
            </a:r>
            <a:r>
              <a:rPr lang="en-US" sz="1200" dirty="0" err="1">
                <a:latin typeface="ArialMT"/>
              </a:rPr>
              <a:t>Szegedy</a:t>
            </a:r>
            <a:r>
              <a:rPr lang="en-US" sz="1200" dirty="0">
                <a:latin typeface="ArialMT"/>
              </a:rPr>
              <a:t>, “</a:t>
            </a:r>
            <a:r>
              <a:rPr lang="en-US" sz="1200" dirty="0" err="1">
                <a:latin typeface="ArialMT"/>
              </a:rPr>
              <a:t>DeepPose</a:t>
            </a:r>
            <a:r>
              <a:rPr lang="en-US" sz="1200" dirty="0">
                <a:latin typeface="ArialMT"/>
              </a:rPr>
              <a:t>: Human Pose</a:t>
            </a:r>
          </a:p>
          <a:p>
            <a:r>
              <a:rPr lang="en-CA" sz="1200" dirty="0">
                <a:latin typeface="ArialMT"/>
              </a:rPr>
              <a:t>Estimation via Deep Neural Networks”, CVPR 2014</a:t>
            </a:r>
            <a:endParaRPr lang="en-CA" sz="1200" dirty="0"/>
          </a:p>
        </p:txBody>
      </p:sp>
      <p:graphicFrame>
        <p:nvGraphicFramePr>
          <p:cNvPr id="25" name="Object 24"/>
          <p:cNvGraphicFramePr>
            <a:graphicFrameLocks noChangeAspect="1"/>
          </p:cNvGraphicFramePr>
          <p:nvPr>
            <p:extLst>
              <p:ext uri="{D42A27DB-BD31-4B8C-83A1-F6EECF244321}">
                <p14:modId xmlns:p14="http://schemas.microsoft.com/office/powerpoint/2010/main" val="2679406890"/>
              </p:ext>
            </p:extLst>
          </p:nvPr>
        </p:nvGraphicFramePr>
        <p:xfrm>
          <a:off x="219110" y="1762377"/>
          <a:ext cx="1592312" cy="2830776"/>
        </p:xfrm>
        <a:graphic>
          <a:graphicData uri="http://schemas.openxmlformats.org/presentationml/2006/ole">
            <mc:AlternateContent xmlns:mc="http://schemas.openxmlformats.org/markup-compatibility/2006">
              <mc:Choice xmlns:v="urn:schemas-microsoft-com:vml" Requires="v">
                <p:oleObj spid="_x0000_s19541" r:id="rId3" imgW="6348960" imgH="11288880" progId="">
                  <p:embed/>
                </p:oleObj>
              </mc:Choice>
              <mc:Fallback>
                <p:oleObj r:id="rId3" imgW="6348960" imgH="11288880" progId="">
                  <p:embed/>
                  <p:pic>
                    <p:nvPicPr>
                      <p:cNvPr id="0" name=""/>
                      <p:cNvPicPr/>
                      <p:nvPr/>
                    </p:nvPicPr>
                    <p:blipFill>
                      <a:blip r:embed="rId4"/>
                      <a:stretch>
                        <a:fillRect/>
                      </a:stretch>
                    </p:blipFill>
                    <p:spPr>
                      <a:xfrm>
                        <a:off x="219110" y="1762377"/>
                        <a:ext cx="1592312" cy="2830776"/>
                      </a:xfrm>
                      <a:prstGeom prst="rect">
                        <a:avLst/>
                      </a:prstGeom>
                    </p:spPr>
                  </p:pic>
                </p:oleObj>
              </mc:Fallback>
            </mc:AlternateContent>
          </a:graphicData>
        </a:graphic>
      </p:graphicFrame>
      <p:graphicFrame>
        <p:nvGraphicFramePr>
          <p:cNvPr id="62" name="Object 61"/>
          <p:cNvGraphicFramePr>
            <a:graphicFrameLocks noChangeAspect="1"/>
          </p:cNvGraphicFramePr>
          <p:nvPr>
            <p:extLst>
              <p:ext uri="{D42A27DB-BD31-4B8C-83A1-F6EECF244321}">
                <p14:modId xmlns:p14="http://schemas.microsoft.com/office/powerpoint/2010/main" val="351394331"/>
              </p:ext>
            </p:extLst>
          </p:nvPr>
        </p:nvGraphicFramePr>
        <p:xfrm>
          <a:off x="5028830" y="1760809"/>
          <a:ext cx="1592312" cy="2830776"/>
        </p:xfrm>
        <a:graphic>
          <a:graphicData uri="http://schemas.openxmlformats.org/presentationml/2006/ole">
            <mc:AlternateContent xmlns:mc="http://schemas.openxmlformats.org/markup-compatibility/2006">
              <mc:Choice xmlns:v="urn:schemas-microsoft-com:vml" Requires="v">
                <p:oleObj spid="_x0000_s19542" r:id="rId5" imgW="6348960" imgH="11288880" progId="">
                  <p:embed/>
                </p:oleObj>
              </mc:Choice>
              <mc:Fallback>
                <p:oleObj r:id="rId5" imgW="6348960" imgH="11288880" progId="">
                  <p:embed/>
                  <p:pic>
                    <p:nvPicPr>
                      <p:cNvPr id="25" name="Object 24"/>
                      <p:cNvPicPr/>
                      <p:nvPr/>
                    </p:nvPicPr>
                    <p:blipFill>
                      <a:blip r:embed="rId4"/>
                      <a:stretch>
                        <a:fillRect/>
                      </a:stretch>
                    </p:blipFill>
                    <p:spPr>
                      <a:xfrm>
                        <a:off x="5028830" y="1760809"/>
                        <a:ext cx="1592312" cy="2830776"/>
                      </a:xfrm>
                      <a:prstGeom prst="rect">
                        <a:avLst/>
                      </a:prstGeom>
                    </p:spPr>
                  </p:pic>
                </p:oleObj>
              </mc:Fallback>
            </mc:AlternateContent>
          </a:graphicData>
        </a:graphic>
      </p:graphicFrame>
      <p:sp>
        <p:nvSpPr>
          <p:cNvPr id="63" name="Freeform 62"/>
          <p:cNvSpPr/>
          <p:nvPr/>
        </p:nvSpPr>
        <p:spPr>
          <a:xfrm>
            <a:off x="5715807" y="2450687"/>
            <a:ext cx="141317" cy="2119745"/>
          </a:xfrm>
          <a:custGeom>
            <a:avLst/>
            <a:gdLst>
              <a:gd name="connsiteX0" fmla="*/ 99753 w 141317"/>
              <a:gd name="connsiteY0" fmla="*/ 0 h 2119745"/>
              <a:gd name="connsiteX1" fmla="*/ 141317 w 141317"/>
              <a:gd name="connsiteY1" fmla="*/ 1072341 h 2119745"/>
              <a:gd name="connsiteX2" fmla="*/ 0 w 141317"/>
              <a:gd name="connsiteY2" fmla="*/ 1138843 h 2119745"/>
              <a:gd name="connsiteX3" fmla="*/ 41564 w 141317"/>
              <a:gd name="connsiteY3" fmla="*/ 1745672 h 2119745"/>
              <a:gd name="connsiteX4" fmla="*/ 33251 w 141317"/>
              <a:gd name="connsiteY4" fmla="*/ 2119745 h 2119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317" h="2119745">
                <a:moveTo>
                  <a:pt x="99753" y="0"/>
                </a:moveTo>
                <a:lnTo>
                  <a:pt x="141317" y="1072341"/>
                </a:lnTo>
                <a:lnTo>
                  <a:pt x="0" y="1138843"/>
                </a:lnTo>
                <a:lnTo>
                  <a:pt x="41564" y="1745672"/>
                </a:lnTo>
                <a:lnTo>
                  <a:pt x="33251" y="2119745"/>
                </a:lnTo>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4" name="Freeform 63"/>
          <p:cNvSpPr/>
          <p:nvPr/>
        </p:nvSpPr>
        <p:spPr>
          <a:xfrm>
            <a:off x="5857470" y="3513157"/>
            <a:ext cx="225425" cy="1044575"/>
          </a:xfrm>
          <a:custGeom>
            <a:avLst/>
            <a:gdLst>
              <a:gd name="connsiteX0" fmla="*/ 0 w 225425"/>
              <a:gd name="connsiteY0" fmla="*/ 0 h 1044575"/>
              <a:gd name="connsiteX1" fmla="*/ 174625 w 225425"/>
              <a:gd name="connsiteY1" fmla="*/ 82550 h 1044575"/>
              <a:gd name="connsiteX2" fmla="*/ 168275 w 225425"/>
              <a:gd name="connsiteY2" fmla="*/ 660400 h 1044575"/>
              <a:gd name="connsiteX3" fmla="*/ 225425 w 225425"/>
              <a:gd name="connsiteY3" fmla="*/ 1044575 h 1044575"/>
              <a:gd name="connsiteX4" fmla="*/ 225425 w 225425"/>
              <a:gd name="connsiteY4" fmla="*/ 1044575 h 1044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25" h="1044575">
                <a:moveTo>
                  <a:pt x="0" y="0"/>
                </a:moveTo>
                <a:lnTo>
                  <a:pt x="174625" y="82550"/>
                </a:lnTo>
                <a:cubicBezTo>
                  <a:pt x="172508" y="275167"/>
                  <a:pt x="170392" y="467783"/>
                  <a:pt x="168275" y="660400"/>
                </a:cubicBezTo>
                <a:lnTo>
                  <a:pt x="225425" y="1044575"/>
                </a:lnTo>
                <a:lnTo>
                  <a:pt x="225425" y="1044575"/>
                </a:lnTo>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5" name="Freeform 64"/>
          <p:cNvSpPr/>
          <p:nvPr/>
        </p:nvSpPr>
        <p:spPr>
          <a:xfrm>
            <a:off x="5536795" y="2830532"/>
            <a:ext cx="282575" cy="949325"/>
          </a:xfrm>
          <a:custGeom>
            <a:avLst/>
            <a:gdLst>
              <a:gd name="connsiteX0" fmla="*/ 282575 w 282575"/>
              <a:gd name="connsiteY0" fmla="*/ 0 h 949325"/>
              <a:gd name="connsiteX1" fmla="*/ 76200 w 282575"/>
              <a:gd name="connsiteY1" fmla="*/ 57150 h 949325"/>
              <a:gd name="connsiteX2" fmla="*/ 0 w 282575"/>
              <a:gd name="connsiteY2" fmla="*/ 463550 h 949325"/>
              <a:gd name="connsiteX3" fmla="*/ 0 w 282575"/>
              <a:gd name="connsiteY3" fmla="*/ 800100 h 949325"/>
              <a:gd name="connsiteX4" fmla="*/ 19050 w 282575"/>
              <a:gd name="connsiteY4" fmla="*/ 949325 h 949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575" h="949325">
                <a:moveTo>
                  <a:pt x="282575" y="0"/>
                </a:moveTo>
                <a:lnTo>
                  <a:pt x="76200" y="57150"/>
                </a:lnTo>
                <a:lnTo>
                  <a:pt x="0" y="463550"/>
                </a:lnTo>
                <a:lnTo>
                  <a:pt x="0" y="800100"/>
                </a:lnTo>
                <a:lnTo>
                  <a:pt x="19050" y="949325"/>
                </a:lnTo>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6" name="Freeform 65"/>
          <p:cNvSpPr/>
          <p:nvPr/>
        </p:nvSpPr>
        <p:spPr>
          <a:xfrm>
            <a:off x="5822545" y="2833707"/>
            <a:ext cx="425450" cy="393700"/>
          </a:xfrm>
          <a:custGeom>
            <a:avLst/>
            <a:gdLst>
              <a:gd name="connsiteX0" fmla="*/ 0 w 425450"/>
              <a:gd name="connsiteY0" fmla="*/ 0 h 393700"/>
              <a:gd name="connsiteX1" fmla="*/ 307975 w 425450"/>
              <a:gd name="connsiteY1" fmla="*/ 31750 h 393700"/>
              <a:gd name="connsiteX2" fmla="*/ 425450 w 425450"/>
              <a:gd name="connsiteY2" fmla="*/ 393700 h 393700"/>
              <a:gd name="connsiteX3" fmla="*/ 225425 w 425450"/>
              <a:gd name="connsiteY3" fmla="*/ 320675 h 393700"/>
              <a:gd name="connsiteX4" fmla="*/ 155575 w 425450"/>
              <a:gd name="connsiteY4" fmla="*/ 231775 h 393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393700">
                <a:moveTo>
                  <a:pt x="0" y="0"/>
                </a:moveTo>
                <a:lnTo>
                  <a:pt x="307975" y="31750"/>
                </a:lnTo>
                <a:lnTo>
                  <a:pt x="425450" y="393700"/>
                </a:lnTo>
                <a:lnTo>
                  <a:pt x="225425" y="320675"/>
                </a:lnTo>
                <a:lnTo>
                  <a:pt x="155575" y="231775"/>
                </a:lnTo>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Oval 66"/>
          <p:cNvSpPr/>
          <p:nvPr/>
        </p:nvSpPr>
        <p:spPr>
          <a:xfrm>
            <a:off x="5783281" y="2434451"/>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Oval 67"/>
          <p:cNvSpPr/>
          <p:nvPr/>
        </p:nvSpPr>
        <p:spPr>
          <a:xfrm>
            <a:off x="6097374" y="2830532"/>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Oval 68"/>
          <p:cNvSpPr/>
          <p:nvPr/>
        </p:nvSpPr>
        <p:spPr>
          <a:xfrm>
            <a:off x="6206825" y="3203314"/>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0" name="Oval 69"/>
          <p:cNvSpPr/>
          <p:nvPr/>
        </p:nvSpPr>
        <p:spPr>
          <a:xfrm>
            <a:off x="6023616" y="3116364"/>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1" name="Oval 70"/>
          <p:cNvSpPr/>
          <p:nvPr/>
        </p:nvSpPr>
        <p:spPr>
          <a:xfrm>
            <a:off x="5945437" y="3023293"/>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2" name="Oval 71"/>
          <p:cNvSpPr/>
          <p:nvPr/>
        </p:nvSpPr>
        <p:spPr>
          <a:xfrm>
            <a:off x="5792734" y="2805433"/>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Oval 72"/>
          <p:cNvSpPr/>
          <p:nvPr/>
        </p:nvSpPr>
        <p:spPr>
          <a:xfrm>
            <a:off x="5588243" y="2858440"/>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4" name="Oval 73"/>
          <p:cNvSpPr/>
          <p:nvPr/>
        </p:nvSpPr>
        <p:spPr>
          <a:xfrm>
            <a:off x="5514390" y="3249385"/>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5" name="Oval 74"/>
          <p:cNvSpPr/>
          <p:nvPr/>
        </p:nvSpPr>
        <p:spPr>
          <a:xfrm>
            <a:off x="5496592" y="3594871"/>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6" name="Oval 75"/>
          <p:cNvSpPr/>
          <p:nvPr/>
        </p:nvSpPr>
        <p:spPr>
          <a:xfrm>
            <a:off x="5823709" y="3493236"/>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7" name="Oval 76"/>
          <p:cNvSpPr/>
          <p:nvPr/>
        </p:nvSpPr>
        <p:spPr>
          <a:xfrm>
            <a:off x="5525105" y="3738001"/>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8" name="Oval 77"/>
          <p:cNvSpPr/>
          <p:nvPr/>
        </p:nvSpPr>
        <p:spPr>
          <a:xfrm>
            <a:off x="5677241" y="3562999"/>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Oval 78"/>
          <p:cNvSpPr/>
          <p:nvPr/>
        </p:nvSpPr>
        <p:spPr>
          <a:xfrm>
            <a:off x="5998484" y="3562999"/>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0" name="Oval 79"/>
          <p:cNvSpPr/>
          <p:nvPr/>
        </p:nvSpPr>
        <p:spPr>
          <a:xfrm>
            <a:off x="5723040" y="4134325"/>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1" name="Oval 80"/>
          <p:cNvSpPr/>
          <p:nvPr/>
        </p:nvSpPr>
        <p:spPr>
          <a:xfrm>
            <a:off x="5988691" y="4147463"/>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Oval 81"/>
          <p:cNvSpPr/>
          <p:nvPr/>
        </p:nvSpPr>
        <p:spPr>
          <a:xfrm>
            <a:off x="5722884" y="4523390"/>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3" name="Oval 82"/>
          <p:cNvSpPr/>
          <p:nvPr/>
        </p:nvSpPr>
        <p:spPr>
          <a:xfrm>
            <a:off x="6044127" y="4523390"/>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4" name="TextBox 83"/>
          <p:cNvSpPr txBox="1"/>
          <p:nvPr/>
        </p:nvSpPr>
        <p:spPr>
          <a:xfrm>
            <a:off x="6737226" y="2793198"/>
            <a:ext cx="2339102" cy="646331"/>
          </a:xfrm>
          <a:prstGeom prst="rect">
            <a:avLst/>
          </a:prstGeom>
          <a:noFill/>
        </p:spPr>
        <p:txBody>
          <a:bodyPr wrap="none" rtlCol="0">
            <a:spAutoFit/>
          </a:bodyPr>
          <a:lstStyle/>
          <a:p>
            <a:pPr algn="ctr"/>
            <a:r>
              <a:rPr lang="fr-CA" sz="1800" dirty="0" smtClean="0"/>
              <a:t>Coordonnées des joints</a:t>
            </a:r>
          </a:p>
          <a:p>
            <a:pPr algn="ctr"/>
            <a:r>
              <a:rPr lang="fr-CA" sz="1800" dirty="0"/>
              <a:t>d</a:t>
            </a:r>
            <a:r>
              <a:rPr lang="fr-CA" sz="1800" dirty="0" smtClean="0"/>
              <a:t>u squelette</a:t>
            </a:r>
            <a:endParaRPr lang="en-CA" sz="1800" dirty="0"/>
          </a:p>
        </p:txBody>
      </p:sp>
      <p:sp>
        <p:nvSpPr>
          <p:cNvPr id="48" name="TextBox 47"/>
          <p:cNvSpPr txBox="1"/>
          <p:nvPr/>
        </p:nvSpPr>
        <p:spPr>
          <a:xfrm>
            <a:off x="3271911" y="912290"/>
            <a:ext cx="1792478" cy="461665"/>
          </a:xfrm>
          <a:prstGeom prst="rect">
            <a:avLst/>
          </a:prstGeom>
          <a:noFill/>
        </p:spPr>
        <p:txBody>
          <a:bodyPr wrap="none" rtlCol="0">
            <a:spAutoFit/>
          </a:bodyPr>
          <a:lstStyle/>
          <a:p>
            <a:r>
              <a:rPr lang="fr-CA" b="1" dirty="0" smtClean="0">
                <a:solidFill>
                  <a:srgbClr val="FF0000"/>
                </a:solidFill>
              </a:rPr>
              <a:t>« </a:t>
            </a:r>
            <a:r>
              <a:rPr lang="fr-CA" b="1" dirty="0" err="1" smtClean="0">
                <a:solidFill>
                  <a:srgbClr val="FF0000"/>
                </a:solidFill>
              </a:rPr>
              <a:t>Backend</a:t>
            </a:r>
            <a:r>
              <a:rPr lang="fr-CA" b="1" dirty="0" smtClean="0">
                <a:solidFill>
                  <a:srgbClr val="FF0000"/>
                </a:solidFill>
              </a:rPr>
              <a:t> »</a:t>
            </a:r>
            <a:endParaRPr lang="en-CA" b="1" dirty="0">
              <a:solidFill>
                <a:srgbClr val="FF0000"/>
              </a:solidFill>
            </a:endParaRPr>
          </a:p>
        </p:txBody>
      </p:sp>
      <p:sp>
        <p:nvSpPr>
          <p:cNvPr id="49" name="Arc 48"/>
          <p:cNvSpPr/>
          <p:nvPr/>
        </p:nvSpPr>
        <p:spPr>
          <a:xfrm rot="15041086">
            <a:off x="2974660" y="1210916"/>
            <a:ext cx="914400" cy="914400"/>
          </a:xfrm>
          <a:prstGeom prst="arc">
            <a:avLst>
              <a:gd name="adj1" fmla="val 16280180"/>
              <a:gd name="adj2" fmla="val 0"/>
            </a:avLst>
          </a:prstGeom>
          <a:ln>
            <a:solidFill>
              <a:srgbClr val="FF0000"/>
            </a:solidFill>
            <a:headEnd type="arrow" w="med" len="med"/>
            <a:tailEnd type="none"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276414261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Oval 108"/>
          <p:cNvSpPr/>
          <p:nvPr/>
        </p:nvSpPr>
        <p:spPr>
          <a:xfrm>
            <a:off x="7873686" y="2919890"/>
            <a:ext cx="478775" cy="472340"/>
          </a:xfrm>
          <a:prstGeom prst="ellipse">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solidFill>
                  <a:schemeClr val="bg2"/>
                </a:solidFill>
              </a:rPr>
              <a:t>+</a:t>
            </a:r>
            <a:endParaRPr lang="en-CA" dirty="0">
              <a:solidFill>
                <a:schemeClr val="bg2"/>
              </a:solidFill>
            </a:endParaRPr>
          </a:p>
        </p:txBody>
      </p:sp>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smtClean="0"/>
              <a:t>Application </a:t>
            </a:r>
            <a:r>
              <a:rPr lang="en-US" sz="3600" dirty="0" err="1" smtClean="0"/>
              <a:t>similaire</a:t>
            </a:r>
            <a:r>
              <a:rPr lang="en-US" sz="3600" dirty="0" smtClean="0"/>
              <a:t> : estimation de pose</a:t>
            </a:r>
            <a:endParaRPr lang="en-US" sz="3600" dirty="0"/>
          </a:p>
        </p:txBody>
      </p:sp>
      <p:grpSp>
        <p:nvGrpSpPr>
          <p:cNvPr id="7" name="Group 6"/>
          <p:cNvGrpSpPr/>
          <p:nvPr/>
        </p:nvGrpSpPr>
        <p:grpSpPr>
          <a:xfrm>
            <a:off x="2124503" y="1945841"/>
            <a:ext cx="2294815" cy="2470718"/>
            <a:chOff x="3026534" y="3884870"/>
            <a:chExt cx="2936383" cy="2820732"/>
          </a:xfrm>
        </p:grpSpPr>
        <p:sp>
          <p:nvSpPr>
            <p:cNvPr id="8" name="Trapezoid 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p:cNvGrpSpPr/>
            <p:nvPr/>
          </p:nvGrpSpPr>
          <p:grpSpPr>
            <a:xfrm>
              <a:off x="3237049" y="4258342"/>
              <a:ext cx="1001396" cy="2171143"/>
              <a:chOff x="2936026" y="4478392"/>
              <a:chExt cx="651225" cy="1193083"/>
            </a:xfrm>
            <a:solidFill>
              <a:schemeClr val="bg1"/>
            </a:solidFill>
          </p:grpSpPr>
          <p:sp>
            <p:nvSpPr>
              <p:cNvPr id="22" name="Cube 2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3" name="Cube 2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4" name="Cube 2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 name="Group 9"/>
            <p:cNvGrpSpPr/>
            <p:nvPr/>
          </p:nvGrpSpPr>
          <p:grpSpPr>
            <a:xfrm>
              <a:off x="3992574" y="4621276"/>
              <a:ext cx="819449" cy="1389344"/>
              <a:chOff x="3996733" y="5166387"/>
              <a:chExt cx="516560" cy="804169"/>
            </a:xfrm>
            <a:solidFill>
              <a:schemeClr val="bg1"/>
            </a:solidFill>
          </p:grpSpPr>
          <p:sp>
            <p:nvSpPr>
              <p:cNvPr id="19" name="Cube 1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0" name="Cube 1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21" name="Cube 2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1" name="Group 10"/>
            <p:cNvGrpSpPr/>
            <p:nvPr/>
          </p:nvGrpSpPr>
          <p:grpSpPr>
            <a:xfrm>
              <a:off x="4683362" y="4817956"/>
              <a:ext cx="602349" cy="917646"/>
              <a:chOff x="3996733" y="5166387"/>
              <a:chExt cx="516560" cy="804169"/>
            </a:xfrm>
            <a:solidFill>
              <a:schemeClr val="bg1"/>
            </a:solidFill>
          </p:grpSpPr>
          <p:sp>
            <p:nvSpPr>
              <p:cNvPr id="16" name="Cube 1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7" name="Cube 1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8" name="Cube 1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 name="Group 11"/>
            <p:cNvGrpSpPr/>
            <p:nvPr/>
          </p:nvGrpSpPr>
          <p:grpSpPr>
            <a:xfrm>
              <a:off x="5218989" y="4968366"/>
              <a:ext cx="490814" cy="534584"/>
              <a:chOff x="4085834" y="3608778"/>
              <a:chExt cx="731109" cy="556531"/>
            </a:xfrm>
            <a:solidFill>
              <a:schemeClr val="bg1"/>
            </a:solidFill>
          </p:grpSpPr>
          <p:sp>
            <p:nvSpPr>
              <p:cNvPr id="13" name="Cube 1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 name="Cube 1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 name="Cube 1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5" name="TextBox 4"/>
          <p:cNvSpPr txBox="1"/>
          <p:nvPr/>
        </p:nvSpPr>
        <p:spPr>
          <a:xfrm>
            <a:off x="848578" y="4554539"/>
            <a:ext cx="4378123"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smtClean="0"/>
              <a:t>, </a:t>
            </a:r>
            <a:r>
              <a:rPr lang="fr-CA" sz="1800" dirty="0" err="1" smtClean="0"/>
              <a:t>InceptionNet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6" name="Rectangle 5"/>
          <p:cNvSpPr/>
          <p:nvPr/>
        </p:nvSpPr>
        <p:spPr>
          <a:xfrm>
            <a:off x="4782140" y="1384444"/>
            <a:ext cx="386366" cy="639444"/>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400" dirty="0" smtClean="0"/>
              <a:t>FC</a:t>
            </a:r>
            <a:endParaRPr lang="en-CA" sz="1400" dirty="0"/>
          </a:p>
        </p:txBody>
      </p:sp>
      <p:sp>
        <p:nvSpPr>
          <p:cNvPr id="28" name="Rectangle 27"/>
          <p:cNvSpPr/>
          <p:nvPr/>
        </p:nvSpPr>
        <p:spPr>
          <a:xfrm>
            <a:off x="4797380" y="4274819"/>
            <a:ext cx="386366" cy="641191"/>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400" dirty="0" smtClean="0"/>
              <a:t>FC</a:t>
            </a:r>
            <a:endParaRPr lang="en-CA" sz="1400" dirty="0"/>
          </a:p>
        </p:txBody>
      </p:sp>
      <p:cxnSp>
        <p:nvCxnSpPr>
          <p:cNvPr id="26" name="Elbow Connector 25"/>
          <p:cNvCxnSpPr>
            <a:stCxn id="8" idx="0"/>
            <a:endCxn id="6" idx="1"/>
          </p:cNvCxnSpPr>
          <p:nvPr/>
        </p:nvCxnSpPr>
        <p:spPr>
          <a:xfrm flipV="1">
            <a:off x="4419319" y="1704166"/>
            <a:ext cx="362821" cy="1477034"/>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1" name="Elbow Connector 30"/>
          <p:cNvCxnSpPr>
            <a:stCxn id="8" idx="0"/>
            <a:endCxn id="28" idx="1"/>
          </p:cNvCxnSpPr>
          <p:nvPr/>
        </p:nvCxnSpPr>
        <p:spPr>
          <a:xfrm>
            <a:off x="4419319" y="3181200"/>
            <a:ext cx="378061" cy="1414215"/>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3" name="Straight Arrow Connector 32"/>
          <p:cNvCxnSpPr/>
          <p:nvPr/>
        </p:nvCxnSpPr>
        <p:spPr>
          <a:xfrm>
            <a:off x="5183746" y="1704166"/>
            <a:ext cx="195974"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35" name="TextBox 34"/>
          <p:cNvSpPr txBox="1"/>
          <p:nvPr/>
        </p:nvSpPr>
        <p:spPr>
          <a:xfrm>
            <a:off x="6733170" y="1502031"/>
            <a:ext cx="683200" cy="400110"/>
          </a:xfrm>
          <a:prstGeom prst="rect">
            <a:avLst/>
          </a:prstGeom>
          <a:noFill/>
        </p:spPr>
        <p:txBody>
          <a:bodyPr wrap="none" rtlCol="0">
            <a:spAutoFit/>
          </a:bodyPr>
          <a:lstStyle/>
          <a:p>
            <a:pPr algn="ctr"/>
            <a:r>
              <a:rPr lang="fr-CA" sz="2000" b="1" dirty="0" err="1" smtClean="0">
                <a:solidFill>
                  <a:srgbClr val="FF0000"/>
                </a:solidFill>
              </a:rPr>
              <a:t>Loss</a:t>
            </a:r>
            <a:endParaRPr lang="fr-CA" sz="2000" b="1" dirty="0" smtClean="0">
              <a:solidFill>
                <a:srgbClr val="FF0000"/>
              </a:solidFill>
            </a:endParaRPr>
          </a:p>
        </p:txBody>
      </p:sp>
      <p:cxnSp>
        <p:nvCxnSpPr>
          <p:cNvPr id="39" name="Straight Arrow Connector 38"/>
          <p:cNvCxnSpPr/>
          <p:nvPr/>
        </p:nvCxnSpPr>
        <p:spPr>
          <a:xfrm>
            <a:off x="6977967" y="1105691"/>
            <a:ext cx="693" cy="372124"/>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27" name="TextBox 26"/>
          <p:cNvSpPr txBox="1"/>
          <p:nvPr/>
        </p:nvSpPr>
        <p:spPr>
          <a:xfrm>
            <a:off x="6217661" y="761548"/>
            <a:ext cx="1774845" cy="369332"/>
          </a:xfrm>
          <a:prstGeom prst="rect">
            <a:avLst/>
          </a:prstGeom>
          <a:noFill/>
        </p:spPr>
        <p:txBody>
          <a:bodyPr wrap="none" rtlCol="0">
            <a:spAutoFit/>
          </a:bodyPr>
          <a:lstStyle/>
          <a:p>
            <a:r>
              <a:rPr lang="fr-CA" sz="1800" b="1" dirty="0" smtClean="0"/>
              <a:t>Tête cible : </a:t>
            </a:r>
            <a:r>
              <a:rPr lang="en-CA" sz="1800" b="1" dirty="0" smtClean="0"/>
              <a:t>[</a:t>
            </a:r>
            <a:r>
              <a:rPr lang="en-CA" sz="1800" b="1" dirty="0" err="1" smtClean="0"/>
              <a:t>x,y</a:t>
            </a:r>
            <a:r>
              <a:rPr lang="en-CA" sz="1800" b="1" dirty="0" smtClean="0"/>
              <a:t>]</a:t>
            </a:r>
            <a:endParaRPr lang="en-CA" sz="1800" dirty="0"/>
          </a:p>
        </p:txBody>
      </p:sp>
      <p:sp>
        <p:nvSpPr>
          <p:cNvPr id="42" name="Rectangle 41"/>
          <p:cNvSpPr/>
          <p:nvPr/>
        </p:nvSpPr>
        <p:spPr>
          <a:xfrm>
            <a:off x="329316" y="6139372"/>
            <a:ext cx="7784380" cy="461665"/>
          </a:xfrm>
          <a:prstGeom prst="rect">
            <a:avLst/>
          </a:prstGeom>
        </p:spPr>
        <p:txBody>
          <a:bodyPr wrap="square">
            <a:spAutoFit/>
          </a:bodyPr>
          <a:lstStyle/>
          <a:p>
            <a:r>
              <a:rPr lang="en-US" sz="1200" dirty="0" err="1">
                <a:latin typeface="ArialMT"/>
              </a:rPr>
              <a:t>Toshev</a:t>
            </a:r>
            <a:r>
              <a:rPr lang="en-US" sz="1200" dirty="0">
                <a:latin typeface="ArialMT"/>
              </a:rPr>
              <a:t> and </a:t>
            </a:r>
            <a:r>
              <a:rPr lang="en-US" sz="1200" dirty="0" err="1">
                <a:latin typeface="ArialMT"/>
              </a:rPr>
              <a:t>Szegedy</a:t>
            </a:r>
            <a:r>
              <a:rPr lang="en-US" sz="1200" dirty="0">
                <a:latin typeface="ArialMT"/>
              </a:rPr>
              <a:t>, “</a:t>
            </a:r>
            <a:r>
              <a:rPr lang="en-US" sz="1200" dirty="0" err="1">
                <a:latin typeface="ArialMT"/>
              </a:rPr>
              <a:t>DeepPose</a:t>
            </a:r>
            <a:r>
              <a:rPr lang="en-US" sz="1200" dirty="0">
                <a:latin typeface="ArialMT"/>
              </a:rPr>
              <a:t>: Human Pose</a:t>
            </a:r>
          </a:p>
          <a:p>
            <a:r>
              <a:rPr lang="en-CA" sz="1200" dirty="0">
                <a:latin typeface="ArialMT"/>
              </a:rPr>
              <a:t>Estimation via Deep Neural Networks”, CVPR 2014</a:t>
            </a:r>
            <a:endParaRPr lang="en-CA" sz="1200" dirty="0"/>
          </a:p>
        </p:txBody>
      </p:sp>
      <p:graphicFrame>
        <p:nvGraphicFramePr>
          <p:cNvPr id="25" name="Object 24"/>
          <p:cNvGraphicFramePr>
            <a:graphicFrameLocks noChangeAspect="1"/>
          </p:cNvGraphicFramePr>
          <p:nvPr/>
        </p:nvGraphicFramePr>
        <p:xfrm>
          <a:off x="219110" y="1762377"/>
          <a:ext cx="1592312" cy="2830776"/>
        </p:xfrm>
        <a:graphic>
          <a:graphicData uri="http://schemas.openxmlformats.org/presentationml/2006/ole">
            <mc:AlternateContent xmlns:mc="http://schemas.openxmlformats.org/markup-compatibility/2006">
              <mc:Choice xmlns:v="urn:schemas-microsoft-com:vml" Requires="v">
                <p:oleObj spid="_x0000_s20528" r:id="rId3" imgW="6348960" imgH="11288880" progId="">
                  <p:embed/>
                </p:oleObj>
              </mc:Choice>
              <mc:Fallback>
                <p:oleObj r:id="rId3" imgW="6348960" imgH="11288880" progId="">
                  <p:embed/>
                  <p:pic>
                    <p:nvPicPr>
                      <p:cNvPr id="25" name="Object 24"/>
                      <p:cNvPicPr/>
                      <p:nvPr/>
                    </p:nvPicPr>
                    <p:blipFill>
                      <a:blip r:embed="rId4"/>
                      <a:stretch>
                        <a:fillRect/>
                      </a:stretch>
                    </p:blipFill>
                    <p:spPr>
                      <a:xfrm>
                        <a:off x="219110" y="1762377"/>
                        <a:ext cx="1592312" cy="2830776"/>
                      </a:xfrm>
                      <a:prstGeom prst="rect">
                        <a:avLst/>
                      </a:prstGeom>
                    </p:spPr>
                  </p:pic>
                </p:oleObj>
              </mc:Fallback>
            </mc:AlternateContent>
          </a:graphicData>
        </a:graphic>
      </p:graphicFrame>
      <p:sp>
        <p:nvSpPr>
          <p:cNvPr id="29" name="Freeform 28"/>
          <p:cNvSpPr/>
          <p:nvPr/>
        </p:nvSpPr>
        <p:spPr>
          <a:xfrm>
            <a:off x="906087" y="2452255"/>
            <a:ext cx="141317" cy="2119745"/>
          </a:xfrm>
          <a:custGeom>
            <a:avLst/>
            <a:gdLst>
              <a:gd name="connsiteX0" fmla="*/ 99753 w 141317"/>
              <a:gd name="connsiteY0" fmla="*/ 0 h 2119745"/>
              <a:gd name="connsiteX1" fmla="*/ 141317 w 141317"/>
              <a:gd name="connsiteY1" fmla="*/ 1072341 h 2119745"/>
              <a:gd name="connsiteX2" fmla="*/ 0 w 141317"/>
              <a:gd name="connsiteY2" fmla="*/ 1138843 h 2119745"/>
              <a:gd name="connsiteX3" fmla="*/ 41564 w 141317"/>
              <a:gd name="connsiteY3" fmla="*/ 1745672 h 2119745"/>
              <a:gd name="connsiteX4" fmla="*/ 33251 w 141317"/>
              <a:gd name="connsiteY4" fmla="*/ 2119745 h 2119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317" h="2119745">
                <a:moveTo>
                  <a:pt x="99753" y="0"/>
                </a:moveTo>
                <a:lnTo>
                  <a:pt x="141317" y="1072341"/>
                </a:lnTo>
                <a:lnTo>
                  <a:pt x="0" y="1138843"/>
                </a:lnTo>
                <a:lnTo>
                  <a:pt x="41564" y="1745672"/>
                </a:lnTo>
                <a:lnTo>
                  <a:pt x="33251" y="2119745"/>
                </a:lnTo>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Freeform 29"/>
          <p:cNvSpPr/>
          <p:nvPr/>
        </p:nvSpPr>
        <p:spPr>
          <a:xfrm>
            <a:off x="1047750" y="3514725"/>
            <a:ext cx="225425" cy="1044575"/>
          </a:xfrm>
          <a:custGeom>
            <a:avLst/>
            <a:gdLst>
              <a:gd name="connsiteX0" fmla="*/ 0 w 225425"/>
              <a:gd name="connsiteY0" fmla="*/ 0 h 1044575"/>
              <a:gd name="connsiteX1" fmla="*/ 174625 w 225425"/>
              <a:gd name="connsiteY1" fmla="*/ 82550 h 1044575"/>
              <a:gd name="connsiteX2" fmla="*/ 168275 w 225425"/>
              <a:gd name="connsiteY2" fmla="*/ 660400 h 1044575"/>
              <a:gd name="connsiteX3" fmla="*/ 225425 w 225425"/>
              <a:gd name="connsiteY3" fmla="*/ 1044575 h 1044575"/>
              <a:gd name="connsiteX4" fmla="*/ 225425 w 225425"/>
              <a:gd name="connsiteY4" fmla="*/ 1044575 h 1044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25" h="1044575">
                <a:moveTo>
                  <a:pt x="0" y="0"/>
                </a:moveTo>
                <a:lnTo>
                  <a:pt x="174625" y="82550"/>
                </a:lnTo>
                <a:cubicBezTo>
                  <a:pt x="172508" y="275167"/>
                  <a:pt x="170392" y="467783"/>
                  <a:pt x="168275" y="660400"/>
                </a:cubicBezTo>
                <a:lnTo>
                  <a:pt x="225425" y="1044575"/>
                </a:lnTo>
                <a:lnTo>
                  <a:pt x="225425" y="1044575"/>
                </a:lnTo>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Freeform 31"/>
          <p:cNvSpPr/>
          <p:nvPr/>
        </p:nvSpPr>
        <p:spPr>
          <a:xfrm>
            <a:off x="727075" y="2832100"/>
            <a:ext cx="282575" cy="949325"/>
          </a:xfrm>
          <a:custGeom>
            <a:avLst/>
            <a:gdLst>
              <a:gd name="connsiteX0" fmla="*/ 282575 w 282575"/>
              <a:gd name="connsiteY0" fmla="*/ 0 h 949325"/>
              <a:gd name="connsiteX1" fmla="*/ 76200 w 282575"/>
              <a:gd name="connsiteY1" fmla="*/ 57150 h 949325"/>
              <a:gd name="connsiteX2" fmla="*/ 0 w 282575"/>
              <a:gd name="connsiteY2" fmla="*/ 463550 h 949325"/>
              <a:gd name="connsiteX3" fmla="*/ 0 w 282575"/>
              <a:gd name="connsiteY3" fmla="*/ 800100 h 949325"/>
              <a:gd name="connsiteX4" fmla="*/ 19050 w 282575"/>
              <a:gd name="connsiteY4" fmla="*/ 949325 h 949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575" h="949325">
                <a:moveTo>
                  <a:pt x="282575" y="0"/>
                </a:moveTo>
                <a:lnTo>
                  <a:pt x="76200" y="57150"/>
                </a:lnTo>
                <a:lnTo>
                  <a:pt x="0" y="463550"/>
                </a:lnTo>
                <a:lnTo>
                  <a:pt x="0" y="800100"/>
                </a:lnTo>
                <a:lnTo>
                  <a:pt x="19050" y="949325"/>
                </a:lnTo>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Freeform 35"/>
          <p:cNvSpPr/>
          <p:nvPr/>
        </p:nvSpPr>
        <p:spPr>
          <a:xfrm>
            <a:off x="1012825" y="2835275"/>
            <a:ext cx="425450" cy="393700"/>
          </a:xfrm>
          <a:custGeom>
            <a:avLst/>
            <a:gdLst>
              <a:gd name="connsiteX0" fmla="*/ 0 w 425450"/>
              <a:gd name="connsiteY0" fmla="*/ 0 h 393700"/>
              <a:gd name="connsiteX1" fmla="*/ 307975 w 425450"/>
              <a:gd name="connsiteY1" fmla="*/ 31750 h 393700"/>
              <a:gd name="connsiteX2" fmla="*/ 425450 w 425450"/>
              <a:gd name="connsiteY2" fmla="*/ 393700 h 393700"/>
              <a:gd name="connsiteX3" fmla="*/ 225425 w 425450"/>
              <a:gd name="connsiteY3" fmla="*/ 320675 h 393700"/>
              <a:gd name="connsiteX4" fmla="*/ 155575 w 425450"/>
              <a:gd name="connsiteY4" fmla="*/ 231775 h 393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450" h="393700">
                <a:moveTo>
                  <a:pt x="0" y="0"/>
                </a:moveTo>
                <a:lnTo>
                  <a:pt x="307975" y="31750"/>
                </a:lnTo>
                <a:lnTo>
                  <a:pt x="425450" y="393700"/>
                </a:lnTo>
                <a:lnTo>
                  <a:pt x="225425" y="320675"/>
                </a:lnTo>
                <a:lnTo>
                  <a:pt x="155575" y="231775"/>
                </a:lnTo>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Oval 36"/>
          <p:cNvSpPr/>
          <p:nvPr/>
        </p:nvSpPr>
        <p:spPr>
          <a:xfrm>
            <a:off x="973561" y="2436019"/>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Oval 42"/>
          <p:cNvSpPr/>
          <p:nvPr/>
        </p:nvSpPr>
        <p:spPr>
          <a:xfrm>
            <a:off x="1287654" y="2832100"/>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4" name="Oval 43"/>
          <p:cNvSpPr/>
          <p:nvPr/>
        </p:nvSpPr>
        <p:spPr>
          <a:xfrm>
            <a:off x="1397105" y="3204882"/>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5" name="Oval 44"/>
          <p:cNvSpPr/>
          <p:nvPr/>
        </p:nvSpPr>
        <p:spPr>
          <a:xfrm>
            <a:off x="1213896" y="3117932"/>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Oval 45"/>
          <p:cNvSpPr/>
          <p:nvPr/>
        </p:nvSpPr>
        <p:spPr>
          <a:xfrm>
            <a:off x="1135717" y="3024861"/>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7" name="Oval 46"/>
          <p:cNvSpPr/>
          <p:nvPr/>
        </p:nvSpPr>
        <p:spPr>
          <a:xfrm>
            <a:off x="983014" y="2807001"/>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8" name="Oval 47"/>
          <p:cNvSpPr/>
          <p:nvPr/>
        </p:nvSpPr>
        <p:spPr>
          <a:xfrm>
            <a:off x="778523" y="2860008"/>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Oval 48"/>
          <p:cNvSpPr/>
          <p:nvPr/>
        </p:nvSpPr>
        <p:spPr>
          <a:xfrm>
            <a:off x="704670" y="3250953"/>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0" name="Oval 49"/>
          <p:cNvSpPr/>
          <p:nvPr/>
        </p:nvSpPr>
        <p:spPr>
          <a:xfrm>
            <a:off x="686872" y="3596439"/>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Oval 50"/>
          <p:cNvSpPr/>
          <p:nvPr/>
        </p:nvSpPr>
        <p:spPr>
          <a:xfrm>
            <a:off x="1013989" y="3494804"/>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2" name="Oval 51"/>
          <p:cNvSpPr/>
          <p:nvPr/>
        </p:nvSpPr>
        <p:spPr>
          <a:xfrm>
            <a:off x="715385" y="3739569"/>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3" name="Oval 52"/>
          <p:cNvSpPr/>
          <p:nvPr/>
        </p:nvSpPr>
        <p:spPr>
          <a:xfrm>
            <a:off x="867521" y="3564567"/>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4" name="Oval 53"/>
          <p:cNvSpPr/>
          <p:nvPr/>
        </p:nvSpPr>
        <p:spPr>
          <a:xfrm>
            <a:off x="1188764" y="3564567"/>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Oval 54"/>
          <p:cNvSpPr/>
          <p:nvPr/>
        </p:nvSpPr>
        <p:spPr>
          <a:xfrm>
            <a:off x="913320" y="4135893"/>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Oval 55"/>
          <p:cNvSpPr/>
          <p:nvPr/>
        </p:nvSpPr>
        <p:spPr>
          <a:xfrm>
            <a:off x="1178971" y="4149031"/>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Oval 56"/>
          <p:cNvSpPr/>
          <p:nvPr/>
        </p:nvSpPr>
        <p:spPr>
          <a:xfrm>
            <a:off x="913164" y="4524958"/>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8" name="Oval 57"/>
          <p:cNvSpPr/>
          <p:nvPr/>
        </p:nvSpPr>
        <p:spPr>
          <a:xfrm>
            <a:off x="1234407" y="4524958"/>
            <a:ext cx="69850" cy="69763"/>
          </a:xfrm>
          <a:prstGeom prst="ellipse">
            <a:avLst/>
          </a:prstGeom>
          <a:solidFill>
            <a:srgbClr val="FFC000"/>
          </a:solidFill>
          <a:ln>
            <a:solidFill>
              <a:srgbClr val="B88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9" name="Rectangle 58"/>
          <p:cNvSpPr/>
          <p:nvPr/>
        </p:nvSpPr>
        <p:spPr>
          <a:xfrm>
            <a:off x="4782140" y="2126003"/>
            <a:ext cx="386366" cy="641191"/>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400" dirty="0" smtClean="0"/>
              <a:t>FC</a:t>
            </a:r>
            <a:endParaRPr lang="en-CA" sz="1400" dirty="0"/>
          </a:p>
        </p:txBody>
      </p:sp>
      <p:sp>
        <p:nvSpPr>
          <p:cNvPr id="60" name="Rectangle 59"/>
          <p:cNvSpPr/>
          <p:nvPr/>
        </p:nvSpPr>
        <p:spPr>
          <a:xfrm>
            <a:off x="4797380" y="3542923"/>
            <a:ext cx="386366" cy="641191"/>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400" dirty="0" smtClean="0"/>
              <a:t>FC</a:t>
            </a:r>
            <a:endParaRPr lang="en-CA" sz="1400" dirty="0"/>
          </a:p>
        </p:txBody>
      </p:sp>
      <p:cxnSp>
        <p:nvCxnSpPr>
          <p:cNvPr id="61" name="Elbow Connector 60"/>
          <p:cNvCxnSpPr>
            <a:stCxn id="8" idx="0"/>
            <a:endCxn id="59" idx="1"/>
          </p:cNvCxnSpPr>
          <p:nvPr/>
        </p:nvCxnSpPr>
        <p:spPr>
          <a:xfrm flipV="1">
            <a:off x="4419319" y="2446599"/>
            <a:ext cx="362821" cy="734601"/>
          </a:xfrm>
          <a:prstGeom prst="bentConnector3">
            <a:avLst>
              <a:gd name="adj1" fmla="val 50000"/>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64" name="Elbow Connector 63"/>
          <p:cNvCxnSpPr>
            <a:stCxn id="8" idx="0"/>
            <a:endCxn id="60" idx="1"/>
          </p:cNvCxnSpPr>
          <p:nvPr/>
        </p:nvCxnSpPr>
        <p:spPr>
          <a:xfrm>
            <a:off x="4419319" y="3181200"/>
            <a:ext cx="378061" cy="682319"/>
          </a:xfrm>
          <a:prstGeom prst="bentConnector3">
            <a:avLst>
              <a:gd name="adj1" fmla="val 50000"/>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68" name="Straight Arrow Connector 67"/>
          <p:cNvCxnSpPr/>
          <p:nvPr/>
        </p:nvCxnSpPr>
        <p:spPr>
          <a:xfrm>
            <a:off x="5168506" y="2436019"/>
            <a:ext cx="195974"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69" name="Straight Arrow Connector 68"/>
          <p:cNvCxnSpPr/>
          <p:nvPr/>
        </p:nvCxnSpPr>
        <p:spPr>
          <a:xfrm>
            <a:off x="5192439" y="3885593"/>
            <a:ext cx="195974"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70" name="Straight Arrow Connector 69"/>
          <p:cNvCxnSpPr/>
          <p:nvPr/>
        </p:nvCxnSpPr>
        <p:spPr>
          <a:xfrm>
            <a:off x="5177199" y="4617446"/>
            <a:ext cx="195974"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71" name="TextBox 70"/>
          <p:cNvSpPr txBox="1"/>
          <p:nvPr/>
        </p:nvSpPr>
        <p:spPr>
          <a:xfrm>
            <a:off x="4706061" y="2972712"/>
            <a:ext cx="569387" cy="369332"/>
          </a:xfrm>
          <a:prstGeom prst="rect">
            <a:avLst/>
          </a:prstGeom>
          <a:noFill/>
        </p:spPr>
        <p:txBody>
          <a:bodyPr wrap="none" rtlCol="0">
            <a:spAutoFit/>
          </a:bodyPr>
          <a:lstStyle/>
          <a:p>
            <a:r>
              <a:rPr lang="fr-CA" sz="1800" b="1" dirty="0" smtClean="0"/>
              <a:t>(…)</a:t>
            </a:r>
            <a:endParaRPr lang="en-CA" sz="1800" dirty="0"/>
          </a:p>
        </p:txBody>
      </p:sp>
      <p:sp>
        <p:nvSpPr>
          <p:cNvPr id="72" name="TextBox 71"/>
          <p:cNvSpPr txBox="1"/>
          <p:nvPr/>
        </p:nvSpPr>
        <p:spPr>
          <a:xfrm>
            <a:off x="5364480" y="1509197"/>
            <a:ext cx="1140056" cy="369332"/>
          </a:xfrm>
          <a:prstGeom prst="rect">
            <a:avLst/>
          </a:prstGeom>
          <a:noFill/>
        </p:spPr>
        <p:txBody>
          <a:bodyPr wrap="none" rtlCol="0">
            <a:spAutoFit/>
          </a:bodyPr>
          <a:lstStyle/>
          <a:p>
            <a:r>
              <a:rPr lang="fr-CA" sz="1800" b="1" dirty="0" smtClean="0"/>
              <a:t>Tête:</a:t>
            </a:r>
            <a:r>
              <a:rPr lang="en-CA" sz="1800" b="1" dirty="0" smtClean="0"/>
              <a:t>[</a:t>
            </a:r>
            <a:r>
              <a:rPr lang="en-CA" sz="1800" b="1" dirty="0" err="1" smtClean="0"/>
              <a:t>x,y</a:t>
            </a:r>
            <a:r>
              <a:rPr lang="en-CA" sz="1800" b="1" dirty="0" smtClean="0"/>
              <a:t>]</a:t>
            </a:r>
            <a:endParaRPr lang="en-CA" sz="1800" dirty="0"/>
          </a:p>
        </p:txBody>
      </p:sp>
      <p:sp>
        <p:nvSpPr>
          <p:cNvPr id="73" name="TextBox 72"/>
          <p:cNvSpPr txBox="1"/>
          <p:nvPr/>
        </p:nvSpPr>
        <p:spPr>
          <a:xfrm>
            <a:off x="5331523" y="2241049"/>
            <a:ext cx="1304844" cy="369332"/>
          </a:xfrm>
          <a:prstGeom prst="rect">
            <a:avLst/>
          </a:prstGeom>
          <a:noFill/>
        </p:spPr>
        <p:txBody>
          <a:bodyPr wrap="none" rtlCol="0">
            <a:spAutoFit/>
          </a:bodyPr>
          <a:lstStyle/>
          <a:p>
            <a:r>
              <a:rPr lang="fr-CA" sz="1800" b="1" dirty="0" smtClean="0"/>
              <a:t>Torse</a:t>
            </a:r>
            <a:r>
              <a:rPr lang="fr-CA" sz="1800" b="1" dirty="0"/>
              <a:t> :</a:t>
            </a:r>
            <a:r>
              <a:rPr lang="en-CA" sz="1800" b="1" dirty="0"/>
              <a:t>[</a:t>
            </a:r>
            <a:r>
              <a:rPr lang="en-CA" sz="1800" b="1" dirty="0" err="1"/>
              <a:t>x,y</a:t>
            </a:r>
            <a:r>
              <a:rPr lang="en-CA" sz="1800" b="1" dirty="0"/>
              <a:t>]</a:t>
            </a:r>
            <a:endParaRPr lang="en-CA" sz="1800" dirty="0"/>
          </a:p>
        </p:txBody>
      </p:sp>
      <p:sp>
        <p:nvSpPr>
          <p:cNvPr id="74" name="TextBox 73"/>
          <p:cNvSpPr txBox="1"/>
          <p:nvPr/>
        </p:nvSpPr>
        <p:spPr>
          <a:xfrm>
            <a:off x="5318756" y="3685131"/>
            <a:ext cx="1947969" cy="369332"/>
          </a:xfrm>
          <a:prstGeom prst="rect">
            <a:avLst/>
          </a:prstGeom>
          <a:noFill/>
        </p:spPr>
        <p:txBody>
          <a:bodyPr wrap="none" rtlCol="0">
            <a:spAutoFit/>
          </a:bodyPr>
          <a:lstStyle/>
          <a:p>
            <a:r>
              <a:rPr lang="fr-CA" sz="1800" b="1" dirty="0" smtClean="0"/>
              <a:t>Pied gauche</a:t>
            </a:r>
            <a:r>
              <a:rPr lang="fr-CA" sz="1800" b="1" dirty="0"/>
              <a:t> :</a:t>
            </a:r>
            <a:r>
              <a:rPr lang="en-CA" sz="1800" b="1" dirty="0"/>
              <a:t>[</a:t>
            </a:r>
            <a:r>
              <a:rPr lang="en-CA" sz="1800" b="1" dirty="0" err="1"/>
              <a:t>x,y</a:t>
            </a:r>
            <a:r>
              <a:rPr lang="en-CA" sz="1800" b="1" dirty="0"/>
              <a:t>]</a:t>
            </a:r>
            <a:endParaRPr lang="en-CA" sz="1800" dirty="0"/>
          </a:p>
        </p:txBody>
      </p:sp>
      <p:sp>
        <p:nvSpPr>
          <p:cNvPr id="75" name="TextBox 74"/>
          <p:cNvSpPr txBox="1"/>
          <p:nvPr/>
        </p:nvSpPr>
        <p:spPr>
          <a:xfrm>
            <a:off x="5326884" y="4416559"/>
            <a:ext cx="1738617" cy="369332"/>
          </a:xfrm>
          <a:prstGeom prst="rect">
            <a:avLst/>
          </a:prstGeom>
          <a:noFill/>
        </p:spPr>
        <p:txBody>
          <a:bodyPr wrap="none" rtlCol="0">
            <a:spAutoFit/>
          </a:bodyPr>
          <a:lstStyle/>
          <a:p>
            <a:r>
              <a:rPr lang="fr-CA" sz="1800" b="1" dirty="0" smtClean="0"/>
              <a:t>Pied droit</a:t>
            </a:r>
            <a:r>
              <a:rPr lang="fr-CA" sz="1800" b="1" dirty="0"/>
              <a:t> :</a:t>
            </a:r>
            <a:r>
              <a:rPr lang="en-CA" sz="1800" b="1" dirty="0"/>
              <a:t>[</a:t>
            </a:r>
            <a:r>
              <a:rPr lang="en-CA" sz="1800" b="1" dirty="0" err="1"/>
              <a:t>x,y</a:t>
            </a:r>
            <a:r>
              <a:rPr lang="en-CA" sz="1800" b="1" dirty="0"/>
              <a:t>]</a:t>
            </a:r>
            <a:endParaRPr lang="en-CA" sz="1800" dirty="0"/>
          </a:p>
        </p:txBody>
      </p:sp>
      <p:sp>
        <p:nvSpPr>
          <p:cNvPr id="76" name="TextBox 75"/>
          <p:cNvSpPr txBox="1"/>
          <p:nvPr/>
        </p:nvSpPr>
        <p:spPr>
          <a:xfrm>
            <a:off x="6763650" y="2230117"/>
            <a:ext cx="683200" cy="400110"/>
          </a:xfrm>
          <a:prstGeom prst="rect">
            <a:avLst/>
          </a:prstGeom>
          <a:noFill/>
        </p:spPr>
        <p:txBody>
          <a:bodyPr wrap="none" rtlCol="0">
            <a:spAutoFit/>
          </a:bodyPr>
          <a:lstStyle/>
          <a:p>
            <a:pPr algn="ctr"/>
            <a:r>
              <a:rPr lang="fr-CA" sz="2000" b="1" dirty="0" err="1" smtClean="0">
                <a:solidFill>
                  <a:srgbClr val="FF0000"/>
                </a:solidFill>
              </a:rPr>
              <a:t>Loss</a:t>
            </a:r>
            <a:endParaRPr lang="fr-CA" sz="2000" b="1" dirty="0" smtClean="0">
              <a:solidFill>
                <a:srgbClr val="FF0000"/>
              </a:solidFill>
            </a:endParaRPr>
          </a:p>
        </p:txBody>
      </p:sp>
      <p:sp>
        <p:nvSpPr>
          <p:cNvPr id="77" name="TextBox 76"/>
          <p:cNvSpPr txBox="1"/>
          <p:nvPr/>
        </p:nvSpPr>
        <p:spPr>
          <a:xfrm>
            <a:off x="7309306" y="3701079"/>
            <a:ext cx="683200" cy="400110"/>
          </a:xfrm>
          <a:prstGeom prst="rect">
            <a:avLst/>
          </a:prstGeom>
          <a:noFill/>
        </p:spPr>
        <p:txBody>
          <a:bodyPr wrap="none" rtlCol="0">
            <a:spAutoFit/>
          </a:bodyPr>
          <a:lstStyle/>
          <a:p>
            <a:pPr algn="ctr"/>
            <a:r>
              <a:rPr lang="fr-CA" sz="2000" b="1" dirty="0" err="1" smtClean="0">
                <a:solidFill>
                  <a:srgbClr val="FF0000"/>
                </a:solidFill>
              </a:rPr>
              <a:t>Loss</a:t>
            </a:r>
            <a:endParaRPr lang="fr-CA" sz="2000" b="1" dirty="0" smtClean="0">
              <a:solidFill>
                <a:srgbClr val="FF0000"/>
              </a:solidFill>
            </a:endParaRPr>
          </a:p>
        </p:txBody>
      </p:sp>
      <p:sp>
        <p:nvSpPr>
          <p:cNvPr id="78" name="TextBox 77"/>
          <p:cNvSpPr txBox="1"/>
          <p:nvPr/>
        </p:nvSpPr>
        <p:spPr>
          <a:xfrm>
            <a:off x="7146079" y="4416559"/>
            <a:ext cx="683200" cy="400110"/>
          </a:xfrm>
          <a:prstGeom prst="rect">
            <a:avLst/>
          </a:prstGeom>
          <a:noFill/>
        </p:spPr>
        <p:txBody>
          <a:bodyPr wrap="none" rtlCol="0">
            <a:spAutoFit/>
          </a:bodyPr>
          <a:lstStyle/>
          <a:p>
            <a:pPr algn="ctr"/>
            <a:r>
              <a:rPr lang="fr-CA" sz="2000" b="1" dirty="0" err="1" smtClean="0">
                <a:solidFill>
                  <a:srgbClr val="FF0000"/>
                </a:solidFill>
              </a:rPr>
              <a:t>Loss</a:t>
            </a:r>
            <a:endParaRPr lang="fr-CA" sz="2000" b="1" dirty="0" smtClean="0">
              <a:solidFill>
                <a:srgbClr val="FF0000"/>
              </a:solidFill>
            </a:endParaRPr>
          </a:p>
        </p:txBody>
      </p:sp>
      <p:cxnSp>
        <p:nvCxnSpPr>
          <p:cNvPr id="79" name="Straight Arrow Connector 78"/>
          <p:cNvCxnSpPr/>
          <p:nvPr/>
        </p:nvCxnSpPr>
        <p:spPr>
          <a:xfrm flipV="1">
            <a:off x="7487679" y="4830822"/>
            <a:ext cx="0" cy="318202"/>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80" name="TextBox 79"/>
          <p:cNvSpPr txBox="1"/>
          <p:nvPr/>
        </p:nvSpPr>
        <p:spPr>
          <a:xfrm>
            <a:off x="6258520" y="5178765"/>
            <a:ext cx="2315699" cy="369332"/>
          </a:xfrm>
          <a:prstGeom prst="rect">
            <a:avLst/>
          </a:prstGeom>
          <a:noFill/>
        </p:spPr>
        <p:txBody>
          <a:bodyPr wrap="none" rtlCol="0">
            <a:spAutoFit/>
          </a:bodyPr>
          <a:lstStyle/>
          <a:p>
            <a:r>
              <a:rPr lang="fr-CA" sz="1800" b="1" dirty="0" smtClean="0"/>
              <a:t>Pied droit cible : </a:t>
            </a:r>
            <a:r>
              <a:rPr lang="en-CA" sz="1800" b="1" dirty="0" smtClean="0"/>
              <a:t>[</a:t>
            </a:r>
            <a:r>
              <a:rPr lang="en-CA" sz="1800" b="1" dirty="0" err="1" smtClean="0"/>
              <a:t>x,y</a:t>
            </a:r>
            <a:r>
              <a:rPr lang="en-CA" sz="1800" b="1" dirty="0" smtClean="0"/>
              <a:t>]</a:t>
            </a:r>
            <a:endParaRPr lang="en-CA" sz="1800" dirty="0"/>
          </a:p>
        </p:txBody>
      </p:sp>
      <p:cxnSp>
        <p:nvCxnSpPr>
          <p:cNvPr id="82" name="Straight Arrow Connector 81"/>
          <p:cNvCxnSpPr>
            <a:stCxn id="72" idx="3"/>
            <a:endCxn id="35" idx="1"/>
          </p:cNvCxnSpPr>
          <p:nvPr/>
        </p:nvCxnSpPr>
        <p:spPr>
          <a:xfrm>
            <a:off x="6504536" y="1693863"/>
            <a:ext cx="228634" cy="8223"/>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85" name="Straight Arrow Connector 84"/>
          <p:cNvCxnSpPr>
            <a:endCxn id="76" idx="1"/>
          </p:cNvCxnSpPr>
          <p:nvPr/>
        </p:nvCxnSpPr>
        <p:spPr>
          <a:xfrm flipV="1">
            <a:off x="6567840" y="2430172"/>
            <a:ext cx="195810" cy="4288"/>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87" name="Straight Arrow Connector 86"/>
          <p:cNvCxnSpPr/>
          <p:nvPr/>
        </p:nvCxnSpPr>
        <p:spPr>
          <a:xfrm flipV="1">
            <a:off x="7168820" y="3892648"/>
            <a:ext cx="195810" cy="4288"/>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88" name="Straight Arrow Connector 87"/>
          <p:cNvCxnSpPr/>
          <p:nvPr/>
        </p:nvCxnSpPr>
        <p:spPr>
          <a:xfrm flipV="1">
            <a:off x="6964837" y="4625338"/>
            <a:ext cx="195810" cy="4288"/>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90" name="Elbow Connector 89"/>
          <p:cNvCxnSpPr>
            <a:stCxn id="77" idx="3"/>
            <a:endCxn id="109" idx="4"/>
          </p:cNvCxnSpPr>
          <p:nvPr/>
        </p:nvCxnSpPr>
        <p:spPr>
          <a:xfrm flipV="1">
            <a:off x="7992506" y="3392230"/>
            <a:ext cx="120568" cy="508904"/>
          </a:xfrm>
          <a:prstGeom prst="bentConnector2">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93" name="Elbow Connector 92"/>
          <p:cNvCxnSpPr>
            <a:stCxn id="78" idx="3"/>
            <a:endCxn id="109" idx="4"/>
          </p:cNvCxnSpPr>
          <p:nvPr/>
        </p:nvCxnSpPr>
        <p:spPr>
          <a:xfrm flipV="1">
            <a:off x="7829279" y="3392230"/>
            <a:ext cx="283795" cy="1224384"/>
          </a:xfrm>
          <a:prstGeom prst="bentConnector2">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98" name="Elbow Connector 97"/>
          <p:cNvCxnSpPr>
            <a:stCxn id="76" idx="3"/>
            <a:endCxn id="109" idx="0"/>
          </p:cNvCxnSpPr>
          <p:nvPr/>
        </p:nvCxnSpPr>
        <p:spPr>
          <a:xfrm>
            <a:off x="7446850" y="2430172"/>
            <a:ext cx="666224" cy="489718"/>
          </a:xfrm>
          <a:prstGeom prst="bentConnector2">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99" name="Elbow Connector 98"/>
          <p:cNvCxnSpPr>
            <a:stCxn id="35" idx="3"/>
            <a:endCxn id="109" idx="0"/>
          </p:cNvCxnSpPr>
          <p:nvPr/>
        </p:nvCxnSpPr>
        <p:spPr>
          <a:xfrm>
            <a:off x="7416370" y="1702086"/>
            <a:ext cx="696704" cy="1217804"/>
          </a:xfrm>
          <a:prstGeom prst="bentConnector2">
            <a:avLst/>
          </a:prstGeom>
          <a:ln>
            <a:tailEnd type="triangle"/>
          </a:ln>
        </p:spPr>
        <p:style>
          <a:lnRef idx="2">
            <a:schemeClr val="accent4"/>
          </a:lnRef>
          <a:fillRef idx="0">
            <a:schemeClr val="accent4"/>
          </a:fillRef>
          <a:effectRef idx="1">
            <a:schemeClr val="accent4"/>
          </a:effectRef>
          <a:fontRef idx="minor">
            <a:schemeClr val="tx1"/>
          </a:fontRef>
        </p:style>
      </p:cxnSp>
      <p:sp>
        <p:nvSpPr>
          <p:cNvPr id="108" name="TextBox 107"/>
          <p:cNvSpPr txBox="1"/>
          <p:nvPr/>
        </p:nvSpPr>
        <p:spPr>
          <a:xfrm>
            <a:off x="8366994" y="2798870"/>
            <a:ext cx="795410" cy="707886"/>
          </a:xfrm>
          <a:prstGeom prst="rect">
            <a:avLst/>
          </a:prstGeom>
          <a:noFill/>
        </p:spPr>
        <p:txBody>
          <a:bodyPr wrap="none" rtlCol="0">
            <a:spAutoFit/>
          </a:bodyPr>
          <a:lstStyle/>
          <a:p>
            <a:pPr algn="ctr"/>
            <a:r>
              <a:rPr lang="fr-CA" sz="2000" b="1" dirty="0" err="1" smtClean="0">
                <a:solidFill>
                  <a:srgbClr val="FF0000"/>
                </a:solidFill>
              </a:rPr>
              <a:t>Loss</a:t>
            </a:r>
            <a:r>
              <a:rPr lang="fr-CA" sz="2000" b="1" dirty="0" smtClean="0">
                <a:solidFill>
                  <a:srgbClr val="FF0000"/>
                </a:solidFill>
              </a:rPr>
              <a:t> </a:t>
            </a:r>
          </a:p>
          <a:p>
            <a:pPr algn="ctr"/>
            <a:r>
              <a:rPr lang="fr-CA" sz="2000" b="1" dirty="0" smtClean="0">
                <a:solidFill>
                  <a:srgbClr val="FF0000"/>
                </a:solidFill>
              </a:rPr>
              <a:t>totale</a:t>
            </a:r>
          </a:p>
        </p:txBody>
      </p:sp>
      <p:sp>
        <p:nvSpPr>
          <p:cNvPr id="81" name="TextBox 80"/>
          <p:cNvSpPr txBox="1"/>
          <p:nvPr/>
        </p:nvSpPr>
        <p:spPr>
          <a:xfrm>
            <a:off x="3271911" y="912290"/>
            <a:ext cx="1792478" cy="461665"/>
          </a:xfrm>
          <a:prstGeom prst="rect">
            <a:avLst/>
          </a:prstGeom>
          <a:noFill/>
        </p:spPr>
        <p:txBody>
          <a:bodyPr wrap="none" rtlCol="0">
            <a:spAutoFit/>
          </a:bodyPr>
          <a:lstStyle/>
          <a:p>
            <a:r>
              <a:rPr lang="fr-CA" b="1" dirty="0" smtClean="0">
                <a:solidFill>
                  <a:srgbClr val="FF0000"/>
                </a:solidFill>
              </a:rPr>
              <a:t>« </a:t>
            </a:r>
            <a:r>
              <a:rPr lang="fr-CA" b="1" dirty="0" err="1" smtClean="0">
                <a:solidFill>
                  <a:srgbClr val="FF0000"/>
                </a:solidFill>
              </a:rPr>
              <a:t>Backend</a:t>
            </a:r>
            <a:r>
              <a:rPr lang="fr-CA" b="1" dirty="0" smtClean="0">
                <a:solidFill>
                  <a:srgbClr val="FF0000"/>
                </a:solidFill>
              </a:rPr>
              <a:t> »</a:t>
            </a:r>
            <a:endParaRPr lang="en-CA" b="1" dirty="0">
              <a:solidFill>
                <a:srgbClr val="FF0000"/>
              </a:solidFill>
            </a:endParaRPr>
          </a:p>
        </p:txBody>
      </p:sp>
      <p:sp>
        <p:nvSpPr>
          <p:cNvPr id="83" name="Arc 82"/>
          <p:cNvSpPr/>
          <p:nvPr/>
        </p:nvSpPr>
        <p:spPr>
          <a:xfrm rot="15041086">
            <a:off x="2974660" y="1210916"/>
            <a:ext cx="914400" cy="914400"/>
          </a:xfrm>
          <a:prstGeom prst="arc">
            <a:avLst>
              <a:gd name="adj1" fmla="val 16280180"/>
              <a:gd name="adj2" fmla="val 0"/>
            </a:avLst>
          </a:prstGeom>
          <a:ln>
            <a:solidFill>
              <a:srgbClr val="FF0000"/>
            </a:solidFill>
            <a:headEnd type="arrow" w="med" len="med"/>
            <a:tailEnd type="none"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258437817"/>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err="1" smtClean="0"/>
              <a:t>Localisation</a:t>
            </a:r>
            <a:r>
              <a:rPr lang="en-US" sz="3600" dirty="0" smtClean="0"/>
              <a:t> de </a:t>
            </a:r>
            <a:r>
              <a:rPr lang="en-US" sz="3600" dirty="0" err="1" smtClean="0"/>
              <a:t>plusieurs</a:t>
            </a:r>
            <a:r>
              <a:rPr lang="en-US" sz="3600" dirty="0" smtClean="0"/>
              <a:t> </a:t>
            </a:r>
            <a:r>
              <a:rPr lang="en-US" sz="3600" dirty="0" err="1" smtClean="0"/>
              <a:t>objets</a:t>
            </a:r>
            <a:endParaRPr lang="en-US" sz="3600" dirty="0"/>
          </a:p>
        </p:txBody>
      </p:sp>
      <p:pic>
        <p:nvPicPr>
          <p:cNvPr id="81" name="Picture 8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9401" y="1550047"/>
            <a:ext cx="1758636" cy="1189666"/>
          </a:xfrm>
          <a:prstGeom prst="rect">
            <a:avLst/>
          </a:prstGeom>
        </p:spPr>
      </p:pic>
      <p:pic>
        <p:nvPicPr>
          <p:cNvPr id="92" name="Google Shape;137;p19">
            <a:extLst>
              <a:ext uri="{FF2B5EF4-FFF2-40B4-BE49-F238E27FC236}">
                <a16:creationId xmlns:a16="http://schemas.microsoft.com/office/drawing/2014/main" id="{6D18AA7C-CF2B-2044-8120-A4C2BC96CB37}"/>
              </a:ext>
            </a:extLst>
          </p:cNvPr>
          <p:cNvPicPr preferRelativeResize="0"/>
          <p:nvPr/>
        </p:nvPicPr>
        <p:blipFill>
          <a:blip r:embed="rId3">
            <a:alphaModFix/>
          </a:blip>
          <a:stretch>
            <a:fillRect/>
          </a:stretch>
        </p:blipFill>
        <p:spPr>
          <a:xfrm>
            <a:off x="1199401" y="3110555"/>
            <a:ext cx="1758636" cy="1339525"/>
          </a:xfrm>
          <a:prstGeom prst="rect">
            <a:avLst/>
          </a:prstGeom>
          <a:noFill/>
          <a:ln>
            <a:noFill/>
          </a:ln>
        </p:spPr>
      </p:pic>
      <p:grpSp>
        <p:nvGrpSpPr>
          <p:cNvPr id="97" name="Group 96"/>
          <p:cNvGrpSpPr/>
          <p:nvPr/>
        </p:nvGrpSpPr>
        <p:grpSpPr>
          <a:xfrm>
            <a:off x="3074097" y="1534552"/>
            <a:ext cx="1848423" cy="1205161"/>
            <a:chOff x="3026534" y="3884870"/>
            <a:chExt cx="2936383" cy="2820732"/>
          </a:xfrm>
        </p:grpSpPr>
        <p:sp>
          <p:nvSpPr>
            <p:cNvPr id="100" name="Trapezoid 99"/>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01" name="Group 100"/>
            <p:cNvGrpSpPr/>
            <p:nvPr/>
          </p:nvGrpSpPr>
          <p:grpSpPr>
            <a:xfrm>
              <a:off x="3237049" y="4258342"/>
              <a:ext cx="1001396" cy="2171143"/>
              <a:chOff x="2936026" y="4478392"/>
              <a:chExt cx="651225" cy="1193083"/>
            </a:xfrm>
            <a:solidFill>
              <a:schemeClr val="bg1"/>
            </a:solidFill>
          </p:grpSpPr>
          <p:sp>
            <p:nvSpPr>
              <p:cNvPr id="114" name="Cube 113"/>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5" name="Cube 114"/>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6" name="Cube 115"/>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2" name="Group 101"/>
            <p:cNvGrpSpPr/>
            <p:nvPr/>
          </p:nvGrpSpPr>
          <p:grpSpPr>
            <a:xfrm>
              <a:off x="3992574" y="4621276"/>
              <a:ext cx="819449" cy="1389344"/>
              <a:chOff x="3996733" y="5166387"/>
              <a:chExt cx="516560" cy="804169"/>
            </a:xfrm>
            <a:solidFill>
              <a:schemeClr val="bg1"/>
            </a:solidFill>
          </p:grpSpPr>
          <p:sp>
            <p:nvSpPr>
              <p:cNvPr id="111" name="Cube 110"/>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2" name="Cube 111"/>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3" name="Cube 112"/>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3" name="Group 102"/>
            <p:cNvGrpSpPr/>
            <p:nvPr/>
          </p:nvGrpSpPr>
          <p:grpSpPr>
            <a:xfrm>
              <a:off x="4683362" y="4817956"/>
              <a:ext cx="602349" cy="917646"/>
              <a:chOff x="3996733" y="5166387"/>
              <a:chExt cx="516560" cy="804169"/>
            </a:xfrm>
            <a:solidFill>
              <a:schemeClr val="bg1"/>
            </a:solidFill>
          </p:grpSpPr>
          <p:sp>
            <p:nvSpPr>
              <p:cNvPr id="108" name="Cube 107"/>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09" name="Cube 108"/>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0" name="Cube 109"/>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4" name="Group 103"/>
            <p:cNvGrpSpPr/>
            <p:nvPr/>
          </p:nvGrpSpPr>
          <p:grpSpPr>
            <a:xfrm>
              <a:off x="5218989" y="4968366"/>
              <a:ext cx="490814" cy="534584"/>
              <a:chOff x="4085834" y="3608778"/>
              <a:chExt cx="731109" cy="556531"/>
            </a:xfrm>
            <a:solidFill>
              <a:schemeClr val="bg1"/>
            </a:solidFill>
          </p:grpSpPr>
          <p:sp>
            <p:nvSpPr>
              <p:cNvPr id="105" name="Cube 104"/>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06" name="Cube 105"/>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07" name="Cube 106"/>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grpSp>
        <p:nvGrpSpPr>
          <p:cNvPr id="117" name="Group 116"/>
          <p:cNvGrpSpPr/>
          <p:nvPr/>
        </p:nvGrpSpPr>
        <p:grpSpPr>
          <a:xfrm>
            <a:off x="3087145" y="3138375"/>
            <a:ext cx="1848423" cy="1205161"/>
            <a:chOff x="3026534" y="3884870"/>
            <a:chExt cx="2936383" cy="2820732"/>
          </a:xfrm>
        </p:grpSpPr>
        <p:sp>
          <p:nvSpPr>
            <p:cNvPr id="118" name="Trapezoid 11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9" name="Group 118"/>
            <p:cNvGrpSpPr/>
            <p:nvPr/>
          </p:nvGrpSpPr>
          <p:grpSpPr>
            <a:xfrm>
              <a:off x="3237049" y="4258342"/>
              <a:ext cx="1001396" cy="2171143"/>
              <a:chOff x="2936026" y="4478392"/>
              <a:chExt cx="651225" cy="1193083"/>
            </a:xfrm>
            <a:solidFill>
              <a:schemeClr val="bg1"/>
            </a:solidFill>
          </p:grpSpPr>
          <p:sp>
            <p:nvSpPr>
              <p:cNvPr id="132" name="Cube 13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3" name="Cube 13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4" name="Cube 13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0" name="Group 119"/>
            <p:cNvGrpSpPr/>
            <p:nvPr/>
          </p:nvGrpSpPr>
          <p:grpSpPr>
            <a:xfrm>
              <a:off x="3992574" y="4621276"/>
              <a:ext cx="819449" cy="1389344"/>
              <a:chOff x="3996733" y="5166387"/>
              <a:chExt cx="516560" cy="804169"/>
            </a:xfrm>
            <a:solidFill>
              <a:schemeClr val="bg1"/>
            </a:solidFill>
          </p:grpSpPr>
          <p:sp>
            <p:nvSpPr>
              <p:cNvPr id="129" name="Cube 12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0" name="Cube 12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1" name="Cube 13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1" name="Group 120"/>
            <p:cNvGrpSpPr/>
            <p:nvPr/>
          </p:nvGrpSpPr>
          <p:grpSpPr>
            <a:xfrm>
              <a:off x="4683362" y="4817956"/>
              <a:ext cx="602349" cy="917646"/>
              <a:chOff x="3996733" y="5166387"/>
              <a:chExt cx="516560" cy="804169"/>
            </a:xfrm>
            <a:solidFill>
              <a:schemeClr val="bg1"/>
            </a:solidFill>
          </p:grpSpPr>
          <p:sp>
            <p:nvSpPr>
              <p:cNvPr id="126" name="Cube 12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7" name="Cube 12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8" name="Cube 12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2" name="Group 121"/>
            <p:cNvGrpSpPr/>
            <p:nvPr/>
          </p:nvGrpSpPr>
          <p:grpSpPr>
            <a:xfrm>
              <a:off x="5218989" y="4968366"/>
              <a:ext cx="490814" cy="534584"/>
              <a:chOff x="4085834" y="3608778"/>
              <a:chExt cx="731109" cy="556531"/>
            </a:xfrm>
            <a:solidFill>
              <a:schemeClr val="bg1"/>
            </a:solidFill>
          </p:grpSpPr>
          <p:sp>
            <p:nvSpPr>
              <p:cNvPr id="123" name="Cube 12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4" name="Cube 12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5" name="Cube 12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grpSp>
        <p:nvGrpSpPr>
          <p:cNvPr id="136" name="Group 135"/>
          <p:cNvGrpSpPr/>
          <p:nvPr/>
        </p:nvGrpSpPr>
        <p:grpSpPr>
          <a:xfrm>
            <a:off x="3087145" y="4710071"/>
            <a:ext cx="1848423" cy="1205161"/>
            <a:chOff x="3026534" y="3884870"/>
            <a:chExt cx="2936383" cy="2820732"/>
          </a:xfrm>
        </p:grpSpPr>
        <p:sp>
          <p:nvSpPr>
            <p:cNvPr id="137" name="Trapezoid 136"/>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38" name="Group 137"/>
            <p:cNvGrpSpPr/>
            <p:nvPr/>
          </p:nvGrpSpPr>
          <p:grpSpPr>
            <a:xfrm>
              <a:off x="3237049" y="4258342"/>
              <a:ext cx="1001396" cy="2171143"/>
              <a:chOff x="2936026" y="4478392"/>
              <a:chExt cx="651225" cy="1193083"/>
            </a:xfrm>
            <a:solidFill>
              <a:schemeClr val="bg1"/>
            </a:solidFill>
          </p:grpSpPr>
          <p:sp>
            <p:nvSpPr>
              <p:cNvPr id="151" name="Cube 150"/>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2" name="Cube 151"/>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3" name="Cube 152"/>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39" name="Group 138"/>
            <p:cNvGrpSpPr/>
            <p:nvPr/>
          </p:nvGrpSpPr>
          <p:grpSpPr>
            <a:xfrm>
              <a:off x="3992574" y="4621276"/>
              <a:ext cx="819449" cy="1389344"/>
              <a:chOff x="3996733" y="5166387"/>
              <a:chExt cx="516560" cy="804169"/>
            </a:xfrm>
            <a:solidFill>
              <a:schemeClr val="bg1"/>
            </a:solidFill>
          </p:grpSpPr>
          <p:sp>
            <p:nvSpPr>
              <p:cNvPr id="148" name="Cube 147"/>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9" name="Cube 148"/>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0" name="Cube 149"/>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40" name="Group 139"/>
            <p:cNvGrpSpPr/>
            <p:nvPr/>
          </p:nvGrpSpPr>
          <p:grpSpPr>
            <a:xfrm>
              <a:off x="4683362" y="4817956"/>
              <a:ext cx="602349" cy="917646"/>
              <a:chOff x="3996733" y="5166387"/>
              <a:chExt cx="516560" cy="804169"/>
            </a:xfrm>
            <a:solidFill>
              <a:schemeClr val="bg1"/>
            </a:solidFill>
          </p:grpSpPr>
          <p:sp>
            <p:nvSpPr>
              <p:cNvPr id="145" name="Cube 144"/>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6" name="Cube 145"/>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7" name="Cube 146"/>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41" name="Group 140"/>
            <p:cNvGrpSpPr/>
            <p:nvPr/>
          </p:nvGrpSpPr>
          <p:grpSpPr>
            <a:xfrm>
              <a:off x="5218989" y="4968366"/>
              <a:ext cx="490814" cy="534584"/>
              <a:chOff x="4085834" y="3608778"/>
              <a:chExt cx="731109" cy="556531"/>
            </a:xfrm>
            <a:solidFill>
              <a:schemeClr val="bg1"/>
            </a:solidFill>
          </p:grpSpPr>
          <p:sp>
            <p:nvSpPr>
              <p:cNvPr id="142" name="Cube 141"/>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3" name="Cube 142"/>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4" name="Cube 143"/>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3" name="TextBox 2"/>
          <p:cNvSpPr txBox="1"/>
          <p:nvPr/>
        </p:nvSpPr>
        <p:spPr>
          <a:xfrm>
            <a:off x="5242560" y="1773019"/>
            <a:ext cx="2258632" cy="461665"/>
          </a:xfrm>
          <a:prstGeom prst="rect">
            <a:avLst/>
          </a:prstGeom>
          <a:noFill/>
        </p:spPr>
        <p:txBody>
          <a:bodyPr wrap="none" rtlCol="0">
            <a:spAutoFit/>
          </a:bodyPr>
          <a:lstStyle/>
          <a:p>
            <a:r>
              <a:rPr lang="en-CA" dirty="0" smtClean="0"/>
              <a:t>‘</a:t>
            </a:r>
            <a:r>
              <a:rPr lang="en-CA" dirty="0" err="1" smtClean="0"/>
              <a:t>Chien</a:t>
            </a:r>
            <a:r>
              <a:rPr lang="en-CA" dirty="0" smtClean="0"/>
              <a:t>’ [</a:t>
            </a:r>
            <a:r>
              <a:rPr lang="en-CA" dirty="0" err="1" smtClean="0"/>
              <a:t>x,y,w,h</a:t>
            </a:r>
            <a:r>
              <a:rPr lang="en-CA" dirty="0" smtClean="0"/>
              <a:t>]</a:t>
            </a:r>
            <a:endParaRPr lang="en-CA" dirty="0"/>
          </a:p>
        </p:txBody>
      </p:sp>
      <p:sp>
        <p:nvSpPr>
          <p:cNvPr id="154" name="TextBox 153"/>
          <p:cNvSpPr txBox="1"/>
          <p:nvPr/>
        </p:nvSpPr>
        <p:spPr>
          <a:xfrm>
            <a:off x="5242560" y="3253836"/>
            <a:ext cx="2258632" cy="830997"/>
          </a:xfrm>
          <a:prstGeom prst="rect">
            <a:avLst/>
          </a:prstGeom>
          <a:noFill/>
        </p:spPr>
        <p:txBody>
          <a:bodyPr wrap="none" rtlCol="0">
            <a:spAutoFit/>
          </a:bodyPr>
          <a:lstStyle/>
          <a:p>
            <a:r>
              <a:rPr lang="en-CA" dirty="0" smtClean="0"/>
              <a:t>‘</a:t>
            </a:r>
            <a:r>
              <a:rPr lang="en-CA" dirty="0" err="1" smtClean="0"/>
              <a:t>Chien</a:t>
            </a:r>
            <a:r>
              <a:rPr lang="en-CA" dirty="0" smtClean="0"/>
              <a:t>’ [</a:t>
            </a:r>
            <a:r>
              <a:rPr lang="en-CA" dirty="0" err="1" smtClean="0"/>
              <a:t>x,y,w,h</a:t>
            </a:r>
            <a:r>
              <a:rPr lang="en-CA" dirty="0" smtClean="0"/>
              <a:t>]</a:t>
            </a:r>
          </a:p>
          <a:p>
            <a:r>
              <a:rPr lang="en-CA" dirty="0" smtClean="0"/>
              <a:t>‘Chat’ [</a:t>
            </a:r>
            <a:r>
              <a:rPr lang="en-CA" dirty="0" err="1" smtClean="0"/>
              <a:t>x,y,w,h</a:t>
            </a:r>
            <a:r>
              <a:rPr lang="en-CA" dirty="0" smtClean="0"/>
              <a:t>]</a:t>
            </a:r>
            <a:endParaRPr lang="en-CA" dirty="0"/>
          </a:p>
        </p:txBody>
      </p:sp>
      <p:sp>
        <p:nvSpPr>
          <p:cNvPr id="155" name="TextBox 154"/>
          <p:cNvSpPr txBox="1"/>
          <p:nvPr/>
        </p:nvSpPr>
        <p:spPr>
          <a:xfrm>
            <a:off x="5225892" y="4637167"/>
            <a:ext cx="2258632" cy="1569660"/>
          </a:xfrm>
          <a:prstGeom prst="rect">
            <a:avLst/>
          </a:prstGeom>
          <a:noFill/>
        </p:spPr>
        <p:txBody>
          <a:bodyPr wrap="none" rtlCol="0">
            <a:spAutoFit/>
          </a:bodyPr>
          <a:lstStyle/>
          <a:p>
            <a:r>
              <a:rPr lang="en-CA" dirty="0" smtClean="0"/>
              <a:t>‘</a:t>
            </a:r>
            <a:r>
              <a:rPr lang="en-CA" dirty="0" err="1" smtClean="0"/>
              <a:t>Chien</a:t>
            </a:r>
            <a:r>
              <a:rPr lang="en-CA" dirty="0" smtClean="0"/>
              <a:t>’ [</a:t>
            </a:r>
            <a:r>
              <a:rPr lang="en-CA" dirty="0" err="1" smtClean="0"/>
              <a:t>x,y,w,h</a:t>
            </a:r>
            <a:r>
              <a:rPr lang="en-CA" dirty="0" smtClean="0"/>
              <a:t>]</a:t>
            </a:r>
          </a:p>
          <a:p>
            <a:r>
              <a:rPr lang="en-CA" dirty="0" smtClean="0"/>
              <a:t>‘Chat’ [</a:t>
            </a:r>
            <a:r>
              <a:rPr lang="en-CA" dirty="0" err="1" smtClean="0"/>
              <a:t>x,y,w,h</a:t>
            </a:r>
            <a:r>
              <a:rPr lang="en-CA" dirty="0" smtClean="0"/>
              <a:t>]</a:t>
            </a:r>
          </a:p>
          <a:p>
            <a:r>
              <a:rPr lang="en-CA" dirty="0" smtClean="0"/>
              <a:t>‘Chat’ [</a:t>
            </a:r>
            <a:r>
              <a:rPr lang="en-CA" dirty="0" err="1" smtClean="0"/>
              <a:t>x,y,w,h</a:t>
            </a:r>
            <a:r>
              <a:rPr lang="en-CA" dirty="0" smtClean="0"/>
              <a:t>]</a:t>
            </a:r>
          </a:p>
          <a:p>
            <a:r>
              <a:rPr lang="en-CA" dirty="0" smtClean="0"/>
              <a:t>…</a:t>
            </a:r>
            <a:endParaRPr lang="en-CA" dirty="0"/>
          </a:p>
        </p:txBody>
      </p:sp>
      <p:pic>
        <p:nvPicPr>
          <p:cNvPr id="46082" name="Picture 2" descr="Image result for cats and dog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99401" y="4692353"/>
            <a:ext cx="1751774" cy="1222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9697449"/>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err="1" smtClean="0"/>
              <a:t>Localisation</a:t>
            </a:r>
            <a:r>
              <a:rPr lang="en-US" sz="3600" dirty="0" smtClean="0"/>
              <a:t> de </a:t>
            </a:r>
            <a:r>
              <a:rPr lang="en-US" sz="3600" dirty="0" err="1" smtClean="0"/>
              <a:t>plusieurs</a:t>
            </a:r>
            <a:r>
              <a:rPr lang="en-US" sz="3600" dirty="0" smtClean="0"/>
              <a:t> </a:t>
            </a:r>
            <a:r>
              <a:rPr lang="en-US" sz="3600" dirty="0" err="1" smtClean="0"/>
              <a:t>objets</a:t>
            </a:r>
            <a:endParaRPr lang="en-US" sz="3600" dirty="0"/>
          </a:p>
        </p:txBody>
      </p:sp>
      <p:pic>
        <p:nvPicPr>
          <p:cNvPr id="81" name="Picture 8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9401" y="1550047"/>
            <a:ext cx="1758636" cy="1189666"/>
          </a:xfrm>
          <a:prstGeom prst="rect">
            <a:avLst/>
          </a:prstGeom>
        </p:spPr>
      </p:pic>
      <p:pic>
        <p:nvPicPr>
          <p:cNvPr id="92" name="Google Shape;137;p19">
            <a:extLst>
              <a:ext uri="{FF2B5EF4-FFF2-40B4-BE49-F238E27FC236}">
                <a16:creationId xmlns:a16="http://schemas.microsoft.com/office/drawing/2014/main" id="{6D18AA7C-CF2B-2044-8120-A4C2BC96CB37}"/>
              </a:ext>
            </a:extLst>
          </p:cNvPr>
          <p:cNvPicPr preferRelativeResize="0"/>
          <p:nvPr/>
        </p:nvPicPr>
        <p:blipFill>
          <a:blip r:embed="rId3">
            <a:alphaModFix/>
          </a:blip>
          <a:stretch>
            <a:fillRect/>
          </a:stretch>
        </p:blipFill>
        <p:spPr>
          <a:xfrm>
            <a:off x="1199401" y="3110555"/>
            <a:ext cx="1758636" cy="1339525"/>
          </a:xfrm>
          <a:prstGeom prst="rect">
            <a:avLst/>
          </a:prstGeom>
          <a:noFill/>
          <a:ln>
            <a:noFill/>
          </a:ln>
        </p:spPr>
      </p:pic>
      <p:grpSp>
        <p:nvGrpSpPr>
          <p:cNvPr id="97" name="Group 96"/>
          <p:cNvGrpSpPr/>
          <p:nvPr/>
        </p:nvGrpSpPr>
        <p:grpSpPr>
          <a:xfrm>
            <a:off x="3074097" y="1534552"/>
            <a:ext cx="1848423" cy="1205161"/>
            <a:chOff x="3026534" y="3884870"/>
            <a:chExt cx="2936383" cy="2820732"/>
          </a:xfrm>
        </p:grpSpPr>
        <p:sp>
          <p:nvSpPr>
            <p:cNvPr id="100" name="Trapezoid 99"/>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01" name="Group 100"/>
            <p:cNvGrpSpPr/>
            <p:nvPr/>
          </p:nvGrpSpPr>
          <p:grpSpPr>
            <a:xfrm>
              <a:off x="3237049" y="4258342"/>
              <a:ext cx="1001396" cy="2171143"/>
              <a:chOff x="2936026" y="4478392"/>
              <a:chExt cx="651225" cy="1193083"/>
            </a:xfrm>
            <a:solidFill>
              <a:schemeClr val="bg1"/>
            </a:solidFill>
          </p:grpSpPr>
          <p:sp>
            <p:nvSpPr>
              <p:cNvPr id="114" name="Cube 113"/>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5" name="Cube 114"/>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6" name="Cube 115"/>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2" name="Group 101"/>
            <p:cNvGrpSpPr/>
            <p:nvPr/>
          </p:nvGrpSpPr>
          <p:grpSpPr>
            <a:xfrm>
              <a:off x="3992574" y="4621276"/>
              <a:ext cx="819449" cy="1389344"/>
              <a:chOff x="3996733" y="5166387"/>
              <a:chExt cx="516560" cy="804169"/>
            </a:xfrm>
            <a:solidFill>
              <a:schemeClr val="bg1"/>
            </a:solidFill>
          </p:grpSpPr>
          <p:sp>
            <p:nvSpPr>
              <p:cNvPr id="111" name="Cube 110"/>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2" name="Cube 111"/>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3" name="Cube 112"/>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3" name="Group 102"/>
            <p:cNvGrpSpPr/>
            <p:nvPr/>
          </p:nvGrpSpPr>
          <p:grpSpPr>
            <a:xfrm>
              <a:off x="4683362" y="4817956"/>
              <a:ext cx="602349" cy="917646"/>
              <a:chOff x="3996733" y="5166387"/>
              <a:chExt cx="516560" cy="804169"/>
            </a:xfrm>
            <a:solidFill>
              <a:schemeClr val="bg1"/>
            </a:solidFill>
          </p:grpSpPr>
          <p:sp>
            <p:nvSpPr>
              <p:cNvPr id="108" name="Cube 107"/>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09" name="Cube 108"/>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10" name="Cube 109"/>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04" name="Group 103"/>
            <p:cNvGrpSpPr/>
            <p:nvPr/>
          </p:nvGrpSpPr>
          <p:grpSpPr>
            <a:xfrm>
              <a:off x="5218989" y="4968366"/>
              <a:ext cx="490814" cy="534584"/>
              <a:chOff x="4085834" y="3608778"/>
              <a:chExt cx="731109" cy="556531"/>
            </a:xfrm>
            <a:solidFill>
              <a:schemeClr val="bg1"/>
            </a:solidFill>
          </p:grpSpPr>
          <p:sp>
            <p:nvSpPr>
              <p:cNvPr id="105" name="Cube 104"/>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06" name="Cube 105"/>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07" name="Cube 106"/>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grpSp>
        <p:nvGrpSpPr>
          <p:cNvPr id="117" name="Group 116"/>
          <p:cNvGrpSpPr/>
          <p:nvPr/>
        </p:nvGrpSpPr>
        <p:grpSpPr>
          <a:xfrm>
            <a:off x="3087145" y="3138375"/>
            <a:ext cx="1848423" cy="1205161"/>
            <a:chOff x="3026534" y="3884870"/>
            <a:chExt cx="2936383" cy="2820732"/>
          </a:xfrm>
        </p:grpSpPr>
        <p:sp>
          <p:nvSpPr>
            <p:cNvPr id="118" name="Trapezoid 11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9" name="Group 118"/>
            <p:cNvGrpSpPr/>
            <p:nvPr/>
          </p:nvGrpSpPr>
          <p:grpSpPr>
            <a:xfrm>
              <a:off x="3237049" y="4258342"/>
              <a:ext cx="1001396" cy="2171143"/>
              <a:chOff x="2936026" y="4478392"/>
              <a:chExt cx="651225" cy="1193083"/>
            </a:xfrm>
            <a:solidFill>
              <a:schemeClr val="bg1"/>
            </a:solidFill>
          </p:grpSpPr>
          <p:sp>
            <p:nvSpPr>
              <p:cNvPr id="132" name="Cube 13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3" name="Cube 13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4" name="Cube 13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0" name="Group 119"/>
            <p:cNvGrpSpPr/>
            <p:nvPr/>
          </p:nvGrpSpPr>
          <p:grpSpPr>
            <a:xfrm>
              <a:off x="3992574" y="4621276"/>
              <a:ext cx="819449" cy="1389344"/>
              <a:chOff x="3996733" y="5166387"/>
              <a:chExt cx="516560" cy="804169"/>
            </a:xfrm>
            <a:solidFill>
              <a:schemeClr val="bg1"/>
            </a:solidFill>
          </p:grpSpPr>
          <p:sp>
            <p:nvSpPr>
              <p:cNvPr id="129" name="Cube 12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0" name="Cube 12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1" name="Cube 13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1" name="Group 120"/>
            <p:cNvGrpSpPr/>
            <p:nvPr/>
          </p:nvGrpSpPr>
          <p:grpSpPr>
            <a:xfrm>
              <a:off x="4683362" y="4817956"/>
              <a:ext cx="602349" cy="917646"/>
              <a:chOff x="3996733" y="5166387"/>
              <a:chExt cx="516560" cy="804169"/>
            </a:xfrm>
            <a:solidFill>
              <a:schemeClr val="bg1"/>
            </a:solidFill>
          </p:grpSpPr>
          <p:sp>
            <p:nvSpPr>
              <p:cNvPr id="126" name="Cube 12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7" name="Cube 12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8" name="Cube 12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2" name="Group 121"/>
            <p:cNvGrpSpPr/>
            <p:nvPr/>
          </p:nvGrpSpPr>
          <p:grpSpPr>
            <a:xfrm>
              <a:off x="5218989" y="4968366"/>
              <a:ext cx="490814" cy="534584"/>
              <a:chOff x="4085834" y="3608778"/>
              <a:chExt cx="731109" cy="556531"/>
            </a:xfrm>
            <a:solidFill>
              <a:schemeClr val="bg1"/>
            </a:solidFill>
          </p:grpSpPr>
          <p:sp>
            <p:nvSpPr>
              <p:cNvPr id="123" name="Cube 12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4" name="Cube 12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5" name="Cube 12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grpSp>
        <p:nvGrpSpPr>
          <p:cNvPr id="136" name="Group 135"/>
          <p:cNvGrpSpPr/>
          <p:nvPr/>
        </p:nvGrpSpPr>
        <p:grpSpPr>
          <a:xfrm>
            <a:off x="3087145" y="4710071"/>
            <a:ext cx="1848423" cy="1205161"/>
            <a:chOff x="3026534" y="3884870"/>
            <a:chExt cx="2936383" cy="2820732"/>
          </a:xfrm>
        </p:grpSpPr>
        <p:sp>
          <p:nvSpPr>
            <p:cNvPr id="137" name="Trapezoid 136"/>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38" name="Group 137"/>
            <p:cNvGrpSpPr/>
            <p:nvPr/>
          </p:nvGrpSpPr>
          <p:grpSpPr>
            <a:xfrm>
              <a:off x="3237049" y="4258342"/>
              <a:ext cx="1001396" cy="2171143"/>
              <a:chOff x="2936026" y="4478392"/>
              <a:chExt cx="651225" cy="1193083"/>
            </a:xfrm>
            <a:solidFill>
              <a:schemeClr val="bg1"/>
            </a:solidFill>
          </p:grpSpPr>
          <p:sp>
            <p:nvSpPr>
              <p:cNvPr id="151" name="Cube 150"/>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2" name="Cube 151"/>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3" name="Cube 152"/>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39" name="Group 138"/>
            <p:cNvGrpSpPr/>
            <p:nvPr/>
          </p:nvGrpSpPr>
          <p:grpSpPr>
            <a:xfrm>
              <a:off x="3992574" y="4621276"/>
              <a:ext cx="819449" cy="1389344"/>
              <a:chOff x="3996733" y="5166387"/>
              <a:chExt cx="516560" cy="804169"/>
            </a:xfrm>
            <a:solidFill>
              <a:schemeClr val="bg1"/>
            </a:solidFill>
          </p:grpSpPr>
          <p:sp>
            <p:nvSpPr>
              <p:cNvPr id="148" name="Cube 147"/>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9" name="Cube 148"/>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50" name="Cube 149"/>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40" name="Group 139"/>
            <p:cNvGrpSpPr/>
            <p:nvPr/>
          </p:nvGrpSpPr>
          <p:grpSpPr>
            <a:xfrm>
              <a:off x="4683362" y="4817956"/>
              <a:ext cx="602349" cy="917646"/>
              <a:chOff x="3996733" y="5166387"/>
              <a:chExt cx="516560" cy="804169"/>
            </a:xfrm>
            <a:solidFill>
              <a:schemeClr val="bg1"/>
            </a:solidFill>
          </p:grpSpPr>
          <p:sp>
            <p:nvSpPr>
              <p:cNvPr id="145" name="Cube 144"/>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6" name="Cube 145"/>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7" name="Cube 146"/>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41" name="Group 140"/>
            <p:cNvGrpSpPr/>
            <p:nvPr/>
          </p:nvGrpSpPr>
          <p:grpSpPr>
            <a:xfrm>
              <a:off x="5218989" y="4968366"/>
              <a:ext cx="490814" cy="534584"/>
              <a:chOff x="4085834" y="3608778"/>
              <a:chExt cx="731109" cy="556531"/>
            </a:xfrm>
            <a:solidFill>
              <a:schemeClr val="bg1"/>
            </a:solidFill>
          </p:grpSpPr>
          <p:sp>
            <p:nvSpPr>
              <p:cNvPr id="142" name="Cube 141"/>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3" name="Cube 142"/>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44" name="Cube 143"/>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3" name="TextBox 2"/>
          <p:cNvSpPr txBox="1"/>
          <p:nvPr/>
        </p:nvSpPr>
        <p:spPr>
          <a:xfrm>
            <a:off x="5242560" y="1773019"/>
            <a:ext cx="2258632" cy="461665"/>
          </a:xfrm>
          <a:prstGeom prst="rect">
            <a:avLst/>
          </a:prstGeom>
          <a:noFill/>
        </p:spPr>
        <p:txBody>
          <a:bodyPr wrap="none" rtlCol="0">
            <a:spAutoFit/>
          </a:bodyPr>
          <a:lstStyle/>
          <a:p>
            <a:r>
              <a:rPr lang="en-CA" dirty="0" smtClean="0"/>
              <a:t>‘</a:t>
            </a:r>
            <a:r>
              <a:rPr lang="en-CA" dirty="0" err="1" smtClean="0"/>
              <a:t>Chien</a:t>
            </a:r>
            <a:r>
              <a:rPr lang="en-CA" dirty="0" smtClean="0"/>
              <a:t>’ [</a:t>
            </a:r>
            <a:r>
              <a:rPr lang="en-CA" dirty="0" err="1" smtClean="0"/>
              <a:t>x,y,w,h</a:t>
            </a:r>
            <a:r>
              <a:rPr lang="en-CA" dirty="0" smtClean="0"/>
              <a:t>]</a:t>
            </a:r>
            <a:endParaRPr lang="en-CA" dirty="0"/>
          </a:p>
        </p:txBody>
      </p:sp>
      <p:sp>
        <p:nvSpPr>
          <p:cNvPr id="154" name="TextBox 153"/>
          <p:cNvSpPr txBox="1"/>
          <p:nvPr/>
        </p:nvSpPr>
        <p:spPr>
          <a:xfrm>
            <a:off x="5242560" y="3253836"/>
            <a:ext cx="2258632" cy="830997"/>
          </a:xfrm>
          <a:prstGeom prst="rect">
            <a:avLst/>
          </a:prstGeom>
          <a:noFill/>
        </p:spPr>
        <p:txBody>
          <a:bodyPr wrap="none" rtlCol="0">
            <a:spAutoFit/>
          </a:bodyPr>
          <a:lstStyle/>
          <a:p>
            <a:r>
              <a:rPr lang="en-CA" dirty="0" smtClean="0"/>
              <a:t>‘</a:t>
            </a:r>
            <a:r>
              <a:rPr lang="en-CA" dirty="0" err="1" smtClean="0"/>
              <a:t>Chien</a:t>
            </a:r>
            <a:r>
              <a:rPr lang="en-CA" dirty="0" smtClean="0"/>
              <a:t>’ [</a:t>
            </a:r>
            <a:r>
              <a:rPr lang="en-CA" dirty="0" err="1" smtClean="0"/>
              <a:t>x,y,w,h</a:t>
            </a:r>
            <a:r>
              <a:rPr lang="en-CA" dirty="0" smtClean="0"/>
              <a:t>]</a:t>
            </a:r>
          </a:p>
          <a:p>
            <a:r>
              <a:rPr lang="en-CA" dirty="0" smtClean="0"/>
              <a:t>‘Chat’ [</a:t>
            </a:r>
            <a:r>
              <a:rPr lang="en-CA" dirty="0" err="1" smtClean="0"/>
              <a:t>x,y,w,h</a:t>
            </a:r>
            <a:r>
              <a:rPr lang="en-CA" dirty="0" smtClean="0"/>
              <a:t>]</a:t>
            </a:r>
            <a:endParaRPr lang="en-CA" dirty="0"/>
          </a:p>
        </p:txBody>
      </p:sp>
      <p:sp>
        <p:nvSpPr>
          <p:cNvPr id="155" name="TextBox 154"/>
          <p:cNvSpPr txBox="1"/>
          <p:nvPr/>
        </p:nvSpPr>
        <p:spPr>
          <a:xfrm>
            <a:off x="5225892" y="4637167"/>
            <a:ext cx="2258632" cy="1569660"/>
          </a:xfrm>
          <a:prstGeom prst="rect">
            <a:avLst/>
          </a:prstGeom>
          <a:noFill/>
        </p:spPr>
        <p:txBody>
          <a:bodyPr wrap="none" rtlCol="0">
            <a:spAutoFit/>
          </a:bodyPr>
          <a:lstStyle/>
          <a:p>
            <a:r>
              <a:rPr lang="en-CA" dirty="0" smtClean="0"/>
              <a:t>‘</a:t>
            </a:r>
            <a:r>
              <a:rPr lang="en-CA" dirty="0" err="1" smtClean="0"/>
              <a:t>Chien</a:t>
            </a:r>
            <a:r>
              <a:rPr lang="en-CA" dirty="0" smtClean="0"/>
              <a:t>’ [</a:t>
            </a:r>
            <a:r>
              <a:rPr lang="en-CA" dirty="0" err="1" smtClean="0"/>
              <a:t>x,y,w,h</a:t>
            </a:r>
            <a:r>
              <a:rPr lang="en-CA" dirty="0" smtClean="0"/>
              <a:t>]</a:t>
            </a:r>
          </a:p>
          <a:p>
            <a:r>
              <a:rPr lang="en-CA" dirty="0" smtClean="0"/>
              <a:t>‘Chat’ [</a:t>
            </a:r>
            <a:r>
              <a:rPr lang="en-CA" dirty="0" err="1" smtClean="0"/>
              <a:t>x,y,w,h</a:t>
            </a:r>
            <a:r>
              <a:rPr lang="en-CA" dirty="0" smtClean="0"/>
              <a:t>]</a:t>
            </a:r>
          </a:p>
          <a:p>
            <a:r>
              <a:rPr lang="en-CA" dirty="0" smtClean="0"/>
              <a:t>‘Chat’ [</a:t>
            </a:r>
            <a:r>
              <a:rPr lang="en-CA" dirty="0" err="1" smtClean="0"/>
              <a:t>x,y,w,h</a:t>
            </a:r>
            <a:r>
              <a:rPr lang="en-CA" dirty="0" smtClean="0"/>
              <a:t>]</a:t>
            </a:r>
          </a:p>
          <a:p>
            <a:r>
              <a:rPr lang="en-CA" dirty="0" smtClean="0"/>
              <a:t>…</a:t>
            </a:r>
            <a:endParaRPr lang="en-CA" dirty="0"/>
          </a:p>
        </p:txBody>
      </p:sp>
      <p:sp>
        <p:nvSpPr>
          <p:cNvPr id="62" name="TextBox 61"/>
          <p:cNvSpPr txBox="1"/>
          <p:nvPr/>
        </p:nvSpPr>
        <p:spPr>
          <a:xfrm>
            <a:off x="6324600" y="386495"/>
            <a:ext cx="2827249" cy="1200329"/>
          </a:xfrm>
          <a:prstGeom prst="rect">
            <a:avLst/>
          </a:prstGeom>
          <a:noFill/>
        </p:spPr>
        <p:txBody>
          <a:bodyPr wrap="none" rtlCol="0">
            <a:spAutoFit/>
          </a:bodyPr>
          <a:lstStyle/>
          <a:p>
            <a:r>
              <a:rPr lang="en-CA" b="1" dirty="0" err="1" smtClean="0">
                <a:solidFill>
                  <a:srgbClr val="FF0000"/>
                </a:solidFill>
              </a:rPr>
              <a:t>Problème</a:t>
            </a:r>
            <a:r>
              <a:rPr lang="en-CA" b="1" dirty="0" smtClean="0">
                <a:solidFill>
                  <a:srgbClr val="FF0000"/>
                </a:solidFill>
              </a:rPr>
              <a:t>: </a:t>
            </a:r>
            <a:r>
              <a:rPr lang="en-CA" b="1" dirty="0" err="1">
                <a:solidFill>
                  <a:srgbClr val="FF0000"/>
                </a:solidFill>
              </a:rPr>
              <a:t>c</a:t>
            </a:r>
            <a:r>
              <a:rPr lang="en-CA" b="1" dirty="0" err="1" smtClean="0">
                <a:solidFill>
                  <a:srgbClr val="FF0000"/>
                </a:solidFill>
              </a:rPr>
              <a:t>haque</a:t>
            </a:r>
            <a:r>
              <a:rPr lang="en-CA" b="1" dirty="0" smtClean="0">
                <a:solidFill>
                  <a:srgbClr val="FF0000"/>
                </a:solidFill>
              </a:rPr>
              <a:t> </a:t>
            </a:r>
          </a:p>
          <a:p>
            <a:r>
              <a:rPr lang="en-CA" b="1" dirty="0" smtClean="0">
                <a:solidFill>
                  <a:srgbClr val="FF0000"/>
                </a:solidFill>
              </a:rPr>
              <a:t>image </a:t>
            </a:r>
            <a:r>
              <a:rPr lang="en-CA" b="1" dirty="0" err="1" smtClean="0">
                <a:solidFill>
                  <a:srgbClr val="FF0000"/>
                </a:solidFill>
              </a:rPr>
              <a:t>commande</a:t>
            </a:r>
            <a:r>
              <a:rPr lang="en-CA" b="1" dirty="0" smtClean="0">
                <a:solidFill>
                  <a:srgbClr val="FF0000"/>
                </a:solidFill>
              </a:rPr>
              <a:t> </a:t>
            </a:r>
          </a:p>
          <a:p>
            <a:r>
              <a:rPr lang="en-CA" b="1" dirty="0" err="1" smtClean="0">
                <a:solidFill>
                  <a:srgbClr val="FF0000"/>
                </a:solidFill>
              </a:rPr>
              <a:t>une</a:t>
            </a:r>
            <a:r>
              <a:rPr lang="en-CA" b="1" dirty="0" smtClean="0">
                <a:solidFill>
                  <a:srgbClr val="FF0000"/>
                </a:solidFill>
              </a:rPr>
              <a:t> sortie diff</a:t>
            </a:r>
            <a:r>
              <a:rPr lang="fr-CA" b="1" dirty="0" err="1" smtClean="0">
                <a:solidFill>
                  <a:srgbClr val="FF0000"/>
                </a:solidFill>
              </a:rPr>
              <a:t>érente</a:t>
            </a:r>
            <a:endParaRPr lang="en-CA" b="1" dirty="0">
              <a:solidFill>
                <a:srgbClr val="FF0000"/>
              </a:solidFill>
            </a:endParaRPr>
          </a:p>
        </p:txBody>
      </p:sp>
      <p:pic>
        <p:nvPicPr>
          <p:cNvPr id="64" name="Picture 2" descr="Image result for cats and dog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99401" y="4692353"/>
            <a:ext cx="1751774" cy="1222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066056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err="1" smtClean="0"/>
              <a:t>Localisation</a:t>
            </a:r>
            <a:r>
              <a:rPr lang="en-US" sz="3600" dirty="0" smtClean="0"/>
              <a:t> de </a:t>
            </a:r>
            <a:r>
              <a:rPr lang="en-US" sz="3600" dirty="0" err="1" smtClean="0"/>
              <a:t>plusieurs</a:t>
            </a:r>
            <a:r>
              <a:rPr lang="en-US" sz="3600" dirty="0" smtClean="0"/>
              <a:t> </a:t>
            </a:r>
            <a:r>
              <a:rPr lang="en-US" sz="3600" dirty="0" err="1" smtClean="0"/>
              <a:t>objets</a:t>
            </a:r>
            <a:endParaRPr lang="en-US" sz="3600" dirty="0"/>
          </a:p>
        </p:txBody>
      </p:sp>
      <p:pic>
        <p:nvPicPr>
          <p:cNvPr id="92"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395707" y="2741085"/>
            <a:ext cx="2619192" cy="2046094"/>
          </a:xfrm>
          <a:prstGeom prst="rect">
            <a:avLst/>
          </a:prstGeom>
          <a:noFill/>
          <a:ln>
            <a:noFill/>
          </a:ln>
        </p:spPr>
      </p:pic>
      <p:grpSp>
        <p:nvGrpSpPr>
          <p:cNvPr id="117" name="Group 116"/>
          <p:cNvGrpSpPr/>
          <p:nvPr/>
        </p:nvGrpSpPr>
        <p:grpSpPr>
          <a:xfrm>
            <a:off x="3111033" y="2386086"/>
            <a:ext cx="3213567" cy="2681214"/>
            <a:chOff x="3026534" y="3884870"/>
            <a:chExt cx="2936383" cy="2820732"/>
          </a:xfrm>
        </p:grpSpPr>
        <p:sp>
          <p:nvSpPr>
            <p:cNvPr id="118" name="Trapezoid 11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9" name="Group 118"/>
            <p:cNvGrpSpPr/>
            <p:nvPr/>
          </p:nvGrpSpPr>
          <p:grpSpPr>
            <a:xfrm>
              <a:off x="3237049" y="4258342"/>
              <a:ext cx="1001396" cy="2171143"/>
              <a:chOff x="2936026" y="4478392"/>
              <a:chExt cx="651225" cy="1193083"/>
            </a:xfrm>
            <a:solidFill>
              <a:schemeClr val="bg1"/>
            </a:solidFill>
          </p:grpSpPr>
          <p:sp>
            <p:nvSpPr>
              <p:cNvPr id="132" name="Cube 13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3" name="Cube 13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4" name="Cube 13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0" name="Group 119"/>
            <p:cNvGrpSpPr/>
            <p:nvPr/>
          </p:nvGrpSpPr>
          <p:grpSpPr>
            <a:xfrm>
              <a:off x="3992574" y="4621276"/>
              <a:ext cx="819449" cy="1389344"/>
              <a:chOff x="3996733" y="5166387"/>
              <a:chExt cx="516560" cy="804169"/>
            </a:xfrm>
            <a:solidFill>
              <a:schemeClr val="bg1"/>
            </a:solidFill>
          </p:grpSpPr>
          <p:sp>
            <p:nvSpPr>
              <p:cNvPr id="129" name="Cube 12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0" name="Cube 12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1" name="Cube 13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1" name="Group 120"/>
            <p:cNvGrpSpPr/>
            <p:nvPr/>
          </p:nvGrpSpPr>
          <p:grpSpPr>
            <a:xfrm>
              <a:off x="4683362" y="4817956"/>
              <a:ext cx="602349" cy="917646"/>
              <a:chOff x="3996733" y="5166387"/>
              <a:chExt cx="516560" cy="804169"/>
            </a:xfrm>
            <a:solidFill>
              <a:schemeClr val="bg1"/>
            </a:solidFill>
          </p:grpSpPr>
          <p:sp>
            <p:nvSpPr>
              <p:cNvPr id="126" name="Cube 12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7" name="Cube 12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8" name="Cube 12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2" name="Group 121"/>
            <p:cNvGrpSpPr/>
            <p:nvPr/>
          </p:nvGrpSpPr>
          <p:grpSpPr>
            <a:xfrm>
              <a:off x="5218989" y="4968366"/>
              <a:ext cx="490814" cy="534584"/>
              <a:chOff x="4085834" y="3608778"/>
              <a:chExt cx="731109" cy="556531"/>
            </a:xfrm>
            <a:solidFill>
              <a:schemeClr val="bg1"/>
            </a:solidFill>
          </p:grpSpPr>
          <p:sp>
            <p:nvSpPr>
              <p:cNvPr id="123" name="Cube 12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4" name="Cube 12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5" name="Cube 12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154" name="TextBox 153"/>
          <p:cNvSpPr txBox="1"/>
          <p:nvPr/>
        </p:nvSpPr>
        <p:spPr>
          <a:xfrm>
            <a:off x="4572448" y="1454862"/>
            <a:ext cx="4302781" cy="461665"/>
          </a:xfrm>
          <a:prstGeom prst="rect">
            <a:avLst/>
          </a:prstGeom>
          <a:noFill/>
        </p:spPr>
        <p:txBody>
          <a:bodyPr wrap="none" rtlCol="0">
            <a:spAutoFit/>
          </a:bodyPr>
          <a:lstStyle/>
          <a:p>
            <a:r>
              <a:rPr lang="fr-CA" dirty="0" smtClean="0"/>
              <a:t>3 classes :’Chi</a:t>
            </a:r>
            <a:r>
              <a:rPr lang="en-CA" dirty="0" err="1" smtClean="0"/>
              <a:t>en</a:t>
            </a:r>
            <a:r>
              <a:rPr lang="en-CA" dirty="0" smtClean="0"/>
              <a:t>’, ‘Chat’, ‘Fond’</a:t>
            </a:r>
            <a:endParaRPr lang="en-CA" dirty="0"/>
          </a:p>
        </p:txBody>
      </p:sp>
      <p:sp>
        <p:nvSpPr>
          <p:cNvPr id="62" name="TextBox 61"/>
          <p:cNvSpPr txBox="1"/>
          <p:nvPr/>
        </p:nvSpPr>
        <p:spPr>
          <a:xfrm>
            <a:off x="118970" y="689419"/>
            <a:ext cx="7146508" cy="461665"/>
          </a:xfrm>
          <a:prstGeom prst="rect">
            <a:avLst/>
          </a:prstGeom>
          <a:noFill/>
        </p:spPr>
        <p:txBody>
          <a:bodyPr wrap="none" rtlCol="0">
            <a:spAutoFit/>
          </a:bodyPr>
          <a:lstStyle/>
          <a:p>
            <a:r>
              <a:rPr lang="fr-CA" b="1" dirty="0" smtClean="0">
                <a:solidFill>
                  <a:srgbClr val="FF0000"/>
                </a:solidFill>
              </a:rPr>
              <a:t>Solution 1 : </a:t>
            </a:r>
            <a:r>
              <a:rPr lang="fr-CA" dirty="0" smtClean="0"/>
              <a:t>appliquer un CNN à une fenêtre coulissante</a:t>
            </a:r>
            <a:endParaRPr lang="en-CA" dirty="0"/>
          </a:p>
        </p:txBody>
      </p:sp>
      <p:sp>
        <p:nvSpPr>
          <p:cNvPr id="63" name="TextBox 62"/>
          <p:cNvSpPr txBox="1"/>
          <p:nvPr/>
        </p:nvSpPr>
        <p:spPr>
          <a:xfrm>
            <a:off x="2753519" y="5043156"/>
            <a:ext cx="3448380"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4" name="Rectangle 3"/>
          <p:cNvSpPr/>
          <p:nvPr/>
        </p:nvSpPr>
        <p:spPr>
          <a:xfrm>
            <a:off x="800100" y="2946433"/>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a:off x="6615989" y="3462469"/>
            <a:ext cx="1667444" cy="707886"/>
          </a:xfrm>
          <a:prstGeom prst="rect">
            <a:avLst/>
          </a:prstGeom>
        </p:spPr>
        <p:txBody>
          <a:bodyPr wrap="none">
            <a:spAutoFit/>
          </a:bodyPr>
          <a:lstStyle/>
          <a:p>
            <a:r>
              <a:rPr lang="en-CA" sz="4000" b="1" dirty="0">
                <a:solidFill>
                  <a:srgbClr val="FF0000"/>
                </a:solidFill>
              </a:rPr>
              <a:t>‘Fond’</a:t>
            </a:r>
          </a:p>
        </p:txBody>
      </p:sp>
    </p:spTree>
    <p:extLst>
      <p:ext uri="{BB962C8B-B14F-4D97-AF65-F5344CB8AC3E}">
        <p14:creationId xmlns:p14="http://schemas.microsoft.com/office/powerpoint/2010/main" val="505180718"/>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err="1" smtClean="0"/>
              <a:t>Localisation</a:t>
            </a:r>
            <a:r>
              <a:rPr lang="en-US" sz="3600" dirty="0" smtClean="0"/>
              <a:t> de </a:t>
            </a:r>
            <a:r>
              <a:rPr lang="en-US" sz="3600" dirty="0" err="1" smtClean="0"/>
              <a:t>plusieurs</a:t>
            </a:r>
            <a:r>
              <a:rPr lang="en-US" sz="3600" dirty="0" smtClean="0"/>
              <a:t> </a:t>
            </a:r>
            <a:r>
              <a:rPr lang="en-US" sz="3600" dirty="0" err="1" smtClean="0"/>
              <a:t>objets</a:t>
            </a:r>
            <a:endParaRPr lang="en-US" sz="3600" dirty="0"/>
          </a:p>
        </p:txBody>
      </p:sp>
      <p:pic>
        <p:nvPicPr>
          <p:cNvPr id="92"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395707" y="2741085"/>
            <a:ext cx="2619192" cy="2046094"/>
          </a:xfrm>
          <a:prstGeom prst="rect">
            <a:avLst/>
          </a:prstGeom>
          <a:noFill/>
          <a:ln>
            <a:noFill/>
          </a:ln>
        </p:spPr>
      </p:pic>
      <p:grpSp>
        <p:nvGrpSpPr>
          <p:cNvPr id="117" name="Group 116"/>
          <p:cNvGrpSpPr/>
          <p:nvPr/>
        </p:nvGrpSpPr>
        <p:grpSpPr>
          <a:xfrm>
            <a:off x="3111033" y="2386086"/>
            <a:ext cx="3213567" cy="2681214"/>
            <a:chOff x="3026534" y="3884870"/>
            <a:chExt cx="2936383" cy="2820732"/>
          </a:xfrm>
        </p:grpSpPr>
        <p:sp>
          <p:nvSpPr>
            <p:cNvPr id="118" name="Trapezoid 11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9" name="Group 118"/>
            <p:cNvGrpSpPr/>
            <p:nvPr/>
          </p:nvGrpSpPr>
          <p:grpSpPr>
            <a:xfrm>
              <a:off x="3237049" y="4258342"/>
              <a:ext cx="1001396" cy="2171143"/>
              <a:chOff x="2936026" y="4478392"/>
              <a:chExt cx="651225" cy="1193083"/>
            </a:xfrm>
            <a:solidFill>
              <a:schemeClr val="bg1"/>
            </a:solidFill>
          </p:grpSpPr>
          <p:sp>
            <p:nvSpPr>
              <p:cNvPr id="132" name="Cube 13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3" name="Cube 13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4" name="Cube 13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0" name="Group 119"/>
            <p:cNvGrpSpPr/>
            <p:nvPr/>
          </p:nvGrpSpPr>
          <p:grpSpPr>
            <a:xfrm>
              <a:off x="3992574" y="4621276"/>
              <a:ext cx="819449" cy="1389344"/>
              <a:chOff x="3996733" y="5166387"/>
              <a:chExt cx="516560" cy="804169"/>
            </a:xfrm>
            <a:solidFill>
              <a:schemeClr val="bg1"/>
            </a:solidFill>
          </p:grpSpPr>
          <p:sp>
            <p:nvSpPr>
              <p:cNvPr id="129" name="Cube 12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0" name="Cube 12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1" name="Cube 13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1" name="Group 120"/>
            <p:cNvGrpSpPr/>
            <p:nvPr/>
          </p:nvGrpSpPr>
          <p:grpSpPr>
            <a:xfrm>
              <a:off x="4683362" y="4817956"/>
              <a:ext cx="602349" cy="917646"/>
              <a:chOff x="3996733" y="5166387"/>
              <a:chExt cx="516560" cy="804169"/>
            </a:xfrm>
            <a:solidFill>
              <a:schemeClr val="bg1"/>
            </a:solidFill>
          </p:grpSpPr>
          <p:sp>
            <p:nvSpPr>
              <p:cNvPr id="126" name="Cube 12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7" name="Cube 12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8" name="Cube 12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2" name="Group 121"/>
            <p:cNvGrpSpPr/>
            <p:nvPr/>
          </p:nvGrpSpPr>
          <p:grpSpPr>
            <a:xfrm>
              <a:off x="5218989" y="4968366"/>
              <a:ext cx="490814" cy="534584"/>
              <a:chOff x="4085834" y="3608778"/>
              <a:chExt cx="731109" cy="556531"/>
            </a:xfrm>
            <a:solidFill>
              <a:schemeClr val="bg1"/>
            </a:solidFill>
          </p:grpSpPr>
          <p:sp>
            <p:nvSpPr>
              <p:cNvPr id="123" name="Cube 12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4" name="Cube 12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5" name="Cube 12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154" name="TextBox 153"/>
          <p:cNvSpPr txBox="1"/>
          <p:nvPr/>
        </p:nvSpPr>
        <p:spPr>
          <a:xfrm>
            <a:off x="4572448" y="1454862"/>
            <a:ext cx="4302781" cy="461665"/>
          </a:xfrm>
          <a:prstGeom prst="rect">
            <a:avLst/>
          </a:prstGeom>
          <a:noFill/>
        </p:spPr>
        <p:txBody>
          <a:bodyPr wrap="none" rtlCol="0">
            <a:spAutoFit/>
          </a:bodyPr>
          <a:lstStyle/>
          <a:p>
            <a:r>
              <a:rPr lang="fr-CA" dirty="0" smtClean="0"/>
              <a:t>3 classes :’Chi</a:t>
            </a:r>
            <a:r>
              <a:rPr lang="en-CA" dirty="0" err="1" smtClean="0"/>
              <a:t>en</a:t>
            </a:r>
            <a:r>
              <a:rPr lang="en-CA" dirty="0" smtClean="0"/>
              <a:t>’, ‘Chat’, ‘Fond’</a:t>
            </a:r>
            <a:endParaRPr lang="en-CA" dirty="0"/>
          </a:p>
        </p:txBody>
      </p:sp>
      <p:sp>
        <p:nvSpPr>
          <p:cNvPr id="62" name="TextBox 61"/>
          <p:cNvSpPr txBox="1"/>
          <p:nvPr/>
        </p:nvSpPr>
        <p:spPr>
          <a:xfrm>
            <a:off x="118970" y="689419"/>
            <a:ext cx="7146508" cy="461665"/>
          </a:xfrm>
          <a:prstGeom prst="rect">
            <a:avLst/>
          </a:prstGeom>
          <a:noFill/>
        </p:spPr>
        <p:txBody>
          <a:bodyPr wrap="none" rtlCol="0">
            <a:spAutoFit/>
          </a:bodyPr>
          <a:lstStyle/>
          <a:p>
            <a:r>
              <a:rPr lang="fr-CA" b="1" dirty="0" smtClean="0">
                <a:solidFill>
                  <a:srgbClr val="FF0000"/>
                </a:solidFill>
              </a:rPr>
              <a:t>Solution 1 : </a:t>
            </a:r>
            <a:r>
              <a:rPr lang="fr-CA" dirty="0" smtClean="0"/>
              <a:t>appliquer un CNN à une fenêtre coulissante</a:t>
            </a:r>
            <a:endParaRPr lang="en-CA" dirty="0"/>
          </a:p>
        </p:txBody>
      </p:sp>
      <p:sp>
        <p:nvSpPr>
          <p:cNvPr id="63" name="TextBox 62"/>
          <p:cNvSpPr txBox="1"/>
          <p:nvPr/>
        </p:nvSpPr>
        <p:spPr>
          <a:xfrm>
            <a:off x="2753519" y="5043156"/>
            <a:ext cx="3448380"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4" name="Rectangle 3"/>
          <p:cNvSpPr/>
          <p:nvPr/>
        </p:nvSpPr>
        <p:spPr>
          <a:xfrm>
            <a:off x="1556105" y="2959716"/>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a:off x="6615989" y="3462469"/>
            <a:ext cx="1667444" cy="707886"/>
          </a:xfrm>
          <a:prstGeom prst="rect">
            <a:avLst/>
          </a:prstGeom>
        </p:spPr>
        <p:txBody>
          <a:bodyPr wrap="none">
            <a:spAutoFit/>
          </a:bodyPr>
          <a:lstStyle/>
          <a:p>
            <a:r>
              <a:rPr lang="en-CA" sz="4000" b="1" dirty="0">
                <a:solidFill>
                  <a:srgbClr val="FF0000"/>
                </a:solidFill>
              </a:rPr>
              <a:t>‘Fond’</a:t>
            </a:r>
          </a:p>
        </p:txBody>
      </p:sp>
    </p:spTree>
    <p:extLst>
      <p:ext uri="{BB962C8B-B14F-4D97-AF65-F5344CB8AC3E}">
        <p14:creationId xmlns:p14="http://schemas.microsoft.com/office/powerpoint/2010/main" val="231133909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err="1" smtClean="0"/>
              <a:t>Localisation</a:t>
            </a:r>
            <a:r>
              <a:rPr lang="en-US" sz="3600" dirty="0" smtClean="0"/>
              <a:t> de </a:t>
            </a:r>
            <a:r>
              <a:rPr lang="en-US" sz="3600" dirty="0" err="1" smtClean="0"/>
              <a:t>plusieurs</a:t>
            </a:r>
            <a:r>
              <a:rPr lang="en-US" sz="3600" dirty="0" smtClean="0"/>
              <a:t> </a:t>
            </a:r>
            <a:r>
              <a:rPr lang="en-US" sz="3600" dirty="0" err="1" smtClean="0"/>
              <a:t>objets</a:t>
            </a:r>
            <a:endParaRPr lang="en-US" sz="3600" dirty="0"/>
          </a:p>
        </p:txBody>
      </p:sp>
      <p:pic>
        <p:nvPicPr>
          <p:cNvPr id="92"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395707" y="2741085"/>
            <a:ext cx="2619192" cy="2046094"/>
          </a:xfrm>
          <a:prstGeom prst="rect">
            <a:avLst/>
          </a:prstGeom>
          <a:noFill/>
          <a:ln>
            <a:noFill/>
          </a:ln>
        </p:spPr>
      </p:pic>
      <p:grpSp>
        <p:nvGrpSpPr>
          <p:cNvPr id="117" name="Group 116"/>
          <p:cNvGrpSpPr/>
          <p:nvPr/>
        </p:nvGrpSpPr>
        <p:grpSpPr>
          <a:xfrm>
            <a:off x="3111033" y="2386086"/>
            <a:ext cx="3213567" cy="2681214"/>
            <a:chOff x="3026534" y="3884870"/>
            <a:chExt cx="2936383" cy="2820732"/>
          </a:xfrm>
        </p:grpSpPr>
        <p:sp>
          <p:nvSpPr>
            <p:cNvPr id="118" name="Trapezoid 11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9" name="Group 118"/>
            <p:cNvGrpSpPr/>
            <p:nvPr/>
          </p:nvGrpSpPr>
          <p:grpSpPr>
            <a:xfrm>
              <a:off x="3237049" y="4258342"/>
              <a:ext cx="1001396" cy="2171143"/>
              <a:chOff x="2936026" y="4478392"/>
              <a:chExt cx="651225" cy="1193083"/>
            </a:xfrm>
            <a:solidFill>
              <a:schemeClr val="bg1"/>
            </a:solidFill>
          </p:grpSpPr>
          <p:sp>
            <p:nvSpPr>
              <p:cNvPr id="132" name="Cube 13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3" name="Cube 13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4" name="Cube 13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0" name="Group 119"/>
            <p:cNvGrpSpPr/>
            <p:nvPr/>
          </p:nvGrpSpPr>
          <p:grpSpPr>
            <a:xfrm>
              <a:off x="3992574" y="4621276"/>
              <a:ext cx="819449" cy="1389344"/>
              <a:chOff x="3996733" y="5166387"/>
              <a:chExt cx="516560" cy="804169"/>
            </a:xfrm>
            <a:solidFill>
              <a:schemeClr val="bg1"/>
            </a:solidFill>
          </p:grpSpPr>
          <p:sp>
            <p:nvSpPr>
              <p:cNvPr id="129" name="Cube 12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0" name="Cube 12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1" name="Cube 13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1" name="Group 120"/>
            <p:cNvGrpSpPr/>
            <p:nvPr/>
          </p:nvGrpSpPr>
          <p:grpSpPr>
            <a:xfrm>
              <a:off x="4683362" y="4817956"/>
              <a:ext cx="602349" cy="917646"/>
              <a:chOff x="3996733" y="5166387"/>
              <a:chExt cx="516560" cy="804169"/>
            </a:xfrm>
            <a:solidFill>
              <a:schemeClr val="bg1"/>
            </a:solidFill>
          </p:grpSpPr>
          <p:sp>
            <p:nvSpPr>
              <p:cNvPr id="126" name="Cube 12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7" name="Cube 12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8" name="Cube 12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2" name="Group 121"/>
            <p:cNvGrpSpPr/>
            <p:nvPr/>
          </p:nvGrpSpPr>
          <p:grpSpPr>
            <a:xfrm>
              <a:off x="5218989" y="4968366"/>
              <a:ext cx="490814" cy="534584"/>
              <a:chOff x="4085834" y="3608778"/>
              <a:chExt cx="731109" cy="556531"/>
            </a:xfrm>
            <a:solidFill>
              <a:schemeClr val="bg1"/>
            </a:solidFill>
          </p:grpSpPr>
          <p:sp>
            <p:nvSpPr>
              <p:cNvPr id="123" name="Cube 12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4" name="Cube 12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5" name="Cube 12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154" name="TextBox 153"/>
          <p:cNvSpPr txBox="1"/>
          <p:nvPr/>
        </p:nvSpPr>
        <p:spPr>
          <a:xfrm>
            <a:off x="4572448" y="1454862"/>
            <a:ext cx="4302781" cy="461665"/>
          </a:xfrm>
          <a:prstGeom prst="rect">
            <a:avLst/>
          </a:prstGeom>
          <a:noFill/>
        </p:spPr>
        <p:txBody>
          <a:bodyPr wrap="none" rtlCol="0">
            <a:spAutoFit/>
          </a:bodyPr>
          <a:lstStyle/>
          <a:p>
            <a:r>
              <a:rPr lang="fr-CA" dirty="0" smtClean="0"/>
              <a:t>3 classes :’Chi</a:t>
            </a:r>
            <a:r>
              <a:rPr lang="en-CA" dirty="0" err="1" smtClean="0"/>
              <a:t>en</a:t>
            </a:r>
            <a:r>
              <a:rPr lang="en-CA" dirty="0" smtClean="0"/>
              <a:t>’, ‘Chat’, ‘Fond’</a:t>
            </a:r>
            <a:endParaRPr lang="en-CA" dirty="0"/>
          </a:p>
        </p:txBody>
      </p:sp>
      <p:sp>
        <p:nvSpPr>
          <p:cNvPr id="62" name="TextBox 61"/>
          <p:cNvSpPr txBox="1"/>
          <p:nvPr/>
        </p:nvSpPr>
        <p:spPr>
          <a:xfrm>
            <a:off x="118970" y="689419"/>
            <a:ext cx="7146508" cy="461665"/>
          </a:xfrm>
          <a:prstGeom prst="rect">
            <a:avLst/>
          </a:prstGeom>
          <a:noFill/>
        </p:spPr>
        <p:txBody>
          <a:bodyPr wrap="none" rtlCol="0">
            <a:spAutoFit/>
          </a:bodyPr>
          <a:lstStyle/>
          <a:p>
            <a:r>
              <a:rPr lang="fr-CA" b="1" dirty="0" smtClean="0">
                <a:solidFill>
                  <a:srgbClr val="FF0000"/>
                </a:solidFill>
              </a:rPr>
              <a:t>Solution 1 : </a:t>
            </a:r>
            <a:r>
              <a:rPr lang="fr-CA" dirty="0" smtClean="0"/>
              <a:t>appliquer un CNN à une fenêtre coulissante</a:t>
            </a:r>
            <a:endParaRPr lang="en-CA" dirty="0"/>
          </a:p>
        </p:txBody>
      </p:sp>
      <p:sp>
        <p:nvSpPr>
          <p:cNvPr id="63" name="TextBox 62"/>
          <p:cNvSpPr txBox="1"/>
          <p:nvPr/>
        </p:nvSpPr>
        <p:spPr>
          <a:xfrm>
            <a:off x="2753519" y="5043156"/>
            <a:ext cx="3448380"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4" name="Rectangle 3"/>
          <p:cNvSpPr/>
          <p:nvPr/>
        </p:nvSpPr>
        <p:spPr>
          <a:xfrm>
            <a:off x="2061612" y="2959716"/>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a:off x="6615989" y="3462469"/>
            <a:ext cx="1838965" cy="707886"/>
          </a:xfrm>
          <a:prstGeom prst="rect">
            <a:avLst/>
          </a:prstGeom>
        </p:spPr>
        <p:txBody>
          <a:bodyPr wrap="none">
            <a:spAutoFit/>
          </a:bodyPr>
          <a:lstStyle/>
          <a:p>
            <a:r>
              <a:rPr lang="en-CA" sz="4000" b="1" dirty="0" smtClean="0">
                <a:solidFill>
                  <a:srgbClr val="00B0F0"/>
                </a:solidFill>
              </a:rPr>
              <a:t>‘</a:t>
            </a:r>
            <a:r>
              <a:rPr lang="en-CA" sz="4000" b="1" dirty="0" err="1" smtClean="0">
                <a:solidFill>
                  <a:srgbClr val="00B0F0"/>
                </a:solidFill>
              </a:rPr>
              <a:t>Chien</a:t>
            </a:r>
            <a:r>
              <a:rPr lang="en-CA" sz="4000" b="1" dirty="0" smtClean="0">
                <a:solidFill>
                  <a:srgbClr val="00B0F0"/>
                </a:solidFill>
              </a:rPr>
              <a:t>’</a:t>
            </a:r>
            <a:endParaRPr lang="en-CA" sz="4000" b="1" dirty="0">
              <a:solidFill>
                <a:srgbClr val="00B0F0"/>
              </a:solidFill>
            </a:endParaRPr>
          </a:p>
        </p:txBody>
      </p:sp>
    </p:spTree>
    <p:extLst>
      <p:ext uri="{BB962C8B-B14F-4D97-AF65-F5344CB8AC3E}">
        <p14:creationId xmlns:p14="http://schemas.microsoft.com/office/powerpoint/2010/main" val="1425420711"/>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err="1" smtClean="0"/>
              <a:t>Localisation</a:t>
            </a:r>
            <a:r>
              <a:rPr lang="en-US" sz="3600" dirty="0" smtClean="0"/>
              <a:t> de </a:t>
            </a:r>
            <a:r>
              <a:rPr lang="en-US" sz="3600" dirty="0" err="1" smtClean="0"/>
              <a:t>plusieurs</a:t>
            </a:r>
            <a:r>
              <a:rPr lang="en-US" sz="3600" dirty="0" smtClean="0"/>
              <a:t> </a:t>
            </a:r>
            <a:r>
              <a:rPr lang="en-US" sz="3600" dirty="0" err="1" smtClean="0"/>
              <a:t>objets</a:t>
            </a:r>
            <a:endParaRPr lang="en-US" sz="3600" dirty="0"/>
          </a:p>
        </p:txBody>
      </p:sp>
      <p:pic>
        <p:nvPicPr>
          <p:cNvPr id="92"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395707" y="2741085"/>
            <a:ext cx="2619192" cy="2046094"/>
          </a:xfrm>
          <a:prstGeom prst="rect">
            <a:avLst/>
          </a:prstGeom>
          <a:noFill/>
          <a:ln>
            <a:noFill/>
          </a:ln>
        </p:spPr>
      </p:pic>
      <p:grpSp>
        <p:nvGrpSpPr>
          <p:cNvPr id="117" name="Group 116"/>
          <p:cNvGrpSpPr/>
          <p:nvPr/>
        </p:nvGrpSpPr>
        <p:grpSpPr>
          <a:xfrm>
            <a:off x="3111033" y="2386086"/>
            <a:ext cx="3213567" cy="2681214"/>
            <a:chOff x="3026534" y="3884870"/>
            <a:chExt cx="2936383" cy="2820732"/>
          </a:xfrm>
        </p:grpSpPr>
        <p:sp>
          <p:nvSpPr>
            <p:cNvPr id="118" name="Trapezoid 11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9" name="Group 118"/>
            <p:cNvGrpSpPr/>
            <p:nvPr/>
          </p:nvGrpSpPr>
          <p:grpSpPr>
            <a:xfrm>
              <a:off x="3237049" y="4258342"/>
              <a:ext cx="1001396" cy="2171143"/>
              <a:chOff x="2936026" y="4478392"/>
              <a:chExt cx="651225" cy="1193083"/>
            </a:xfrm>
            <a:solidFill>
              <a:schemeClr val="bg1"/>
            </a:solidFill>
          </p:grpSpPr>
          <p:sp>
            <p:nvSpPr>
              <p:cNvPr id="132" name="Cube 13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3" name="Cube 13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4" name="Cube 13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0" name="Group 119"/>
            <p:cNvGrpSpPr/>
            <p:nvPr/>
          </p:nvGrpSpPr>
          <p:grpSpPr>
            <a:xfrm>
              <a:off x="3992574" y="4621276"/>
              <a:ext cx="819449" cy="1389344"/>
              <a:chOff x="3996733" y="5166387"/>
              <a:chExt cx="516560" cy="804169"/>
            </a:xfrm>
            <a:solidFill>
              <a:schemeClr val="bg1"/>
            </a:solidFill>
          </p:grpSpPr>
          <p:sp>
            <p:nvSpPr>
              <p:cNvPr id="129" name="Cube 12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0" name="Cube 12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1" name="Cube 13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1" name="Group 120"/>
            <p:cNvGrpSpPr/>
            <p:nvPr/>
          </p:nvGrpSpPr>
          <p:grpSpPr>
            <a:xfrm>
              <a:off x="4683362" y="4817956"/>
              <a:ext cx="602349" cy="917646"/>
              <a:chOff x="3996733" y="5166387"/>
              <a:chExt cx="516560" cy="804169"/>
            </a:xfrm>
            <a:solidFill>
              <a:schemeClr val="bg1"/>
            </a:solidFill>
          </p:grpSpPr>
          <p:sp>
            <p:nvSpPr>
              <p:cNvPr id="126" name="Cube 12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7" name="Cube 12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8" name="Cube 12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2" name="Group 121"/>
            <p:cNvGrpSpPr/>
            <p:nvPr/>
          </p:nvGrpSpPr>
          <p:grpSpPr>
            <a:xfrm>
              <a:off x="5218989" y="4968366"/>
              <a:ext cx="490814" cy="534584"/>
              <a:chOff x="4085834" y="3608778"/>
              <a:chExt cx="731109" cy="556531"/>
            </a:xfrm>
            <a:solidFill>
              <a:schemeClr val="bg1"/>
            </a:solidFill>
          </p:grpSpPr>
          <p:sp>
            <p:nvSpPr>
              <p:cNvPr id="123" name="Cube 12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4" name="Cube 12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5" name="Cube 12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154" name="TextBox 153"/>
          <p:cNvSpPr txBox="1"/>
          <p:nvPr/>
        </p:nvSpPr>
        <p:spPr>
          <a:xfrm>
            <a:off x="4572448" y="1454862"/>
            <a:ext cx="4302781" cy="461665"/>
          </a:xfrm>
          <a:prstGeom prst="rect">
            <a:avLst/>
          </a:prstGeom>
          <a:noFill/>
        </p:spPr>
        <p:txBody>
          <a:bodyPr wrap="none" rtlCol="0">
            <a:spAutoFit/>
          </a:bodyPr>
          <a:lstStyle/>
          <a:p>
            <a:r>
              <a:rPr lang="fr-CA" dirty="0" smtClean="0"/>
              <a:t>3 classes :’Chi</a:t>
            </a:r>
            <a:r>
              <a:rPr lang="en-CA" dirty="0" err="1" smtClean="0"/>
              <a:t>en</a:t>
            </a:r>
            <a:r>
              <a:rPr lang="en-CA" dirty="0" smtClean="0"/>
              <a:t>’, ‘Chat’, ‘Fond’</a:t>
            </a:r>
            <a:endParaRPr lang="en-CA" dirty="0"/>
          </a:p>
        </p:txBody>
      </p:sp>
      <p:sp>
        <p:nvSpPr>
          <p:cNvPr id="62" name="TextBox 61"/>
          <p:cNvSpPr txBox="1"/>
          <p:nvPr/>
        </p:nvSpPr>
        <p:spPr>
          <a:xfrm>
            <a:off x="118970" y="689419"/>
            <a:ext cx="7146508" cy="461665"/>
          </a:xfrm>
          <a:prstGeom prst="rect">
            <a:avLst/>
          </a:prstGeom>
          <a:noFill/>
        </p:spPr>
        <p:txBody>
          <a:bodyPr wrap="none" rtlCol="0">
            <a:spAutoFit/>
          </a:bodyPr>
          <a:lstStyle/>
          <a:p>
            <a:r>
              <a:rPr lang="fr-CA" b="1" dirty="0" smtClean="0">
                <a:solidFill>
                  <a:srgbClr val="FF0000"/>
                </a:solidFill>
              </a:rPr>
              <a:t>Solution 1 : </a:t>
            </a:r>
            <a:r>
              <a:rPr lang="fr-CA" dirty="0" smtClean="0"/>
              <a:t>appliquer un CNN à une fenêtre coulissante</a:t>
            </a:r>
            <a:endParaRPr lang="en-CA" dirty="0"/>
          </a:p>
        </p:txBody>
      </p:sp>
      <p:sp>
        <p:nvSpPr>
          <p:cNvPr id="63" name="TextBox 62"/>
          <p:cNvSpPr txBox="1"/>
          <p:nvPr/>
        </p:nvSpPr>
        <p:spPr>
          <a:xfrm>
            <a:off x="2753519" y="5043156"/>
            <a:ext cx="3448380"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4" name="Rectangle 3"/>
          <p:cNvSpPr/>
          <p:nvPr/>
        </p:nvSpPr>
        <p:spPr>
          <a:xfrm>
            <a:off x="395707" y="358275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a:off x="6615989" y="3462469"/>
            <a:ext cx="1667444" cy="707886"/>
          </a:xfrm>
          <a:prstGeom prst="rect">
            <a:avLst/>
          </a:prstGeom>
        </p:spPr>
        <p:txBody>
          <a:bodyPr wrap="none">
            <a:spAutoFit/>
          </a:bodyPr>
          <a:lstStyle/>
          <a:p>
            <a:r>
              <a:rPr lang="en-CA" sz="4000" b="1" dirty="0">
                <a:solidFill>
                  <a:srgbClr val="FF0000"/>
                </a:solidFill>
              </a:rPr>
              <a:t>‘Fond’</a:t>
            </a:r>
          </a:p>
        </p:txBody>
      </p:sp>
    </p:spTree>
    <p:extLst>
      <p:ext uri="{BB962C8B-B14F-4D97-AF65-F5344CB8AC3E}">
        <p14:creationId xmlns:p14="http://schemas.microsoft.com/office/powerpoint/2010/main" val="314123226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err="1" smtClean="0"/>
              <a:t>Localisation</a:t>
            </a:r>
            <a:r>
              <a:rPr lang="en-US" sz="3600" dirty="0" smtClean="0"/>
              <a:t> de </a:t>
            </a:r>
            <a:r>
              <a:rPr lang="en-US" sz="3600" dirty="0" err="1" smtClean="0"/>
              <a:t>plusieurs</a:t>
            </a:r>
            <a:r>
              <a:rPr lang="en-US" sz="3600" dirty="0" smtClean="0"/>
              <a:t> </a:t>
            </a:r>
            <a:r>
              <a:rPr lang="en-US" sz="3600" dirty="0" err="1" smtClean="0"/>
              <a:t>objets</a:t>
            </a:r>
            <a:endParaRPr lang="en-US" sz="3600" dirty="0"/>
          </a:p>
        </p:txBody>
      </p:sp>
      <p:pic>
        <p:nvPicPr>
          <p:cNvPr id="92"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395707" y="2741085"/>
            <a:ext cx="2619192" cy="2046094"/>
          </a:xfrm>
          <a:prstGeom prst="rect">
            <a:avLst/>
          </a:prstGeom>
          <a:noFill/>
          <a:ln>
            <a:noFill/>
          </a:ln>
        </p:spPr>
      </p:pic>
      <p:grpSp>
        <p:nvGrpSpPr>
          <p:cNvPr id="117" name="Group 116"/>
          <p:cNvGrpSpPr/>
          <p:nvPr/>
        </p:nvGrpSpPr>
        <p:grpSpPr>
          <a:xfrm>
            <a:off x="3111033" y="2386086"/>
            <a:ext cx="3213567" cy="2681214"/>
            <a:chOff x="3026534" y="3884870"/>
            <a:chExt cx="2936383" cy="2820732"/>
          </a:xfrm>
        </p:grpSpPr>
        <p:sp>
          <p:nvSpPr>
            <p:cNvPr id="118" name="Trapezoid 11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9" name="Group 118"/>
            <p:cNvGrpSpPr/>
            <p:nvPr/>
          </p:nvGrpSpPr>
          <p:grpSpPr>
            <a:xfrm>
              <a:off x="3237049" y="4258342"/>
              <a:ext cx="1001396" cy="2171143"/>
              <a:chOff x="2936026" y="4478392"/>
              <a:chExt cx="651225" cy="1193083"/>
            </a:xfrm>
            <a:solidFill>
              <a:schemeClr val="bg1"/>
            </a:solidFill>
          </p:grpSpPr>
          <p:sp>
            <p:nvSpPr>
              <p:cNvPr id="132" name="Cube 13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3" name="Cube 13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4" name="Cube 13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0" name="Group 119"/>
            <p:cNvGrpSpPr/>
            <p:nvPr/>
          </p:nvGrpSpPr>
          <p:grpSpPr>
            <a:xfrm>
              <a:off x="3992574" y="4621276"/>
              <a:ext cx="819449" cy="1389344"/>
              <a:chOff x="3996733" y="5166387"/>
              <a:chExt cx="516560" cy="804169"/>
            </a:xfrm>
            <a:solidFill>
              <a:schemeClr val="bg1"/>
            </a:solidFill>
          </p:grpSpPr>
          <p:sp>
            <p:nvSpPr>
              <p:cNvPr id="129" name="Cube 12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0" name="Cube 12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1" name="Cube 13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1" name="Group 120"/>
            <p:cNvGrpSpPr/>
            <p:nvPr/>
          </p:nvGrpSpPr>
          <p:grpSpPr>
            <a:xfrm>
              <a:off x="4683362" y="4817956"/>
              <a:ext cx="602349" cy="917646"/>
              <a:chOff x="3996733" y="5166387"/>
              <a:chExt cx="516560" cy="804169"/>
            </a:xfrm>
            <a:solidFill>
              <a:schemeClr val="bg1"/>
            </a:solidFill>
          </p:grpSpPr>
          <p:sp>
            <p:nvSpPr>
              <p:cNvPr id="126" name="Cube 12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7" name="Cube 12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8" name="Cube 12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2" name="Group 121"/>
            <p:cNvGrpSpPr/>
            <p:nvPr/>
          </p:nvGrpSpPr>
          <p:grpSpPr>
            <a:xfrm>
              <a:off x="5218989" y="4968366"/>
              <a:ext cx="490814" cy="534584"/>
              <a:chOff x="4085834" y="3608778"/>
              <a:chExt cx="731109" cy="556531"/>
            </a:xfrm>
            <a:solidFill>
              <a:schemeClr val="bg1"/>
            </a:solidFill>
          </p:grpSpPr>
          <p:sp>
            <p:nvSpPr>
              <p:cNvPr id="123" name="Cube 12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4" name="Cube 12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5" name="Cube 12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154" name="TextBox 153"/>
          <p:cNvSpPr txBox="1"/>
          <p:nvPr/>
        </p:nvSpPr>
        <p:spPr>
          <a:xfrm>
            <a:off x="4572448" y="1454862"/>
            <a:ext cx="4302781" cy="461665"/>
          </a:xfrm>
          <a:prstGeom prst="rect">
            <a:avLst/>
          </a:prstGeom>
          <a:noFill/>
        </p:spPr>
        <p:txBody>
          <a:bodyPr wrap="none" rtlCol="0">
            <a:spAutoFit/>
          </a:bodyPr>
          <a:lstStyle/>
          <a:p>
            <a:r>
              <a:rPr lang="fr-CA" dirty="0" smtClean="0"/>
              <a:t>3 classes :’Chi</a:t>
            </a:r>
            <a:r>
              <a:rPr lang="en-CA" dirty="0" err="1" smtClean="0"/>
              <a:t>en</a:t>
            </a:r>
            <a:r>
              <a:rPr lang="en-CA" dirty="0" smtClean="0"/>
              <a:t>’, ‘Chat’, ‘Fond’</a:t>
            </a:r>
            <a:endParaRPr lang="en-CA" dirty="0"/>
          </a:p>
        </p:txBody>
      </p:sp>
      <p:sp>
        <p:nvSpPr>
          <p:cNvPr id="62" name="TextBox 61"/>
          <p:cNvSpPr txBox="1"/>
          <p:nvPr/>
        </p:nvSpPr>
        <p:spPr>
          <a:xfrm>
            <a:off x="118970" y="689419"/>
            <a:ext cx="7146508" cy="461665"/>
          </a:xfrm>
          <a:prstGeom prst="rect">
            <a:avLst/>
          </a:prstGeom>
          <a:noFill/>
        </p:spPr>
        <p:txBody>
          <a:bodyPr wrap="none" rtlCol="0">
            <a:spAutoFit/>
          </a:bodyPr>
          <a:lstStyle/>
          <a:p>
            <a:r>
              <a:rPr lang="fr-CA" b="1" dirty="0" smtClean="0">
                <a:solidFill>
                  <a:srgbClr val="FF0000"/>
                </a:solidFill>
              </a:rPr>
              <a:t>Solution 1 : </a:t>
            </a:r>
            <a:r>
              <a:rPr lang="fr-CA" dirty="0" smtClean="0"/>
              <a:t>appliquer un CNN à une fenêtre coulissante</a:t>
            </a:r>
            <a:endParaRPr lang="en-CA" dirty="0"/>
          </a:p>
        </p:txBody>
      </p:sp>
      <p:sp>
        <p:nvSpPr>
          <p:cNvPr id="63" name="TextBox 62"/>
          <p:cNvSpPr txBox="1"/>
          <p:nvPr/>
        </p:nvSpPr>
        <p:spPr>
          <a:xfrm>
            <a:off x="2753519" y="5043156"/>
            <a:ext cx="3448380" cy="923330"/>
          </a:xfrm>
          <a:prstGeom prst="rect">
            <a:avLst/>
          </a:prstGeom>
          <a:noFill/>
        </p:spPr>
        <p:txBody>
          <a:bodyPr wrap="none" rtlCol="0">
            <a:spAutoFit/>
          </a:bodyPr>
          <a:lstStyle/>
          <a:p>
            <a:pPr algn="ctr"/>
            <a:r>
              <a:rPr lang="fr-CA" sz="1800" dirty="0" smtClean="0"/>
              <a:t>Votre réseau préféré:</a:t>
            </a:r>
          </a:p>
          <a:p>
            <a:pPr algn="ctr"/>
            <a:r>
              <a:rPr lang="fr-CA" sz="1800" dirty="0" err="1" smtClean="0"/>
              <a:t>VggNet</a:t>
            </a:r>
            <a:r>
              <a:rPr lang="fr-CA" sz="1800" dirty="0" smtClean="0"/>
              <a:t>, </a:t>
            </a:r>
            <a:r>
              <a:rPr lang="fr-CA" sz="1800" dirty="0" err="1" smtClean="0"/>
              <a:t>ResNet</a:t>
            </a:r>
            <a:r>
              <a:rPr lang="fr-CA" sz="1800" dirty="0" smtClean="0"/>
              <a:t>, </a:t>
            </a:r>
            <a:r>
              <a:rPr lang="fr-CA" sz="1800" dirty="0" err="1" smtClean="0"/>
              <a:t>ResNeXt</a:t>
            </a:r>
            <a:r>
              <a:rPr lang="fr-CA" sz="1800" dirty="0" smtClean="0"/>
              <a:t>, </a:t>
            </a:r>
            <a:r>
              <a:rPr lang="fr-CA" sz="1800" dirty="0" err="1" smtClean="0"/>
              <a:t>etc</a:t>
            </a:r>
            <a:endParaRPr lang="fr-CA" sz="1800" dirty="0" smtClean="0"/>
          </a:p>
          <a:p>
            <a:pPr algn="ctr"/>
            <a:r>
              <a:rPr lang="fr-CA" sz="1800" dirty="0" smtClean="0"/>
              <a:t>(souvent </a:t>
            </a:r>
            <a:r>
              <a:rPr lang="fr-CA" sz="1800" dirty="0" err="1" smtClean="0"/>
              <a:t>préentraîné</a:t>
            </a:r>
            <a:r>
              <a:rPr lang="fr-CA" sz="1800" dirty="0" smtClean="0"/>
              <a:t> sur </a:t>
            </a:r>
            <a:r>
              <a:rPr lang="fr-CA" sz="1800" dirty="0" err="1" smtClean="0"/>
              <a:t>imageNet</a:t>
            </a:r>
            <a:r>
              <a:rPr lang="fr-CA" sz="1800" dirty="0" smtClean="0"/>
              <a:t>)</a:t>
            </a:r>
            <a:endParaRPr lang="en-CA" sz="1800" dirty="0"/>
          </a:p>
        </p:txBody>
      </p:sp>
      <p:sp>
        <p:nvSpPr>
          <p:cNvPr id="4" name="Rectangle 3"/>
          <p:cNvSpPr/>
          <p:nvPr/>
        </p:nvSpPr>
        <p:spPr>
          <a:xfrm>
            <a:off x="685100" y="356883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a:off x="6615989" y="3462469"/>
            <a:ext cx="1611339" cy="707886"/>
          </a:xfrm>
          <a:prstGeom prst="rect">
            <a:avLst/>
          </a:prstGeom>
        </p:spPr>
        <p:txBody>
          <a:bodyPr wrap="none">
            <a:spAutoFit/>
          </a:bodyPr>
          <a:lstStyle/>
          <a:p>
            <a:r>
              <a:rPr lang="en-CA" sz="4000" b="1" dirty="0" smtClean="0">
                <a:solidFill>
                  <a:srgbClr val="00B050"/>
                </a:solidFill>
              </a:rPr>
              <a:t>‘Chat’</a:t>
            </a:r>
            <a:endParaRPr lang="en-CA" sz="4000" b="1" dirty="0">
              <a:solidFill>
                <a:srgbClr val="00B050"/>
              </a:solidFill>
            </a:endParaRPr>
          </a:p>
        </p:txBody>
      </p:sp>
    </p:spTree>
    <p:extLst>
      <p:ext uri="{BB962C8B-B14F-4D97-AF65-F5344CB8AC3E}">
        <p14:creationId xmlns:p14="http://schemas.microsoft.com/office/powerpoint/2010/main" val="10170246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7</a:t>
            </a:fld>
            <a:endParaRPr lang="fr-CA"/>
          </a:p>
        </p:txBody>
      </p:sp>
      <p:sp>
        <p:nvSpPr>
          <p:cNvPr id="6" name="TextBox 5"/>
          <p:cNvSpPr txBox="1"/>
          <p:nvPr/>
        </p:nvSpPr>
        <p:spPr>
          <a:xfrm>
            <a:off x="225503" y="659964"/>
            <a:ext cx="5046574" cy="707886"/>
          </a:xfrm>
          <a:prstGeom prst="rect">
            <a:avLst/>
          </a:prstGeom>
          <a:noFill/>
        </p:spPr>
        <p:txBody>
          <a:bodyPr wrap="none" rtlCol="0">
            <a:spAutoFit/>
          </a:bodyPr>
          <a:lstStyle/>
          <a:p>
            <a:r>
              <a:rPr lang="fr-CA" sz="4000" dirty="0" smtClean="0"/>
              <a:t>Plusieurs </a:t>
            </a:r>
            <a:r>
              <a:rPr lang="fr-CA" sz="4000" dirty="0" smtClean="0">
                <a:solidFill>
                  <a:srgbClr val="FF0000"/>
                </a:solidFill>
              </a:rPr>
              <a:t>inconvénients</a:t>
            </a:r>
            <a:endParaRPr lang="en-CA" sz="4000" dirty="0">
              <a:solidFill>
                <a:srgbClr val="FF0000"/>
              </a:solidFill>
            </a:endParaRPr>
          </a:p>
        </p:txBody>
      </p:sp>
      <p:sp>
        <p:nvSpPr>
          <p:cNvPr id="7" name="TextBox 6"/>
          <p:cNvSpPr txBox="1"/>
          <p:nvPr/>
        </p:nvSpPr>
        <p:spPr>
          <a:xfrm>
            <a:off x="1038225" y="1743075"/>
            <a:ext cx="7694735" cy="3046988"/>
          </a:xfrm>
          <a:prstGeom prst="rect">
            <a:avLst/>
          </a:prstGeom>
          <a:noFill/>
        </p:spPr>
        <p:txBody>
          <a:bodyPr wrap="none" rtlCol="0">
            <a:spAutoFit/>
          </a:bodyPr>
          <a:lstStyle/>
          <a:p>
            <a:pPr marL="457200" indent="-457200">
              <a:buAutoNum type="arabicPeriod"/>
            </a:pPr>
            <a:r>
              <a:rPr lang="fr-CA" b="1" dirty="0" smtClean="0">
                <a:solidFill>
                  <a:srgbClr val="FF0000"/>
                </a:solidFill>
              </a:rPr>
              <a:t>Très long </a:t>
            </a:r>
            <a:r>
              <a:rPr lang="fr-CA" dirty="0" smtClean="0"/>
              <a:t>tant en entraînement qu’en test</a:t>
            </a:r>
          </a:p>
          <a:p>
            <a:pPr marL="914400" lvl="1" indent="-457200">
              <a:buAutoNum type="arabicPeriod"/>
            </a:pPr>
            <a:r>
              <a:rPr lang="fr-CA" dirty="0" smtClean="0"/>
              <a:t>Entraînement</a:t>
            </a:r>
          </a:p>
          <a:p>
            <a:pPr lvl="1"/>
            <a:r>
              <a:rPr lang="fr-CA" dirty="0" smtClean="0"/>
              <a:t> 	   Si 10,000 images 640x480</a:t>
            </a:r>
          </a:p>
          <a:p>
            <a:pPr lvl="1"/>
            <a:r>
              <a:rPr lang="fr-CA" dirty="0"/>
              <a:t>	</a:t>
            </a:r>
            <a:r>
              <a:rPr lang="fr-CA" dirty="0" smtClean="0"/>
              <a:t>   3 milliards de patches!</a:t>
            </a:r>
          </a:p>
          <a:p>
            <a:pPr lvl="1"/>
            <a:r>
              <a:rPr lang="fr-CA" dirty="0"/>
              <a:t> </a:t>
            </a:r>
            <a:r>
              <a:rPr lang="fr-CA" dirty="0" smtClean="0"/>
              <a:t>        1 </a:t>
            </a:r>
            <a:r>
              <a:rPr lang="fr-CA" dirty="0" err="1" smtClean="0"/>
              <a:t>epoch</a:t>
            </a:r>
            <a:r>
              <a:rPr lang="fr-CA" dirty="0" smtClean="0"/>
              <a:t> = 3 milliards de propagations avant</a:t>
            </a:r>
          </a:p>
          <a:p>
            <a:pPr lvl="1"/>
            <a:r>
              <a:rPr lang="fr-CA" dirty="0"/>
              <a:t> </a:t>
            </a:r>
            <a:r>
              <a:rPr lang="fr-CA" dirty="0" smtClean="0"/>
              <a:t>                             et de rétro-propagations</a:t>
            </a:r>
          </a:p>
          <a:p>
            <a:pPr marL="914400" lvl="1" indent="-457200">
              <a:buAutoNum type="arabicPeriod"/>
            </a:pPr>
            <a:endParaRPr lang="fr-CA" dirty="0"/>
          </a:p>
          <a:p>
            <a:pPr marL="457200" indent="-457200">
              <a:buAutoNum type="arabicPeriod"/>
            </a:pPr>
            <a:r>
              <a:rPr lang="fr-CA" dirty="0" smtClean="0"/>
              <a:t>Prédiction basée sur une </a:t>
            </a:r>
            <a:r>
              <a:rPr lang="fr-CA" b="1" dirty="0" smtClean="0">
                <a:solidFill>
                  <a:srgbClr val="FF0000"/>
                </a:solidFill>
              </a:rPr>
              <a:t>information locale (une patch)</a:t>
            </a:r>
            <a:endParaRPr lang="en-CA" b="1" dirty="0">
              <a:solidFill>
                <a:srgbClr val="FF0000"/>
              </a:solidFill>
            </a:endParaRPr>
          </a:p>
        </p:txBody>
      </p:sp>
    </p:spTree>
    <p:extLst>
      <p:ext uri="{BB962C8B-B14F-4D97-AF65-F5344CB8AC3E}">
        <p14:creationId xmlns:p14="http://schemas.microsoft.com/office/powerpoint/2010/main" val="210265532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err="1" smtClean="0"/>
              <a:t>Localisation</a:t>
            </a:r>
            <a:r>
              <a:rPr lang="en-US" sz="3600" dirty="0" smtClean="0"/>
              <a:t> de </a:t>
            </a:r>
            <a:r>
              <a:rPr lang="en-US" sz="3600" dirty="0" err="1" smtClean="0"/>
              <a:t>plusieurs</a:t>
            </a:r>
            <a:r>
              <a:rPr lang="en-US" sz="3600" dirty="0" smtClean="0"/>
              <a:t> </a:t>
            </a:r>
            <a:r>
              <a:rPr lang="en-US" sz="3600" dirty="0" err="1" smtClean="0"/>
              <a:t>objets</a:t>
            </a:r>
            <a:endParaRPr lang="en-US" sz="3600" dirty="0"/>
          </a:p>
        </p:txBody>
      </p:sp>
      <p:pic>
        <p:nvPicPr>
          <p:cNvPr id="92"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395707" y="2741085"/>
            <a:ext cx="2619192" cy="2046094"/>
          </a:xfrm>
          <a:prstGeom prst="rect">
            <a:avLst/>
          </a:prstGeom>
          <a:noFill/>
          <a:ln>
            <a:noFill/>
          </a:ln>
        </p:spPr>
      </p:pic>
      <p:grpSp>
        <p:nvGrpSpPr>
          <p:cNvPr id="117" name="Group 116"/>
          <p:cNvGrpSpPr/>
          <p:nvPr/>
        </p:nvGrpSpPr>
        <p:grpSpPr>
          <a:xfrm>
            <a:off x="3111033" y="2386086"/>
            <a:ext cx="3213567" cy="2681214"/>
            <a:chOff x="3026534" y="3884870"/>
            <a:chExt cx="2936383" cy="2820732"/>
          </a:xfrm>
        </p:grpSpPr>
        <p:sp>
          <p:nvSpPr>
            <p:cNvPr id="118" name="Trapezoid 117"/>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9" name="Group 118"/>
            <p:cNvGrpSpPr/>
            <p:nvPr/>
          </p:nvGrpSpPr>
          <p:grpSpPr>
            <a:xfrm>
              <a:off x="3237049" y="4258342"/>
              <a:ext cx="1001396" cy="2171143"/>
              <a:chOff x="2936026" y="4478392"/>
              <a:chExt cx="651225" cy="1193083"/>
            </a:xfrm>
            <a:solidFill>
              <a:schemeClr val="bg1"/>
            </a:solidFill>
          </p:grpSpPr>
          <p:sp>
            <p:nvSpPr>
              <p:cNvPr id="132" name="Cube 131"/>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3" name="Cube 132"/>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4" name="Cube 133"/>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0" name="Group 119"/>
            <p:cNvGrpSpPr/>
            <p:nvPr/>
          </p:nvGrpSpPr>
          <p:grpSpPr>
            <a:xfrm>
              <a:off x="3992574" y="4621276"/>
              <a:ext cx="819449" cy="1389344"/>
              <a:chOff x="3996733" y="5166387"/>
              <a:chExt cx="516560" cy="804169"/>
            </a:xfrm>
            <a:solidFill>
              <a:schemeClr val="bg1"/>
            </a:solidFill>
          </p:grpSpPr>
          <p:sp>
            <p:nvSpPr>
              <p:cNvPr id="129" name="Cube 128"/>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0" name="Cube 129"/>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31" name="Cube 130"/>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1" name="Group 120"/>
            <p:cNvGrpSpPr/>
            <p:nvPr/>
          </p:nvGrpSpPr>
          <p:grpSpPr>
            <a:xfrm>
              <a:off x="4683362" y="4817956"/>
              <a:ext cx="602349" cy="917646"/>
              <a:chOff x="3996733" y="5166387"/>
              <a:chExt cx="516560" cy="804169"/>
            </a:xfrm>
            <a:solidFill>
              <a:schemeClr val="bg1"/>
            </a:solidFill>
          </p:grpSpPr>
          <p:sp>
            <p:nvSpPr>
              <p:cNvPr id="126" name="Cube 125"/>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7" name="Cube 126"/>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8" name="Cube 127"/>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122" name="Group 121"/>
            <p:cNvGrpSpPr/>
            <p:nvPr/>
          </p:nvGrpSpPr>
          <p:grpSpPr>
            <a:xfrm>
              <a:off x="5218989" y="4968366"/>
              <a:ext cx="490814" cy="534584"/>
              <a:chOff x="4085834" y="3608778"/>
              <a:chExt cx="731109" cy="556531"/>
            </a:xfrm>
            <a:solidFill>
              <a:schemeClr val="bg1"/>
            </a:solidFill>
          </p:grpSpPr>
          <p:sp>
            <p:nvSpPr>
              <p:cNvPr id="123" name="Cube 122"/>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4" name="Cube 123"/>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125" name="Cube 124"/>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154" name="TextBox 153"/>
          <p:cNvSpPr txBox="1"/>
          <p:nvPr/>
        </p:nvSpPr>
        <p:spPr>
          <a:xfrm>
            <a:off x="4572448" y="1454862"/>
            <a:ext cx="4302781" cy="461665"/>
          </a:xfrm>
          <a:prstGeom prst="rect">
            <a:avLst/>
          </a:prstGeom>
          <a:noFill/>
        </p:spPr>
        <p:txBody>
          <a:bodyPr wrap="none" rtlCol="0">
            <a:spAutoFit/>
          </a:bodyPr>
          <a:lstStyle/>
          <a:p>
            <a:r>
              <a:rPr lang="fr-CA" dirty="0" smtClean="0"/>
              <a:t>3 classes :’Chi</a:t>
            </a:r>
            <a:r>
              <a:rPr lang="en-CA" dirty="0" err="1" smtClean="0"/>
              <a:t>en</a:t>
            </a:r>
            <a:r>
              <a:rPr lang="en-CA" dirty="0" smtClean="0"/>
              <a:t>’, ‘Chat’, ‘Fond’</a:t>
            </a:r>
            <a:endParaRPr lang="en-CA" dirty="0"/>
          </a:p>
        </p:txBody>
      </p:sp>
      <p:sp>
        <p:nvSpPr>
          <p:cNvPr id="62" name="TextBox 61"/>
          <p:cNvSpPr txBox="1"/>
          <p:nvPr/>
        </p:nvSpPr>
        <p:spPr>
          <a:xfrm>
            <a:off x="118970" y="689419"/>
            <a:ext cx="7146508" cy="461665"/>
          </a:xfrm>
          <a:prstGeom prst="rect">
            <a:avLst/>
          </a:prstGeom>
          <a:noFill/>
        </p:spPr>
        <p:txBody>
          <a:bodyPr wrap="none" rtlCol="0">
            <a:spAutoFit/>
          </a:bodyPr>
          <a:lstStyle/>
          <a:p>
            <a:r>
              <a:rPr lang="fr-CA" b="1" dirty="0" smtClean="0">
                <a:solidFill>
                  <a:srgbClr val="FF0000"/>
                </a:solidFill>
              </a:rPr>
              <a:t>Solution 1 : </a:t>
            </a:r>
            <a:r>
              <a:rPr lang="fr-CA" dirty="0" smtClean="0"/>
              <a:t>appliquer un CNN à une fenêtre coulissante</a:t>
            </a:r>
            <a:endParaRPr lang="en-CA" dirty="0"/>
          </a:p>
        </p:txBody>
      </p:sp>
      <p:sp>
        <p:nvSpPr>
          <p:cNvPr id="63" name="TextBox 62"/>
          <p:cNvSpPr txBox="1"/>
          <p:nvPr/>
        </p:nvSpPr>
        <p:spPr>
          <a:xfrm>
            <a:off x="901410" y="5368054"/>
            <a:ext cx="7152599" cy="646331"/>
          </a:xfrm>
          <a:prstGeom prst="rect">
            <a:avLst/>
          </a:prstGeom>
          <a:noFill/>
        </p:spPr>
        <p:txBody>
          <a:bodyPr wrap="none" rtlCol="0">
            <a:spAutoFit/>
          </a:bodyPr>
          <a:lstStyle/>
          <a:p>
            <a:pPr algn="ctr"/>
            <a:r>
              <a:rPr lang="fr-CA" sz="1800" b="1" dirty="0" smtClean="0">
                <a:solidFill>
                  <a:srgbClr val="FF0000"/>
                </a:solidFill>
              </a:rPr>
              <a:t>L’inconvénient de cette méthode est qu’elle requière de traiter </a:t>
            </a:r>
          </a:p>
          <a:p>
            <a:pPr algn="ctr"/>
            <a:r>
              <a:rPr lang="fr-CA" sz="1800" b="1" dirty="0" smtClean="0">
                <a:solidFill>
                  <a:srgbClr val="FF0000"/>
                </a:solidFill>
              </a:rPr>
              <a:t>un très grand nombre de fenêtres coulissantes de plusieurs dimensions.</a:t>
            </a:r>
            <a:endParaRPr lang="en-CA" sz="1800" b="1" dirty="0">
              <a:solidFill>
                <a:srgbClr val="FF0000"/>
              </a:solidFill>
            </a:endParaRPr>
          </a:p>
        </p:txBody>
      </p:sp>
      <p:sp>
        <p:nvSpPr>
          <p:cNvPr id="4" name="Rectangle 3"/>
          <p:cNvSpPr/>
          <p:nvPr/>
        </p:nvSpPr>
        <p:spPr>
          <a:xfrm>
            <a:off x="685100" y="356883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p:cNvSpPr/>
          <p:nvPr/>
        </p:nvSpPr>
        <p:spPr>
          <a:xfrm>
            <a:off x="6615989" y="3462469"/>
            <a:ext cx="1611339" cy="707886"/>
          </a:xfrm>
          <a:prstGeom prst="rect">
            <a:avLst/>
          </a:prstGeom>
        </p:spPr>
        <p:txBody>
          <a:bodyPr wrap="none">
            <a:spAutoFit/>
          </a:bodyPr>
          <a:lstStyle/>
          <a:p>
            <a:r>
              <a:rPr lang="en-CA" sz="4000" b="1" dirty="0" smtClean="0">
                <a:solidFill>
                  <a:srgbClr val="00B050"/>
                </a:solidFill>
              </a:rPr>
              <a:t>‘Chat’</a:t>
            </a:r>
            <a:endParaRPr lang="en-CA" sz="4000" b="1" dirty="0">
              <a:solidFill>
                <a:srgbClr val="00B050"/>
              </a:solidFill>
            </a:endParaRPr>
          </a:p>
        </p:txBody>
      </p:sp>
    </p:spTree>
    <p:extLst>
      <p:ext uri="{BB962C8B-B14F-4D97-AF65-F5344CB8AC3E}">
        <p14:creationId xmlns:p14="http://schemas.microsoft.com/office/powerpoint/2010/main" val="192601370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6E54-8C03-FC4C-86DB-76E460901A53}"/>
              </a:ext>
            </a:extLst>
          </p:cNvPr>
          <p:cNvSpPr>
            <a:spLocks noGrp="1"/>
          </p:cNvSpPr>
          <p:nvPr>
            <p:ph type="title"/>
          </p:nvPr>
        </p:nvSpPr>
        <p:spPr>
          <a:xfrm>
            <a:off x="225162" y="-151063"/>
            <a:ext cx="7992687" cy="1143000"/>
          </a:xfrm>
        </p:spPr>
        <p:txBody>
          <a:bodyPr/>
          <a:lstStyle/>
          <a:p>
            <a:pPr algn="l"/>
            <a:r>
              <a:rPr lang="en-US" sz="3600" dirty="0" err="1" smtClean="0"/>
              <a:t>Localisation</a:t>
            </a:r>
            <a:r>
              <a:rPr lang="en-US" sz="3600" dirty="0" smtClean="0"/>
              <a:t> de </a:t>
            </a:r>
            <a:r>
              <a:rPr lang="en-US" sz="3600" dirty="0" err="1" smtClean="0"/>
              <a:t>plusieurs</a:t>
            </a:r>
            <a:r>
              <a:rPr lang="en-US" sz="3600" dirty="0" smtClean="0"/>
              <a:t> </a:t>
            </a:r>
            <a:r>
              <a:rPr lang="en-US" sz="3600" dirty="0" err="1" smtClean="0"/>
              <a:t>objets</a:t>
            </a:r>
            <a:endParaRPr lang="en-US" sz="3600" dirty="0"/>
          </a:p>
        </p:txBody>
      </p:sp>
      <p:sp>
        <p:nvSpPr>
          <p:cNvPr id="62" name="TextBox 61"/>
          <p:cNvSpPr txBox="1"/>
          <p:nvPr/>
        </p:nvSpPr>
        <p:spPr>
          <a:xfrm>
            <a:off x="118970" y="689419"/>
            <a:ext cx="7520007" cy="461665"/>
          </a:xfrm>
          <a:prstGeom prst="rect">
            <a:avLst/>
          </a:prstGeom>
          <a:noFill/>
        </p:spPr>
        <p:txBody>
          <a:bodyPr wrap="none" rtlCol="0">
            <a:spAutoFit/>
          </a:bodyPr>
          <a:lstStyle/>
          <a:p>
            <a:r>
              <a:rPr lang="fr-CA" b="1" dirty="0" smtClean="0">
                <a:solidFill>
                  <a:srgbClr val="FF0000"/>
                </a:solidFill>
              </a:rPr>
              <a:t>Solution 2 : </a:t>
            </a:r>
            <a:r>
              <a:rPr lang="fr-CA" dirty="0" smtClean="0"/>
              <a:t>Présélectionner un nombre retreint de fenêtres.</a:t>
            </a:r>
            <a:endParaRPr lang="en-CA" dirty="0"/>
          </a:p>
        </p:txBody>
      </p:sp>
      <p:sp>
        <p:nvSpPr>
          <p:cNvPr id="3" name="Rectangle 2"/>
          <p:cNvSpPr/>
          <p:nvPr/>
        </p:nvSpPr>
        <p:spPr>
          <a:xfrm>
            <a:off x="411480" y="1576067"/>
            <a:ext cx="8061960" cy="830997"/>
          </a:xfrm>
          <a:prstGeom prst="rect">
            <a:avLst/>
          </a:prstGeom>
        </p:spPr>
        <p:txBody>
          <a:bodyPr wrap="square">
            <a:spAutoFit/>
          </a:bodyPr>
          <a:lstStyle/>
          <a:p>
            <a:r>
              <a:rPr lang="fr-CA" dirty="0" smtClean="0"/>
              <a:t>Il est relativement facile et rapide de trouver </a:t>
            </a:r>
            <a:r>
              <a:rPr lang="en-CA" dirty="0" smtClean="0"/>
              <a:t>~</a:t>
            </a:r>
            <a:r>
              <a:rPr lang="fr-CA" dirty="0" smtClean="0"/>
              <a:t>1000 fenêtres susceptibles de contenir un objet d’intérêt</a:t>
            </a:r>
            <a:endParaRPr lang="en-CA" dirty="0"/>
          </a:p>
        </p:txBody>
      </p:sp>
      <p:grpSp>
        <p:nvGrpSpPr>
          <p:cNvPr id="7" name="Group 6"/>
          <p:cNvGrpSpPr/>
          <p:nvPr/>
        </p:nvGrpSpPr>
        <p:grpSpPr>
          <a:xfrm>
            <a:off x="1668497" y="2589470"/>
            <a:ext cx="3759353" cy="3110216"/>
            <a:chOff x="2832640" y="2924824"/>
            <a:chExt cx="2619192" cy="2046094"/>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832640" y="2924824"/>
              <a:ext cx="2619192" cy="2046094"/>
            </a:xfrm>
            <a:prstGeom prst="rect">
              <a:avLst/>
            </a:prstGeom>
            <a:noFill/>
            <a:ln>
              <a:noFill/>
            </a:ln>
          </p:spPr>
        </p:pic>
        <p:sp>
          <p:nvSpPr>
            <p:cNvPr id="29" name="Rectangle 28"/>
            <p:cNvSpPr/>
            <p:nvPr/>
          </p:nvSpPr>
          <p:spPr>
            <a:xfrm>
              <a:off x="3146360" y="375171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064884" y="3682654"/>
              <a:ext cx="1148276" cy="100047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3426250" y="3682654"/>
              <a:ext cx="258786" cy="245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109724" y="3734710"/>
              <a:ext cx="235050" cy="24912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4330098" y="4361317"/>
              <a:ext cx="726538" cy="41999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4495646" y="3077224"/>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Rectangle 34"/>
            <p:cNvSpPr/>
            <p:nvPr/>
          </p:nvSpPr>
          <p:spPr>
            <a:xfrm>
              <a:off x="4076700" y="2975304"/>
              <a:ext cx="1067201" cy="18753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4383413" y="3180362"/>
              <a:ext cx="763142" cy="2101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3146359" y="4451462"/>
              <a:ext cx="622409" cy="1864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6" name="Rectangle 5"/>
          <p:cNvSpPr/>
          <p:nvPr/>
        </p:nvSpPr>
        <p:spPr>
          <a:xfrm>
            <a:off x="241477" y="5941707"/>
            <a:ext cx="5646814" cy="707886"/>
          </a:xfrm>
          <a:prstGeom prst="rect">
            <a:avLst/>
          </a:prstGeom>
        </p:spPr>
        <p:txBody>
          <a:bodyPr wrap="square">
            <a:spAutoFit/>
          </a:bodyPr>
          <a:lstStyle/>
          <a:p>
            <a:r>
              <a:rPr lang="en-US" sz="1000">
                <a:latin typeface="+mj-lt"/>
              </a:rPr>
              <a:t>Alexe</a:t>
            </a:r>
            <a:r>
              <a:rPr lang="en-US" sz="1000" dirty="0">
                <a:latin typeface="+mj-lt"/>
              </a:rPr>
              <a:t> et al, “Measuring the </a:t>
            </a:r>
            <a:r>
              <a:rPr lang="en-US" sz="1000" dirty="0" err="1">
                <a:latin typeface="+mj-lt"/>
              </a:rPr>
              <a:t>objectness</a:t>
            </a:r>
            <a:r>
              <a:rPr lang="en-US" sz="1000" dirty="0">
                <a:latin typeface="+mj-lt"/>
              </a:rPr>
              <a:t> of image windows”, TPAMI 2012</a:t>
            </a:r>
          </a:p>
          <a:p>
            <a:r>
              <a:rPr lang="en-US" sz="1000" dirty="0" err="1">
                <a:latin typeface="+mj-lt"/>
              </a:rPr>
              <a:t>Uijlings</a:t>
            </a:r>
            <a:r>
              <a:rPr lang="en-US" sz="1000" dirty="0">
                <a:latin typeface="+mj-lt"/>
              </a:rPr>
              <a:t> et al, “Selective Search for Object Recognition”, IJCV 2013</a:t>
            </a:r>
          </a:p>
          <a:p>
            <a:r>
              <a:rPr lang="en-CA" sz="1000" dirty="0">
                <a:latin typeface="+mj-lt"/>
              </a:rPr>
              <a:t>Cheng et al, “BING: </a:t>
            </a:r>
            <a:r>
              <a:rPr lang="en-CA" sz="1000" dirty="0" err="1">
                <a:latin typeface="+mj-lt"/>
              </a:rPr>
              <a:t>Binarized</a:t>
            </a:r>
            <a:r>
              <a:rPr lang="en-CA" sz="1000" dirty="0">
                <a:latin typeface="+mj-lt"/>
              </a:rPr>
              <a:t> normed gradients for </a:t>
            </a:r>
            <a:r>
              <a:rPr lang="en-CA" sz="1000" dirty="0" err="1">
                <a:latin typeface="+mj-lt"/>
              </a:rPr>
              <a:t>objectness</a:t>
            </a:r>
            <a:r>
              <a:rPr lang="en-CA" sz="1000" dirty="0">
                <a:latin typeface="+mj-lt"/>
              </a:rPr>
              <a:t> estimation at 300fps”, CVPR 2014</a:t>
            </a:r>
          </a:p>
          <a:p>
            <a:r>
              <a:rPr lang="en-US" sz="1000" dirty="0" err="1">
                <a:latin typeface="+mj-lt"/>
              </a:rPr>
              <a:t>Zitnick</a:t>
            </a:r>
            <a:r>
              <a:rPr lang="en-US" sz="1000" dirty="0">
                <a:latin typeface="+mj-lt"/>
              </a:rPr>
              <a:t> and Dollar, “Edge boxes: Locating object proposals from edges”, ECCV 2014</a:t>
            </a:r>
            <a:endParaRPr lang="en-CA" sz="3200" dirty="0">
              <a:latin typeface="+mj-lt"/>
            </a:endParaRPr>
          </a:p>
        </p:txBody>
      </p:sp>
      <p:sp>
        <p:nvSpPr>
          <p:cNvPr id="8" name="TextBox 7"/>
          <p:cNvSpPr txBox="1"/>
          <p:nvPr/>
        </p:nvSpPr>
        <p:spPr>
          <a:xfrm>
            <a:off x="5533587" y="3552909"/>
            <a:ext cx="3449983" cy="707886"/>
          </a:xfrm>
          <a:prstGeom prst="rect">
            <a:avLst/>
          </a:prstGeom>
          <a:noFill/>
        </p:spPr>
        <p:txBody>
          <a:bodyPr wrap="none" rtlCol="0">
            <a:spAutoFit/>
          </a:bodyPr>
          <a:lstStyle/>
          <a:p>
            <a:pPr algn="ctr"/>
            <a:r>
              <a:rPr lang="fr-CA" sz="2000" dirty="0" smtClean="0"/>
              <a:t>On appelle ce type de méthodes</a:t>
            </a:r>
          </a:p>
          <a:p>
            <a:pPr algn="ctr"/>
            <a:r>
              <a:rPr lang="fr-CA" sz="2000" dirty="0" smtClean="0"/>
              <a:t>« </a:t>
            </a:r>
            <a:r>
              <a:rPr lang="fr-CA" sz="2000" i="1" dirty="0" err="1">
                <a:solidFill>
                  <a:srgbClr val="FF0000"/>
                </a:solidFill>
              </a:rPr>
              <a:t>R</a:t>
            </a:r>
            <a:r>
              <a:rPr lang="fr-CA" sz="2000" i="1" dirty="0" err="1" smtClean="0">
                <a:solidFill>
                  <a:srgbClr val="FF0000"/>
                </a:solidFill>
              </a:rPr>
              <a:t>egion</a:t>
            </a:r>
            <a:r>
              <a:rPr lang="fr-CA" sz="2000" i="1" dirty="0" smtClean="0">
                <a:solidFill>
                  <a:srgbClr val="FF0000"/>
                </a:solidFill>
              </a:rPr>
              <a:t> </a:t>
            </a:r>
            <a:r>
              <a:rPr lang="fr-CA" sz="2000" i="1" dirty="0" err="1" smtClean="0">
                <a:solidFill>
                  <a:srgbClr val="FF0000"/>
                </a:solidFill>
              </a:rPr>
              <a:t>proposal</a:t>
            </a:r>
            <a:r>
              <a:rPr lang="fr-CA" sz="2000" i="1" dirty="0" smtClean="0">
                <a:solidFill>
                  <a:srgbClr val="FF0000"/>
                </a:solidFill>
              </a:rPr>
              <a:t> </a:t>
            </a:r>
            <a:r>
              <a:rPr lang="fr-CA" sz="2000" i="1" dirty="0" err="1" smtClean="0">
                <a:solidFill>
                  <a:srgbClr val="FF0000"/>
                </a:solidFill>
              </a:rPr>
              <a:t>method</a:t>
            </a:r>
            <a:r>
              <a:rPr lang="fr-CA" sz="2000" dirty="0" smtClean="0"/>
              <a:t> »</a:t>
            </a:r>
            <a:endParaRPr lang="en-CA" sz="2000" dirty="0"/>
          </a:p>
        </p:txBody>
      </p:sp>
    </p:spTree>
    <p:extLst>
      <p:ext uri="{BB962C8B-B14F-4D97-AF65-F5344CB8AC3E}">
        <p14:creationId xmlns:p14="http://schemas.microsoft.com/office/powerpoint/2010/main" val="202549284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2E916BC3-60B4-4F45-9357-B99097F0873C}"/>
              </a:ext>
            </a:extLst>
          </p:cNvPr>
          <p:cNvPicPr>
            <a:picLocks noChangeAspect="1"/>
          </p:cNvPicPr>
          <p:nvPr/>
        </p:nvPicPr>
        <p:blipFill>
          <a:blip r:embed="rId3"/>
          <a:stretch>
            <a:fillRect/>
          </a:stretch>
        </p:blipFill>
        <p:spPr>
          <a:xfrm>
            <a:off x="574721" y="1672702"/>
            <a:ext cx="4113489" cy="3680140"/>
          </a:xfrm>
          <a:prstGeom prst="rect">
            <a:avLst/>
          </a:prstGeom>
        </p:spPr>
      </p:pic>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72</a:t>
            </a:fld>
            <a:endParaRPr lang="fr-CA" dirty="0">
              <a:latin typeface="+mj-lt"/>
            </a:endParaRPr>
          </a:p>
        </p:txBody>
      </p:sp>
      <p:sp>
        <p:nvSpPr>
          <p:cNvPr id="7" name="Freeform 6"/>
          <p:cNvSpPr/>
          <p:nvPr/>
        </p:nvSpPr>
        <p:spPr>
          <a:xfrm>
            <a:off x="619125" y="1582967"/>
            <a:ext cx="4191000" cy="2784246"/>
          </a:xfrm>
          <a:custGeom>
            <a:avLst/>
            <a:gdLst>
              <a:gd name="connsiteX0" fmla="*/ 4062413 w 4191000"/>
              <a:gd name="connsiteY0" fmla="*/ 28575 h 2705100"/>
              <a:gd name="connsiteX1" fmla="*/ 2433638 w 4191000"/>
              <a:gd name="connsiteY1" fmla="*/ 0 h 2705100"/>
              <a:gd name="connsiteX2" fmla="*/ 23813 w 4191000"/>
              <a:gd name="connsiteY2" fmla="*/ 609600 h 2705100"/>
              <a:gd name="connsiteX3" fmla="*/ 0 w 4191000"/>
              <a:gd name="connsiteY3" fmla="*/ 1042987 h 2705100"/>
              <a:gd name="connsiteX4" fmla="*/ 838200 w 4191000"/>
              <a:gd name="connsiteY4" fmla="*/ 2705100 h 2705100"/>
              <a:gd name="connsiteX5" fmla="*/ 1138238 w 4191000"/>
              <a:gd name="connsiteY5" fmla="*/ 2638425 h 2705100"/>
              <a:gd name="connsiteX6" fmla="*/ 1295400 w 4191000"/>
              <a:gd name="connsiteY6" fmla="*/ 2700337 h 2705100"/>
              <a:gd name="connsiteX7" fmla="*/ 1933575 w 4191000"/>
              <a:gd name="connsiteY7" fmla="*/ 2262187 h 2705100"/>
              <a:gd name="connsiteX8" fmla="*/ 2400300 w 4191000"/>
              <a:gd name="connsiteY8" fmla="*/ 2209800 h 2705100"/>
              <a:gd name="connsiteX9" fmla="*/ 3300413 w 4191000"/>
              <a:gd name="connsiteY9" fmla="*/ 2000250 h 2705100"/>
              <a:gd name="connsiteX10" fmla="*/ 3552825 w 4191000"/>
              <a:gd name="connsiteY10" fmla="*/ 2024062 h 2705100"/>
              <a:gd name="connsiteX11" fmla="*/ 4191000 w 4191000"/>
              <a:gd name="connsiteY11" fmla="*/ 1495425 h 2705100"/>
              <a:gd name="connsiteX12" fmla="*/ 4062413 w 4191000"/>
              <a:gd name="connsiteY12" fmla="*/ 28575 h 270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1000" h="2705100">
                <a:moveTo>
                  <a:pt x="4062413" y="28575"/>
                </a:moveTo>
                <a:lnTo>
                  <a:pt x="2433638" y="0"/>
                </a:lnTo>
                <a:lnTo>
                  <a:pt x="23813" y="609600"/>
                </a:lnTo>
                <a:lnTo>
                  <a:pt x="0" y="1042987"/>
                </a:lnTo>
                <a:lnTo>
                  <a:pt x="838200" y="2705100"/>
                </a:lnTo>
                <a:lnTo>
                  <a:pt x="1138238" y="2638425"/>
                </a:lnTo>
                <a:lnTo>
                  <a:pt x="1295400" y="2700337"/>
                </a:lnTo>
                <a:lnTo>
                  <a:pt x="1933575" y="2262187"/>
                </a:lnTo>
                <a:lnTo>
                  <a:pt x="2400300" y="2209800"/>
                </a:lnTo>
                <a:lnTo>
                  <a:pt x="3300413" y="2000250"/>
                </a:lnTo>
                <a:lnTo>
                  <a:pt x="3552825" y="2024062"/>
                </a:lnTo>
                <a:lnTo>
                  <a:pt x="4191000" y="1495425"/>
                </a:lnTo>
                <a:lnTo>
                  <a:pt x="4062413" y="28575"/>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a:off x="353752" y="6338500"/>
            <a:ext cx="8860480" cy="292388"/>
          </a:xfrm>
          <a:prstGeom prst="rect">
            <a:avLst/>
          </a:prstGeom>
        </p:spPr>
        <p:txBody>
          <a:bodyPr wrap="square">
            <a:spAutoFit/>
          </a:bodyPr>
          <a:lstStyle/>
          <a:p>
            <a:r>
              <a:rPr lang="en-US" sz="1300" dirty="0" err="1">
                <a:latin typeface="+mj-lt"/>
              </a:rPr>
              <a:t>Girshick</a:t>
            </a:r>
            <a:r>
              <a:rPr lang="en-US" sz="1300" dirty="0">
                <a:latin typeface="+mj-lt"/>
              </a:rPr>
              <a:t> et al, “Rich feature hierarchies for accurate object detection </a:t>
            </a:r>
            <a:r>
              <a:rPr lang="en-US" sz="1300" dirty="0" smtClean="0">
                <a:latin typeface="+mj-lt"/>
              </a:rPr>
              <a:t>and </a:t>
            </a:r>
            <a:r>
              <a:rPr lang="en-CA" sz="1300" dirty="0" smtClean="0">
                <a:latin typeface="+mj-lt"/>
              </a:rPr>
              <a:t>semantic </a:t>
            </a:r>
            <a:r>
              <a:rPr lang="en-CA" sz="1300" dirty="0">
                <a:latin typeface="+mj-lt"/>
              </a:rPr>
              <a:t>segmentation”, CVPR 2014</a:t>
            </a:r>
          </a:p>
        </p:txBody>
      </p:sp>
      <p:sp>
        <p:nvSpPr>
          <p:cNvPr id="21" name="TextBox 20">
            <a:extLst>
              <a:ext uri="{FF2B5EF4-FFF2-40B4-BE49-F238E27FC236}">
                <a16:creationId xmlns:a16="http://schemas.microsoft.com/office/drawing/2014/main" id="{BE928539-A201-DA47-AB02-B18EA3BB9A29}"/>
              </a:ext>
            </a:extLst>
          </p:cNvPr>
          <p:cNvSpPr txBox="1"/>
          <p:nvPr/>
        </p:nvSpPr>
        <p:spPr>
          <a:xfrm>
            <a:off x="361399" y="169046"/>
            <a:ext cx="3611886" cy="646331"/>
          </a:xfrm>
          <a:prstGeom prst="rect">
            <a:avLst/>
          </a:prstGeom>
          <a:noFill/>
        </p:spPr>
        <p:txBody>
          <a:bodyPr wrap="none" rtlCol="0">
            <a:spAutoFit/>
          </a:bodyPr>
          <a:lstStyle/>
          <a:p>
            <a:r>
              <a:rPr lang="en-US" sz="3600" dirty="0">
                <a:latin typeface="+mj-lt"/>
              </a:rPr>
              <a:t>R-CNN  </a:t>
            </a:r>
            <a:r>
              <a:rPr lang="en-US" sz="1600" dirty="0">
                <a:latin typeface="+mj-lt"/>
              </a:rPr>
              <a:t>[</a:t>
            </a:r>
            <a:r>
              <a:rPr lang="en-US" sz="1600" dirty="0" err="1">
                <a:latin typeface="+mj-lt"/>
              </a:rPr>
              <a:t>Girshick</a:t>
            </a:r>
            <a:r>
              <a:rPr lang="en-US" sz="1600" dirty="0">
                <a:latin typeface="+mj-lt"/>
              </a:rPr>
              <a:t> et al, 2014]</a:t>
            </a:r>
          </a:p>
        </p:txBody>
      </p:sp>
      <p:sp>
        <p:nvSpPr>
          <p:cNvPr id="32" name="Content Placeholder 4">
            <a:extLst>
              <a:ext uri="{FF2B5EF4-FFF2-40B4-BE49-F238E27FC236}">
                <a16:creationId xmlns:a16="http://schemas.microsoft.com/office/drawing/2014/main" id="{7929951A-8F4B-3943-8935-F93B5832D9B0}"/>
              </a:ext>
            </a:extLst>
          </p:cNvPr>
          <p:cNvSpPr txBox="1">
            <a:spLocks/>
          </p:cNvSpPr>
          <p:nvPr/>
        </p:nvSpPr>
        <p:spPr bwMode="auto">
          <a:xfrm>
            <a:off x="4688210" y="4727021"/>
            <a:ext cx="4034708" cy="5202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CA" sz="1500" b="1" kern="0" dirty="0" smtClean="0">
                <a:latin typeface="+mj-lt"/>
              </a:rPr>
              <a:t>1.</a:t>
            </a:r>
            <a:r>
              <a:rPr lang="en-CA" sz="1500" kern="0" dirty="0" smtClean="0">
                <a:latin typeface="+mj-lt"/>
              </a:rPr>
              <a:t> </a:t>
            </a:r>
            <a:r>
              <a:rPr lang="en-CA" sz="1500" kern="0" dirty="0" err="1" smtClean="0">
                <a:latin typeface="+mj-lt"/>
              </a:rPr>
              <a:t>Extraire</a:t>
            </a:r>
            <a:r>
              <a:rPr lang="en-CA" sz="1500" kern="0" dirty="0" smtClean="0">
                <a:latin typeface="+mj-lt"/>
              </a:rPr>
              <a:t> des regions (de 1000 à 2000)</a:t>
            </a:r>
          </a:p>
          <a:p>
            <a:pPr marL="0" indent="0">
              <a:buNone/>
            </a:pPr>
            <a:r>
              <a:rPr lang="fr-CA" sz="1500" kern="0" dirty="0" smtClean="0">
                <a:latin typeface="+mj-lt"/>
              </a:rPr>
              <a:t>    à l’aide d’une « </a:t>
            </a:r>
            <a:r>
              <a:rPr lang="fr-CA" sz="1500" i="1" kern="0" dirty="0" err="1" smtClean="0">
                <a:latin typeface="+mj-lt"/>
              </a:rPr>
              <a:t>region</a:t>
            </a:r>
            <a:r>
              <a:rPr lang="fr-CA" sz="1500" i="1" kern="0" dirty="0" smtClean="0">
                <a:latin typeface="+mj-lt"/>
              </a:rPr>
              <a:t> </a:t>
            </a:r>
            <a:r>
              <a:rPr lang="fr-CA" sz="1500" i="1" kern="0" dirty="0" err="1" smtClean="0">
                <a:latin typeface="+mj-lt"/>
              </a:rPr>
              <a:t>proposal</a:t>
            </a:r>
            <a:r>
              <a:rPr lang="fr-CA" sz="1500" i="1" kern="0" dirty="0" smtClean="0">
                <a:latin typeface="+mj-lt"/>
              </a:rPr>
              <a:t> </a:t>
            </a:r>
            <a:r>
              <a:rPr lang="fr-CA" sz="1500" i="1" kern="0" dirty="0" err="1" smtClean="0">
                <a:latin typeface="+mj-lt"/>
              </a:rPr>
              <a:t>method</a:t>
            </a:r>
            <a:r>
              <a:rPr lang="fr-CA" sz="1500" kern="0" dirty="0" smtClean="0">
                <a:latin typeface="+mj-lt"/>
              </a:rPr>
              <a:t> »</a:t>
            </a:r>
            <a:endParaRPr lang="en-CA" sz="1500" kern="0" dirty="0">
              <a:latin typeface="+mj-lt"/>
            </a:endParaRPr>
          </a:p>
        </p:txBody>
      </p:sp>
    </p:spTree>
    <p:extLst>
      <p:ext uri="{BB962C8B-B14F-4D97-AF65-F5344CB8AC3E}">
        <p14:creationId xmlns:p14="http://schemas.microsoft.com/office/powerpoint/2010/main" val="337598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2E916BC3-60B4-4F45-9357-B99097F0873C}"/>
              </a:ext>
            </a:extLst>
          </p:cNvPr>
          <p:cNvPicPr>
            <a:picLocks noChangeAspect="1"/>
          </p:cNvPicPr>
          <p:nvPr/>
        </p:nvPicPr>
        <p:blipFill>
          <a:blip r:embed="rId3"/>
          <a:stretch>
            <a:fillRect/>
          </a:stretch>
        </p:blipFill>
        <p:spPr>
          <a:xfrm>
            <a:off x="574721" y="1672702"/>
            <a:ext cx="4113489" cy="3680140"/>
          </a:xfrm>
          <a:prstGeom prst="rect">
            <a:avLst/>
          </a:prstGeom>
        </p:spPr>
      </p:pic>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73</a:t>
            </a:fld>
            <a:endParaRPr lang="fr-CA" dirty="0">
              <a:latin typeface="+mj-lt"/>
            </a:endParaRPr>
          </a:p>
        </p:txBody>
      </p:sp>
      <p:sp>
        <p:nvSpPr>
          <p:cNvPr id="15" name="Freeform 14"/>
          <p:cNvSpPr/>
          <p:nvPr/>
        </p:nvSpPr>
        <p:spPr>
          <a:xfrm>
            <a:off x="332509" y="1363287"/>
            <a:ext cx="5411585" cy="2676698"/>
          </a:xfrm>
          <a:custGeom>
            <a:avLst/>
            <a:gdLst>
              <a:gd name="connsiteX0" fmla="*/ 4181302 w 5411585"/>
              <a:gd name="connsiteY0" fmla="*/ 2011680 h 2676698"/>
              <a:gd name="connsiteX1" fmla="*/ 3674225 w 5411585"/>
              <a:gd name="connsiteY1" fmla="*/ 1936865 h 2676698"/>
              <a:gd name="connsiteX2" fmla="*/ 2876203 w 5411585"/>
              <a:gd name="connsiteY2" fmla="*/ 2369127 h 2676698"/>
              <a:gd name="connsiteX3" fmla="*/ 2443942 w 5411585"/>
              <a:gd name="connsiteY3" fmla="*/ 2202872 h 2676698"/>
              <a:gd name="connsiteX4" fmla="*/ 1886989 w 5411585"/>
              <a:gd name="connsiteY4" fmla="*/ 2610196 h 2676698"/>
              <a:gd name="connsiteX5" fmla="*/ 1413163 w 5411585"/>
              <a:gd name="connsiteY5" fmla="*/ 2568632 h 2676698"/>
              <a:gd name="connsiteX6" fmla="*/ 897774 w 5411585"/>
              <a:gd name="connsiteY6" fmla="*/ 2676698 h 2676698"/>
              <a:gd name="connsiteX7" fmla="*/ 0 w 5411585"/>
              <a:gd name="connsiteY7" fmla="*/ 831272 h 2676698"/>
              <a:gd name="connsiteX8" fmla="*/ 2926080 w 5411585"/>
              <a:gd name="connsiteY8" fmla="*/ 0 h 2676698"/>
              <a:gd name="connsiteX9" fmla="*/ 5411585 w 5411585"/>
              <a:gd name="connsiteY9" fmla="*/ 41563 h 2676698"/>
              <a:gd name="connsiteX10" fmla="*/ 4181302 w 5411585"/>
              <a:gd name="connsiteY10" fmla="*/ 2011680 h 2676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1585" h="2676698">
                <a:moveTo>
                  <a:pt x="4181302" y="2011680"/>
                </a:moveTo>
                <a:lnTo>
                  <a:pt x="3674225" y="1936865"/>
                </a:lnTo>
                <a:lnTo>
                  <a:pt x="2876203" y="2369127"/>
                </a:lnTo>
                <a:lnTo>
                  <a:pt x="2443942" y="2202872"/>
                </a:lnTo>
                <a:lnTo>
                  <a:pt x="1886989" y="2610196"/>
                </a:lnTo>
                <a:lnTo>
                  <a:pt x="1413163" y="2568632"/>
                </a:lnTo>
                <a:lnTo>
                  <a:pt x="897774" y="2676698"/>
                </a:lnTo>
                <a:lnTo>
                  <a:pt x="0" y="831272"/>
                </a:lnTo>
                <a:lnTo>
                  <a:pt x="2926080" y="0"/>
                </a:lnTo>
                <a:lnTo>
                  <a:pt x="5411585" y="41563"/>
                </a:lnTo>
                <a:lnTo>
                  <a:pt x="4181302" y="201168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TextBox 20">
            <a:extLst>
              <a:ext uri="{FF2B5EF4-FFF2-40B4-BE49-F238E27FC236}">
                <a16:creationId xmlns:a16="http://schemas.microsoft.com/office/drawing/2014/main" id="{BE928539-A201-DA47-AB02-B18EA3BB9A29}"/>
              </a:ext>
            </a:extLst>
          </p:cNvPr>
          <p:cNvSpPr txBox="1"/>
          <p:nvPr/>
        </p:nvSpPr>
        <p:spPr>
          <a:xfrm>
            <a:off x="361399" y="169046"/>
            <a:ext cx="3611886" cy="646331"/>
          </a:xfrm>
          <a:prstGeom prst="rect">
            <a:avLst/>
          </a:prstGeom>
          <a:noFill/>
        </p:spPr>
        <p:txBody>
          <a:bodyPr wrap="none" rtlCol="0">
            <a:spAutoFit/>
          </a:bodyPr>
          <a:lstStyle/>
          <a:p>
            <a:r>
              <a:rPr lang="en-US" sz="3600" dirty="0">
                <a:latin typeface="+mj-lt"/>
              </a:rPr>
              <a:t>R-CNN  </a:t>
            </a:r>
            <a:r>
              <a:rPr lang="en-US" sz="1600" dirty="0">
                <a:latin typeface="+mj-lt"/>
              </a:rPr>
              <a:t>[</a:t>
            </a:r>
            <a:r>
              <a:rPr lang="en-US" sz="1600" dirty="0" err="1">
                <a:latin typeface="+mj-lt"/>
              </a:rPr>
              <a:t>Girshick</a:t>
            </a:r>
            <a:r>
              <a:rPr lang="en-US" sz="1600" dirty="0">
                <a:latin typeface="+mj-lt"/>
              </a:rPr>
              <a:t> et al, 2014]</a:t>
            </a:r>
          </a:p>
        </p:txBody>
      </p:sp>
      <p:sp>
        <p:nvSpPr>
          <p:cNvPr id="23" name="Rectangle 22"/>
          <p:cNvSpPr/>
          <p:nvPr/>
        </p:nvSpPr>
        <p:spPr>
          <a:xfrm>
            <a:off x="353752" y="6338500"/>
            <a:ext cx="8860480" cy="292388"/>
          </a:xfrm>
          <a:prstGeom prst="rect">
            <a:avLst/>
          </a:prstGeom>
        </p:spPr>
        <p:txBody>
          <a:bodyPr wrap="square">
            <a:spAutoFit/>
          </a:bodyPr>
          <a:lstStyle/>
          <a:p>
            <a:r>
              <a:rPr lang="en-US" sz="1300" dirty="0" err="1">
                <a:latin typeface="+mj-lt"/>
              </a:rPr>
              <a:t>Girshick</a:t>
            </a:r>
            <a:r>
              <a:rPr lang="en-US" sz="1300" dirty="0">
                <a:latin typeface="+mj-lt"/>
              </a:rPr>
              <a:t> et al, “Rich feature hierarchies for accurate object detection </a:t>
            </a:r>
            <a:r>
              <a:rPr lang="en-US" sz="1300" dirty="0" smtClean="0">
                <a:latin typeface="+mj-lt"/>
              </a:rPr>
              <a:t>and </a:t>
            </a:r>
            <a:r>
              <a:rPr lang="en-CA" sz="1300" dirty="0" smtClean="0">
                <a:latin typeface="+mj-lt"/>
              </a:rPr>
              <a:t>semantic </a:t>
            </a:r>
            <a:r>
              <a:rPr lang="en-CA" sz="1300" dirty="0">
                <a:latin typeface="+mj-lt"/>
              </a:rPr>
              <a:t>segmentation”, CVPR 2014</a:t>
            </a:r>
          </a:p>
        </p:txBody>
      </p:sp>
      <p:sp>
        <p:nvSpPr>
          <p:cNvPr id="32" name="Content Placeholder 4">
            <a:extLst>
              <a:ext uri="{FF2B5EF4-FFF2-40B4-BE49-F238E27FC236}">
                <a16:creationId xmlns:a16="http://schemas.microsoft.com/office/drawing/2014/main" id="{7929951A-8F4B-3943-8935-F93B5832D9B0}"/>
              </a:ext>
            </a:extLst>
          </p:cNvPr>
          <p:cNvSpPr txBox="1">
            <a:spLocks/>
          </p:cNvSpPr>
          <p:nvPr/>
        </p:nvSpPr>
        <p:spPr bwMode="auto">
          <a:xfrm>
            <a:off x="4688210" y="4727021"/>
            <a:ext cx="4034708" cy="5202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CA" sz="1500" b="1" kern="0" dirty="0" smtClean="0">
                <a:latin typeface="+mj-lt"/>
              </a:rPr>
              <a:t>1.</a:t>
            </a:r>
            <a:r>
              <a:rPr lang="en-CA" sz="1500" kern="0" dirty="0" smtClean="0">
                <a:latin typeface="+mj-lt"/>
              </a:rPr>
              <a:t> </a:t>
            </a:r>
            <a:r>
              <a:rPr lang="en-CA" sz="1500" kern="0" dirty="0" err="1" smtClean="0">
                <a:latin typeface="+mj-lt"/>
              </a:rPr>
              <a:t>Extraire</a:t>
            </a:r>
            <a:r>
              <a:rPr lang="en-CA" sz="1500" kern="0" dirty="0" smtClean="0">
                <a:latin typeface="+mj-lt"/>
              </a:rPr>
              <a:t> des regions (1000 à 2000)</a:t>
            </a:r>
          </a:p>
          <a:p>
            <a:pPr marL="0" indent="0">
              <a:buNone/>
            </a:pPr>
            <a:r>
              <a:rPr lang="fr-CA" sz="1500" kern="0" dirty="0" smtClean="0">
                <a:latin typeface="+mj-lt"/>
              </a:rPr>
              <a:t>    à l’aide d’une « </a:t>
            </a:r>
            <a:r>
              <a:rPr lang="fr-CA" sz="1500" i="1" kern="0" dirty="0" err="1" smtClean="0">
                <a:latin typeface="+mj-lt"/>
              </a:rPr>
              <a:t>region</a:t>
            </a:r>
            <a:r>
              <a:rPr lang="fr-CA" sz="1500" i="1" kern="0" dirty="0" smtClean="0">
                <a:latin typeface="+mj-lt"/>
              </a:rPr>
              <a:t> </a:t>
            </a:r>
            <a:r>
              <a:rPr lang="fr-CA" sz="1500" i="1" kern="0" dirty="0" err="1" smtClean="0">
                <a:latin typeface="+mj-lt"/>
              </a:rPr>
              <a:t>proposal</a:t>
            </a:r>
            <a:r>
              <a:rPr lang="fr-CA" sz="1500" i="1" kern="0" dirty="0" smtClean="0">
                <a:latin typeface="+mj-lt"/>
              </a:rPr>
              <a:t> </a:t>
            </a:r>
            <a:r>
              <a:rPr lang="fr-CA" sz="1500" i="1" kern="0" dirty="0" err="1" smtClean="0">
                <a:latin typeface="+mj-lt"/>
              </a:rPr>
              <a:t>method</a:t>
            </a:r>
            <a:r>
              <a:rPr lang="fr-CA" sz="1500" kern="0" dirty="0" smtClean="0">
                <a:latin typeface="+mj-lt"/>
              </a:rPr>
              <a:t> »</a:t>
            </a:r>
            <a:endParaRPr lang="en-CA" sz="1500" kern="0" dirty="0">
              <a:latin typeface="+mj-lt"/>
            </a:endParaRPr>
          </a:p>
        </p:txBody>
      </p:sp>
      <p:sp>
        <p:nvSpPr>
          <p:cNvPr id="33" name="Content Placeholder 4">
            <a:extLst>
              <a:ext uri="{FF2B5EF4-FFF2-40B4-BE49-F238E27FC236}">
                <a16:creationId xmlns:a16="http://schemas.microsoft.com/office/drawing/2014/main" id="{7929951A-8F4B-3943-8935-F93B5832D9B0}"/>
              </a:ext>
            </a:extLst>
          </p:cNvPr>
          <p:cNvSpPr txBox="1">
            <a:spLocks/>
          </p:cNvSpPr>
          <p:nvPr/>
        </p:nvSpPr>
        <p:spPr bwMode="auto">
          <a:xfrm>
            <a:off x="4688210" y="3750359"/>
            <a:ext cx="4034708" cy="5202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CA" sz="1500" b="1" kern="0" dirty="0">
                <a:latin typeface="+mj-lt"/>
              </a:rPr>
              <a:t>2</a:t>
            </a:r>
            <a:r>
              <a:rPr lang="en-CA" sz="1500" b="1" kern="0" dirty="0" smtClean="0">
                <a:latin typeface="+mj-lt"/>
              </a:rPr>
              <a:t>.</a:t>
            </a:r>
            <a:r>
              <a:rPr lang="en-CA" sz="1500" kern="0" dirty="0" smtClean="0">
                <a:latin typeface="+mj-lt"/>
              </a:rPr>
              <a:t> Crop + </a:t>
            </a:r>
            <a:r>
              <a:rPr lang="fr-CA" sz="1500" kern="0" dirty="0">
                <a:latin typeface="+mj-lt"/>
              </a:rPr>
              <a:t>r</a:t>
            </a:r>
            <a:r>
              <a:rPr lang="fr-CA" sz="1500" kern="0" dirty="0" smtClean="0">
                <a:latin typeface="+mj-lt"/>
              </a:rPr>
              <a:t>éajuster la taille de chaque région afin   </a:t>
            </a:r>
          </a:p>
          <a:p>
            <a:pPr marL="0" indent="0">
              <a:buNone/>
            </a:pPr>
            <a:r>
              <a:rPr lang="fr-CA" sz="1500" kern="0" dirty="0" smtClean="0">
                <a:latin typeface="+mj-lt"/>
              </a:rPr>
              <a:t>    qu’elles soient toutes identiques</a:t>
            </a:r>
            <a:endParaRPr lang="en-CA" sz="1500" kern="0" dirty="0">
              <a:latin typeface="+mj-lt"/>
            </a:endParaRPr>
          </a:p>
        </p:txBody>
      </p:sp>
    </p:spTree>
    <p:extLst>
      <p:ext uri="{BB962C8B-B14F-4D97-AF65-F5344CB8AC3E}">
        <p14:creationId xmlns:p14="http://schemas.microsoft.com/office/powerpoint/2010/main" val="239535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2E916BC3-60B4-4F45-9357-B99097F0873C}"/>
              </a:ext>
            </a:extLst>
          </p:cNvPr>
          <p:cNvPicPr>
            <a:picLocks noChangeAspect="1"/>
          </p:cNvPicPr>
          <p:nvPr/>
        </p:nvPicPr>
        <p:blipFill>
          <a:blip r:embed="rId3"/>
          <a:stretch>
            <a:fillRect/>
          </a:stretch>
        </p:blipFill>
        <p:spPr>
          <a:xfrm>
            <a:off x="574721" y="1672702"/>
            <a:ext cx="4113489" cy="3680140"/>
          </a:xfrm>
          <a:prstGeom prst="rect">
            <a:avLst/>
          </a:prstGeom>
        </p:spPr>
      </p:pic>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74</a:t>
            </a:fld>
            <a:endParaRPr lang="fr-CA" dirty="0">
              <a:latin typeface="+mj-lt"/>
            </a:endParaRPr>
          </a:p>
        </p:txBody>
      </p:sp>
      <p:sp>
        <p:nvSpPr>
          <p:cNvPr id="3" name="Freeform 2"/>
          <p:cNvSpPr/>
          <p:nvPr/>
        </p:nvSpPr>
        <p:spPr>
          <a:xfrm>
            <a:off x="565265" y="1529542"/>
            <a:ext cx="4172990" cy="1130531"/>
          </a:xfrm>
          <a:custGeom>
            <a:avLst/>
            <a:gdLst>
              <a:gd name="connsiteX0" fmla="*/ 4081550 w 4172990"/>
              <a:gd name="connsiteY0" fmla="*/ 507076 h 1130531"/>
              <a:gd name="connsiteX1" fmla="*/ 3241964 w 4172990"/>
              <a:gd name="connsiteY1" fmla="*/ 498763 h 1130531"/>
              <a:gd name="connsiteX2" fmla="*/ 2618510 w 4172990"/>
              <a:gd name="connsiteY2" fmla="*/ 773083 h 1130531"/>
              <a:gd name="connsiteX3" fmla="*/ 1978430 w 4172990"/>
              <a:gd name="connsiteY3" fmla="*/ 764771 h 1130531"/>
              <a:gd name="connsiteX4" fmla="*/ 1637608 w 4172990"/>
              <a:gd name="connsiteY4" fmla="*/ 1130531 h 1130531"/>
              <a:gd name="connsiteX5" fmla="*/ 0 w 4172990"/>
              <a:gd name="connsiteY5" fmla="*/ 1122218 h 1130531"/>
              <a:gd name="connsiteX6" fmla="*/ 66502 w 4172990"/>
              <a:gd name="connsiteY6" fmla="*/ 340822 h 1130531"/>
              <a:gd name="connsiteX7" fmla="*/ 3458095 w 4172990"/>
              <a:gd name="connsiteY7" fmla="*/ 0 h 1130531"/>
              <a:gd name="connsiteX8" fmla="*/ 4172990 w 4172990"/>
              <a:gd name="connsiteY8" fmla="*/ 133003 h 1130531"/>
              <a:gd name="connsiteX9" fmla="*/ 4081550 w 4172990"/>
              <a:gd name="connsiteY9" fmla="*/ 507076 h 1130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72990" h="1130531">
                <a:moveTo>
                  <a:pt x="4081550" y="507076"/>
                </a:moveTo>
                <a:lnTo>
                  <a:pt x="3241964" y="498763"/>
                </a:lnTo>
                <a:lnTo>
                  <a:pt x="2618510" y="773083"/>
                </a:lnTo>
                <a:lnTo>
                  <a:pt x="1978430" y="764771"/>
                </a:lnTo>
                <a:lnTo>
                  <a:pt x="1637608" y="1130531"/>
                </a:lnTo>
                <a:lnTo>
                  <a:pt x="0" y="1122218"/>
                </a:lnTo>
                <a:lnTo>
                  <a:pt x="66502" y="340822"/>
                </a:lnTo>
                <a:lnTo>
                  <a:pt x="3458095" y="0"/>
                </a:lnTo>
                <a:lnTo>
                  <a:pt x="4172990" y="133003"/>
                </a:lnTo>
                <a:lnTo>
                  <a:pt x="4081550" y="507076"/>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TextBox 20">
            <a:extLst>
              <a:ext uri="{FF2B5EF4-FFF2-40B4-BE49-F238E27FC236}">
                <a16:creationId xmlns:a16="http://schemas.microsoft.com/office/drawing/2014/main" id="{BE928539-A201-DA47-AB02-B18EA3BB9A29}"/>
              </a:ext>
            </a:extLst>
          </p:cNvPr>
          <p:cNvSpPr txBox="1"/>
          <p:nvPr/>
        </p:nvSpPr>
        <p:spPr>
          <a:xfrm>
            <a:off x="361399" y="169046"/>
            <a:ext cx="3611886" cy="646331"/>
          </a:xfrm>
          <a:prstGeom prst="rect">
            <a:avLst/>
          </a:prstGeom>
          <a:noFill/>
        </p:spPr>
        <p:txBody>
          <a:bodyPr wrap="none" rtlCol="0">
            <a:spAutoFit/>
          </a:bodyPr>
          <a:lstStyle/>
          <a:p>
            <a:r>
              <a:rPr lang="en-US" sz="3600" dirty="0">
                <a:latin typeface="+mj-lt"/>
              </a:rPr>
              <a:t>R-CNN  </a:t>
            </a:r>
            <a:r>
              <a:rPr lang="en-US" sz="1600" dirty="0">
                <a:latin typeface="+mj-lt"/>
              </a:rPr>
              <a:t>[</a:t>
            </a:r>
            <a:r>
              <a:rPr lang="en-US" sz="1600" dirty="0" err="1">
                <a:latin typeface="+mj-lt"/>
              </a:rPr>
              <a:t>Girshick</a:t>
            </a:r>
            <a:r>
              <a:rPr lang="en-US" sz="1600" dirty="0">
                <a:latin typeface="+mj-lt"/>
              </a:rPr>
              <a:t> et al, 2014]</a:t>
            </a:r>
          </a:p>
        </p:txBody>
      </p:sp>
      <p:sp>
        <p:nvSpPr>
          <p:cNvPr id="23" name="Rectangle 22"/>
          <p:cNvSpPr/>
          <p:nvPr/>
        </p:nvSpPr>
        <p:spPr>
          <a:xfrm>
            <a:off x="353752" y="6338500"/>
            <a:ext cx="8860480" cy="292388"/>
          </a:xfrm>
          <a:prstGeom prst="rect">
            <a:avLst/>
          </a:prstGeom>
        </p:spPr>
        <p:txBody>
          <a:bodyPr wrap="square">
            <a:spAutoFit/>
          </a:bodyPr>
          <a:lstStyle/>
          <a:p>
            <a:r>
              <a:rPr lang="en-US" sz="1300" dirty="0" err="1">
                <a:latin typeface="+mj-lt"/>
              </a:rPr>
              <a:t>Girshick</a:t>
            </a:r>
            <a:r>
              <a:rPr lang="en-US" sz="1300" dirty="0">
                <a:latin typeface="+mj-lt"/>
              </a:rPr>
              <a:t> et al, “Rich feature hierarchies for accurate object detection </a:t>
            </a:r>
            <a:r>
              <a:rPr lang="en-US" sz="1300" dirty="0" smtClean="0">
                <a:latin typeface="+mj-lt"/>
              </a:rPr>
              <a:t>and </a:t>
            </a:r>
            <a:r>
              <a:rPr lang="en-CA" sz="1300" dirty="0" smtClean="0">
                <a:latin typeface="+mj-lt"/>
              </a:rPr>
              <a:t>semantic </a:t>
            </a:r>
            <a:r>
              <a:rPr lang="en-CA" sz="1300" dirty="0">
                <a:latin typeface="+mj-lt"/>
              </a:rPr>
              <a:t>segmentation”, CVPR 2014</a:t>
            </a:r>
          </a:p>
        </p:txBody>
      </p:sp>
      <p:sp>
        <p:nvSpPr>
          <p:cNvPr id="32" name="Content Placeholder 4">
            <a:extLst>
              <a:ext uri="{FF2B5EF4-FFF2-40B4-BE49-F238E27FC236}">
                <a16:creationId xmlns:a16="http://schemas.microsoft.com/office/drawing/2014/main" id="{7929951A-8F4B-3943-8935-F93B5832D9B0}"/>
              </a:ext>
            </a:extLst>
          </p:cNvPr>
          <p:cNvSpPr txBox="1">
            <a:spLocks/>
          </p:cNvSpPr>
          <p:nvPr/>
        </p:nvSpPr>
        <p:spPr bwMode="auto">
          <a:xfrm>
            <a:off x="4688210" y="4727021"/>
            <a:ext cx="4034708" cy="5202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CA" sz="1500" b="1" kern="0" dirty="0" smtClean="0">
                <a:latin typeface="+mj-lt"/>
              </a:rPr>
              <a:t>1.</a:t>
            </a:r>
            <a:r>
              <a:rPr lang="en-CA" sz="1500" kern="0" dirty="0" smtClean="0">
                <a:latin typeface="+mj-lt"/>
              </a:rPr>
              <a:t> </a:t>
            </a:r>
            <a:r>
              <a:rPr lang="en-CA" sz="1500" kern="0" dirty="0" err="1" smtClean="0">
                <a:latin typeface="+mj-lt"/>
              </a:rPr>
              <a:t>Extraire</a:t>
            </a:r>
            <a:r>
              <a:rPr lang="en-CA" sz="1500" kern="0" dirty="0" smtClean="0">
                <a:latin typeface="+mj-lt"/>
              </a:rPr>
              <a:t> des regions (1000 à 2000)</a:t>
            </a:r>
          </a:p>
          <a:p>
            <a:pPr marL="0" indent="0">
              <a:buNone/>
            </a:pPr>
            <a:r>
              <a:rPr lang="fr-CA" sz="1500" kern="0" dirty="0" smtClean="0">
                <a:latin typeface="+mj-lt"/>
              </a:rPr>
              <a:t>    à l’aide d’une « </a:t>
            </a:r>
            <a:r>
              <a:rPr lang="fr-CA" sz="1500" i="1" kern="0" dirty="0" err="1" smtClean="0">
                <a:latin typeface="+mj-lt"/>
              </a:rPr>
              <a:t>region</a:t>
            </a:r>
            <a:r>
              <a:rPr lang="fr-CA" sz="1500" i="1" kern="0" dirty="0" smtClean="0">
                <a:latin typeface="+mj-lt"/>
              </a:rPr>
              <a:t> </a:t>
            </a:r>
            <a:r>
              <a:rPr lang="fr-CA" sz="1500" i="1" kern="0" dirty="0" err="1" smtClean="0">
                <a:latin typeface="+mj-lt"/>
              </a:rPr>
              <a:t>proposal</a:t>
            </a:r>
            <a:r>
              <a:rPr lang="fr-CA" sz="1500" i="1" kern="0" dirty="0" smtClean="0">
                <a:latin typeface="+mj-lt"/>
              </a:rPr>
              <a:t> </a:t>
            </a:r>
            <a:r>
              <a:rPr lang="fr-CA" sz="1500" i="1" kern="0" dirty="0" err="1" smtClean="0">
                <a:latin typeface="+mj-lt"/>
              </a:rPr>
              <a:t>method</a:t>
            </a:r>
            <a:r>
              <a:rPr lang="fr-CA" sz="1500" kern="0" dirty="0" smtClean="0">
                <a:latin typeface="+mj-lt"/>
              </a:rPr>
              <a:t> »</a:t>
            </a:r>
            <a:endParaRPr lang="en-CA" sz="1500" kern="0" dirty="0">
              <a:latin typeface="+mj-lt"/>
            </a:endParaRPr>
          </a:p>
        </p:txBody>
      </p:sp>
      <p:sp>
        <p:nvSpPr>
          <p:cNvPr id="33" name="Content Placeholder 4">
            <a:extLst>
              <a:ext uri="{FF2B5EF4-FFF2-40B4-BE49-F238E27FC236}">
                <a16:creationId xmlns:a16="http://schemas.microsoft.com/office/drawing/2014/main" id="{7929951A-8F4B-3943-8935-F93B5832D9B0}"/>
              </a:ext>
            </a:extLst>
          </p:cNvPr>
          <p:cNvSpPr txBox="1">
            <a:spLocks/>
          </p:cNvSpPr>
          <p:nvPr/>
        </p:nvSpPr>
        <p:spPr bwMode="auto">
          <a:xfrm>
            <a:off x="4688210" y="3750359"/>
            <a:ext cx="4034708" cy="5202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CA" sz="1500" b="1" kern="0" dirty="0"/>
              <a:t>2.</a:t>
            </a:r>
            <a:r>
              <a:rPr lang="en-CA" sz="1500" kern="0" dirty="0"/>
              <a:t> Crop + </a:t>
            </a:r>
            <a:r>
              <a:rPr lang="fr-CA" sz="1500" kern="0" dirty="0"/>
              <a:t>réajuster la taille de chaque région afin   </a:t>
            </a:r>
          </a:p>
          <a:p>
            <a:pPr marL="0" indent="0">
              <a:buNone/>
            </a:pPr>
            <a:r>
              <a:rPr lang="fr-CA" sz="1500" kern="0" dirty="0"/>
              <a:t>    qu’elles soient toutes identiques</a:t>
            </a:r>
            <a:endParaRPr lang="en-CA" sz="1500" kern="0" dirty="0"/>
          </a:p>
        </p:txBody>
      </p:sp>
      <p:sp>
        <p:nvSpPr>
          <p:cNvPr id="34" name="Content Placeholder 4">
            <a:extLst>
              <a:ext uri="{FF2B5EF4-FFF2-40B4-BE49-F238E27FC236}">
                <a16:creationId xmlns:a16="http://schemas.microsoft.com/office/drawing/2014/main" id="{9F12C043-BA07-3D4C-B814-2E93EA38E2F0}"/>
              </a:ext>
            </a:extLst>
          </p:cNvPr>
          <p:cNvSpPr txBox="1">
            <a:spLocks/>
          </p:cNvSpPr>
          <p:nvPr/>
        </p:nvSpPr>
        <p:spPr bwMode="auto">
          <a:xfrm>
            <a:off x="4688210" y="2827073"/>
            <a:ext cx="4455790" cy="40041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500" b="1" kern="0" dirty="0">
                <a:latin typeface="+mj-lt"/>
              </a:rPr>
              <a:t>3. </a:t>
            </a:r>
            <a:r>
              <a:rPr lang="en-CA" sz="1500" kern="0" dirty="0" err="1" smtClean="0">
                <a:latin typeface="+mj-lt"/>
              </a:rPr>
              <a:t>Extraire</a:t>
            </a:r>
            <a:r>
              <a:rPr lang="en-CA" sz="1500" kern="0" dirty="0" smtClean="0">
                <a:latin typeface="+mj-lt"/>
              </a:rPr>
              <a:t> des </a:t>
            </a:r>
            <a:r>
              <a:rPr lang="en-CA" sz="1500" kern="0" dirty="0" err="1" smtClean="0">
                <a:latin typeface="+mj-lt"/>
              </a:rPr>
              <a:t>caractéristiques</a:t>
            </a:r>
            <a:r>
              <a:rPr lang="en-CA" sz="1500" kern="0" dirty="0" smtClean="0">
                <a:latin typeface="+mj-lt"/>
              </a:rPr>
              <a:t> </a:t>
            </a:r>
            <a:r>
              <a:rPr lang="en-CA" sz="1500" kern="0" dirty="0" err="1" smtClean="0">
                <a:latin typeface="+mj-lt"/>
              </a:rPr>
              <a:t>profondes</a:t>
            </a:r>
            <a:endParaRPr lang="en-CA" sz="1500" kern="0" dirty="0">
              <a:latin typeface="+mj-lt"/>
            </a:endParaRPr>
          </a:p>
          <a:p>
            <a:pPr marL="0" indent="0">
              <a:buFontTx/>
              <a:buNone/>
            </a:pPr>
            <a:r>
              <a:rPr lang="fr-CA" sz="1500" kern="0" dirty="0">
                <a:latin typeface="+mj-lt"/>
              </a:rPr>
              <a:t> </a:t>
            </a:r>
            <a:r>
              <a:rPr lang="fr-CA" sz="1500" kern="0" dirty="0" smtClean="0">
                <a:latin typeface="+mj-lt"/>
              </a:rPr>
              <a:t>   (sortie de </a:t>
            </a:r>
            <a:r>
              <a:rPr lang="fr-CA" sz="1500" kern="0" dirty="0" err="1" smtClean="0">
                <a:latin typeface="+mj-lt"/>
              </a:rPr>
              <a:t>AlexNet</a:t>
            </a:r>
            <a:r>
              <a:rPr lang="en-CA" sz="1500" kern="0" dirty="0">
                <a:latin typeface="+mj-lt"/>
              </a:rPr>
              <a:t> </a:t>
            </a:r>
            <a:r>
              <a:rPr lang="en-CA" sz="1500" kern="0" dirty="0" err="1" smtClean="0">
                <a:latin typeface="+mj-lt"/>
              </a:rPr>
              <a:t>ou</a:t>
            </a:r>
            <a:r>
              <a:rPr lang="en-CA" sz="1500" kern="0" dirty="0" smtClean="0">
                <a:latin typeface="+mj-lt"/>
              </a:rPr>
              <a:t> </a:t>
            </a:r>
            <a:r>
              <a:rPr lang="en-CA" sz="1500" kern="0" dirty="0" err="1" smtClean="0">
                <a:latin typeface="+mj-lt"/>
              </a:rPr>
              <a:t>VggNet</a:t>
            </a:r>
            <a:r>
              <a:rPr lang="fr-CA" sz="1500" kern="0" dirty="0" smtClean="0">
                <a:latin typeface="+mj-lt"/>
              </a:rPr>
              <a:t> avant le </a:t>
            </a:r>
            <a:r>
              <a:rPr lang="fr-CA" sz="1500" kern="0" dirty="0" err="1" smtClean="0">
                <a:latin typeface="+mj-lt"/>
              </a:rPr>
              <a:t>Softmax</a:t>
            </a:r>
            <a:r>
              <a:rPr lang="fr-CA" sz="1500" kern="0" dirty="0" smtClean="0">
                <a:latin typeface="+mj-lt"/>
              </a:rPr>
              <a:t>)</a:t>
            </a:r>
            <a:endParaRPr lang="en-CA" sz="1500" kern="0" dirty="0">
              <a:latin typeface="+mj-lt"/>
            </a:endParaRPr>
          </a:p>
        </p:txBody>
      </p:sp>
    </p:spTree>
    <p:extLst>
      <p:ext uri="{BB962C8B-B14F-4D97-AF65-F5344CB8AC3E}">
        <p14:creationId xmlns:p14="http://schemas.microsoft.com/office/powerpoint/2010/main" val="3372336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2E916BC3-60B4-4F45-9357-B99097F0873C}"/>
              </a:ext>
            </a:extLst>
          </p:cNvPr>
          <p:cNvPicPr>
            <a:picLocks noChangeAspect="1"/>
          </p:cNvPicPr>
          <p:nvPr/>
        </p:nvPicPr>
        <p:blipFill>
          <a:blip r:embed="rId3"/>
          <a:stretch>
            <a:fillRect/>
          </a:stretch>
        </p:blipFill>
        <p:spPr>
          <a:xfrm>
            <a:off x="574721" y="1672702"/>
            <a:ext cx="4113489" cy="3680140"/>
          </a:xfrm>
          <a:prstGeom prst="rect">
            <a:avLst/>
          </a:prstGeom>
        </p:spPr>
      </p:pic>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75</a:t>
            </a:fld>
            <a:endParaRPr lang="fr-CA" dirty="0">
              <a:latin typeface="+mj-lt"/>
            </a:endParaRPr>
          </a:p>
        </p:txBody>
      </p:sp>
      <p:sp>
        <p:nvSpPr>
          <p:cNvPr id="29" name="Content Placeholder 4">
            <a:extLst>
              <a:ext uri="{FF2B5EF4-FFF2-40B4-BE49-F238E27FC236}">
                <a16:creationId xmlns:a16="http://schemas.microsoft.com/office/drawing/2014/main" id="{0061F676-21B9-DB42-AB5B-3B49C16D20D8}"/>
              </a:ext>
            </a:extLst>
          </p:cNvPr>
          <p:cNvSpPr txBox="1">
            <a:spLocks/>
          </p:cNvSpPr>
          <p:nvPr/>
        </p:nvSpPr>
        <p:spPr bwMode="auto">
          <a:xfrm>
            <a:off x="4688209" y="1916916"/>
            <a:ext cx="4319711" cy="5202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500" b="1" kern="0" dirty="0">
                <a:latin typeface="+mj-lt"/>
              </a:rPr>
              <a:t>4. </a:t>
            </a:r>
            <a:r>
              <a:rPr lang="en-CA" sz="1500" kern="0" dirty="0">
                <a:latin typeface="+mj-lt"/>
              </a:rPr>
              <a:t>Classification &amp; </a:t>
            </a:r>
            <a:r>
              <a:rPr lang="en-CA" sz="1500" kern="0" dirty="0" smtClean="0">
                <a:latin typeface="+mj-lt"/>
              </a:rPr>
              <a:t>localization </a:t>
            </a:r>
          </a:p>
          <a:p>
            <a:pPr marL="0" indent="0">
              <a:buFontTx/>
              <a:buNone/>
            </a:pPr>
            <a:r>
              <a:rPr lang="fr-CA" sz="1500" kern="0" dirty="0">
                <a:latin typeface="+mj-lt"/>
              </a:rPr>
              <a:t> </a:t>
            </a:r>
            <a:r>
              <a:rPr lang="fr-CA" sz="1500" kern="0" dirty="0" smtClean="0">
                <a:latin typeface="+mj-lt"/>
              </a:rPr>
              <a:t>   (localisation pour ajuster la position des régions)</a:t>
            </a:r>
            <a:endParaRPr lang="en-CA" sz="1500" kern="0" dirty="0">
              <a:latin typeface="+mj-lt"/>
            </a:endParaRPr>
          </a:p>
        </p:txBody>
      </p:sp>
      <p:sp>
        <p:nvSpPr>
          <p:cNvPr id="30" name="Content Placeholder 4">
            <a:extLst>
              <a:ext uri="{FF2B5EF4-FFF2-40B4-BE49-F238E27FC236}">
                <a16:creationId xmlns:a16="http://schemas.microsoft.com/office/drawing/2014/main" id="{08F76462-F9B3-5E43-BF51-A32EF72DFB00}"/>
              </a:ext>
            </a:extLst>
          </p:cNvPr>
          <p:cNvSpPr txBox="1">
            <a:spLocks/>
          </p:cNvSpPr>
          <p:nvPr/>
        </p:nvSpPr>
        <p:spPr bwMode="auto">
          <a:xfrm>
            <a:off x="4688210" y="1006759"/>
            <a:ext cx="4319711" cy="5202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500" b="1" kern="0" dirty="0">
                <a:latin typeface="+mj-lt"/>
              </a:rPr>
              <a:t>5. </a:t>
            </a:r>
            <a:r>
              <a:rPr lang="en-CA" sz="1500" kern="0" dirty="0" err="1" smtClean="0">
                <a:latin typeface="+mj-lt"/>
              </a:rPr>
              <a:t>Éliminer</a:t>
            </a:r>
            <a:r>
              <a:rPr lang="en-CA" sz="1500" kern="0" dirty="0" smtClean="0">
                <a:latin typeface="+mj-lt"/>
              </a:rPr>
              <a:t> les </a:t>
            </a:r>
            <a:r>
              <a:rPr lang="en-CA" sz="1500" kern="0" dirty="0" err="1" smtClean="0">
                <a:latin typeface="+mj-lt"/>
              </a:rPr>
              <a:t>fenêtres</a:t>
            </a:r>
            <a:r>
              <a:rPr lang="en-CA" sz="1500" kern="0" dirty="0" smtClean="0">
                <a:latin typeface="+mj-lt"/>
              </a:rPr>
              <a:t> qui se </a:t>
            </a:r>
            <a:r>
              <a:rPr lang="en-CA" sz="1500" kern="0" dirty="0" err="1" smtClean="0">
                <a:latin typeface="+mj-lt"/>
              </a:rPr>
              <a:t>chevauchent</a:t>
            </a:r>
            <a:endParaRPr lang="en-CA" sz="1500" kern="0" dirty="0">
              <a:latin typeface="+mj-lt"/>
            </a:endParaRPr>
          </a:p>
          <a:p>
            <a:pPr marL="0" indent="0">
              <a:buFontTx/>
              <a:buNone/>
            </a:pPr>
            <a:endParaRPr lang="en-CA" sz="1500" kern="0" dirty="0">
              <a:latin typeface="+mj-lt"/>
            </a:endParaRPr>
          </a:p>
        </p:txBody>
      </p:sp>
      <p:sp>
        <p:nvSpPr>
          <p:cNvPr id="15" name="Rectangle 14"/>
          <p:cNvSpPr/>
          <p:nvPr/>
        </p:nvSpPr>
        <p:spPr>
          <a:xfrm>
            <a:off x="353752" y="6338500"/>
            <a:ext cx="8860480" cy="292388"/>
          </a:xfrm>
          <a:prstGeom prst="rect">
            <a:avLst/>
          </a:prstGeom>
        </p:spPr>
        <p:txBody>
          <a:bodyPr wrap="square">
            <a:spAutoFit/>
          </a:bodyPr>
          <a:lstStyle/>
          <a:p>
            <a:r>
              <a:rPr lang="en-US" sz="1300" dirty="0" err="1">
                <a:latin typeface="+mj-lt"/>
              </a:rPr>
              <a:t>Girshick</a:t>
            </a:r>
            <a:r>
              <a:rPr lang="en-US" sz="1300" dirty="0">
                <a:latin typeface="+mj-lt"/>
              </a:rPr>
              <a:t> et al, “Rich feature hierarchies for accurate object detection </a:t>
            </a:r>
            <a:r>
              <a:rPr lang="en-US" sz="1300" dirty="0" smtClean="0">
                <a:latin typeface="+mj-lt"/>
              </a:rPr>
              <a:t>and </a:t>
            </a:r>
            <a:r>
              <a:rPr lang="en-CA" sz="1300" dirty="0" smtClean="0">
                <a:latin typeface="+mj-lt"/>
              </a:rPr>
              <a:t>semantic </a:t>
            </a:r>
            <a:r>
              <a:rPr lang="en-CA" sz="1300" dirty="0">
                <a:latin typeface="+mj-lt"/>
              </a:rPr>
              <a:t>segmentation”, CVPR 2014</a:t>
            </a:r>
          </a:p>
        </p:txBody>
      </p:sp>
      <p:sp>
        <p:nvSpPr>
          <p:cNvPr id="16" name="Content Placeholder 4">
            <a:extLst>
              <a:ext uri="{FF2B5EF4-FFF2-40B4-BE49-F238E27FC236}">
                <a16:creationId xmlns:a16="http://schemas.microsoft.com/office/drawing/2014/main" id="{9F12C043-BA07-3D4C-B814-2E93EA38E2F0}"/>
              </a:ext>
            </a:extLst>
          </p:cNvPr>
          <p:cNvSpPr txBox="1">
            <a:spLocks/>
          </p:cNvSpPr>
          <p:nvPr/>
        </p:nvSpPr>
        <p:spPr bwMode="auto">
          <a:xfrm>
            <a:off x="4688210" y="2827073"/>
            <a:ext cx="4455790" cy="40041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500" b="1" kern="0" dirty="0">
                <a:latin typeface="+mj-lt"/>
              </a:rPr>
              <a:t>3. </a:t>
            </a:r>
            <a:r>
              <a:rPr lang="en-CA" sz="1500" kern="0" dirty="0" err="1" smtClean="0">
                <a:latin typeface="+mj-lt"/>
              </a:rPr>
              <a:t>Extraire</a:t>
            </a:r>
            <a:r>
              <a:rPr lang="en-CA" sz="1500" kern="0" dirty="0" smtClean="0">
                <a:latin typeface="+mj-lt"/>
              </a:rPr>
              <a:t> des </a:t>
            </a:r>
            <a:r>
              <a:rPr lang="en-CA" sz="1500" kern="0" dirty="0" err="1" smtClean="0">
                <a:latin typeface="+mj-lt"/>
              </a:rPr>
              <a:t>caractéristiques</a:t>
            </a:r>
            <a:r>
              <a:rPr lang="en-CA" sz="1500" kern="0" dirty="0" smtClean="0">
                <a:latin typeface="+mj-lt"/>
              </a:rPr>
              <a:t> </a:t>
            </a:r>
            <a:r>
              <a:rPr lang="en-CA" sz="1500" kern="0" dirty="0" err="1" smtClean="0">
                <a:latin typeface="+mj-lt"/>
              </a:rPr>
              <a:t>profondes</a:t>
            </a:r>
            <a:endParaRPr lang="en-CA" sz="1500" kern="0" dirty="0">
              <a:latin typeface="+mj-lt"/>
            </a:endParaRPr>
          </a:p>
          <a:p>
            <a:pPr marL="0" indent="0">
              <a:buFontTx/>
              <a:buNone/>
            </a:pPr>
            <a:r>
              <a:rPr lang="fr-CA" sz="1500" kern="0" dirty="0">
                <a:latin typeface="+mj-lt"/>
              </a:rPr>
              <a:t> </a:t>
            </a:r>
            <a:r>
              <a:rPr lang="fr-CA" sz="1500" kern="0" dirty="0" smtClean="0">
                <a:latin typeface="+mj-lt"/>
              </a:rPr>
              <a:t>   (sortie de </a:t>
            </a:r>
            <a:r>
              <a:rPr lang="fr-CA" sz="1500" kern="0" dirty="0" err="1" smtClean="0">
                <a:latin typeface="+mj-lt"/>
              </a:rPr>
              <a:t>AlexNet</a:t>
            </a:r>
            <a:r>
              <a:rPr lang="en-CA" sz="1500" kern="0" dirty="0">
                <a:latin typeface="+mj-lt"/>
              </a:rPr>
              <a:t> </a:t>
            </a:r>
            <a:r>
              <a:rPr lang="en-CA" sz="1500" kern="0" dirty="0" err="1" smtClean="0">
                <a:latin typeface="+mj-lt"/>
              </a:rPr>
              <a:t>ou</a:t>
            </a:r>
            <a:r>
              <a:rPr lang="en-CA" sz="1500" kern="0" dirty="0" smtClean="0">
                <a:latin typeface="+mj-lt"/>
              </a:rPr>
              <a:t> </a:t>
            </a:r>
            <a:r>
              <a:rPr lang="en-CA" sz="1500" kern="0" dirty="0" err="1" smtClean="0">
                <a:latin typeface="+mj-lt"/>
              </a:rPr>
              <a:t>VggNet</a:t>
            </a:r>
            <a:r>
              <a:rPr lang="fr-CA" sz="1500" kern="0" dirty="0" smtClean="0">
                <a:latin typeface="+mj-lt"/>
              </a:rPr>
              <a:t> avant le </a:t>
            </a:r>
            <a:r>
              <a:rPr lang="fr-CA" sz="1500" kern="0" dirty="0" err="1" smtClean="0">
                <a:latin typeface="+mj-lt"/>
              </a:rPr>
              <a:t>Softmax</a:t>
            </a:r>
            <a:r>
              <a:rPr lang="fr-CA" sz="1500" kern="0" dirty="0" smtClean="0">
                <a:latin typeface="+mj-lt"/>
              </a:rPr>
              <a:t>)</a:t>
            </a:r>
            <a:endParaRPr lang="en-CA" sz="1500" kern="0" dirty="0">
              <a:latin typeface="+mj-lt"/>
            </a:endParaRPr>
          </a:p>
        </p:txBody>
      </p:sp>
      <p:sp>
        <p:nvSpPr>
          <p:cNvPr id="17" name="Content Placeholder 4">
            <a:extLst>
              <a:ext uri="{FF2B5EF4-FFF2-40B4-BE49-F238E27FC236}">
                <a16:creationId xmlns:a16="http://schemas.microsoft.com/office/drawing/2014/main" id="{7929951A-8F4B-3943-8935-F93B5832D9B0}"/>
              </a:ext>
            </a:extLst>
          </p:cNvPr>
          <p:cNvSpPr txBox="1">
            <a:spLocks/>
          </p:cNvSpPr>
          <p:nvPr/>
        </p:nvSpPr>
        <p:spPr bwMode="auto">
          <a:xfrm>
            <a:off x="4688210" y="4727021"/>
            <a:ext cx="4034708" cy="5202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CA" sz="1500" b="1" kern="0" dirty="0" smtClean="0">
                <a:latin typeface="+mj-lt"/>
              </a:rPr>
              <a:t>1.</a:t>
            </a:r>
            <a:r>
              <a:rPr lang="en-CA" sz="1500" kern="0" dirty="0" smtClean="0">
                <a:latin typeface="+mj-lt"/>
              </a:rPr>
              <a:t> </a:t>
            </a:r>
            <a:r>
              <a:rPr lang="en-CA" sz="1500" kern="0" dirty="0" err="1" smtClean="0">
                <a:latin typeface="+mj-lt"/>
              </a:rPr>
              <a:t>Extraire</a:t>
            </a:r>
            <a:r>
              <a:rPr lang="en-CA" sz="1500" kern="0" dirty="0" smtClean="0">
                <a:latin typeface="+mj-lt"/>
              </a:rPr>
              <a:t> des regions (1000 à 2000)</a:t>
            </a:r>
          </a:p>
          <a:p>
            <a:pPr marL="0" indent="0">
              <a:buNone/>
            </a:pPr>
            <a:r>
              <a:rPr lang="fr-CA" sz="1500" kern="0" dirty="0" smtClean="0">
                <a:latin typeface="+mj-lt"/>
              </a:rPr>
              <a:t>    à l’aide d’une « </a:t>
            </a:r>
            <a:r>
              <a:rPr lang="fr-CA" sz="1500" i="1" kern="0" dirty="0" err="1" smtClean="0">
                <a:latin typeface="+mj-lt"/>
              </a:rPr>
              <a:t>region</a:t>
            </a:r>
            <a:r>
              <a:rPr lang="fr-CA" sz="1500" i="1" kern="0" dirty="0" smtClean="0">
                <a:latin typeface="+mj-lt"/>
              </a:rPr>
              <a:t> </a:t>
            </a:r>
            <a:r>
              <a:rPr lang="fr-CA" sz="1500" i="1" kern="0" dirty="0" err="1" smtClean="0">
                <a:latin typeface="+mj-lt"/>
              </a:rPr>
              <a:t>proposal</a:t>
            </a:r>
            <a:r>
              <a:rPr lang="fr-CA" sz="1500" i="1" kern="0" dirty="0" smtClean="0">
                <a:latin typeface="+mj-lt"/>
              </a:rPr>
              <a:t> </a:t>
            </a:r>
            <a:r>
              <a:rPr lang="fr-CA" sz="1500" i="1" kern="0" dirty="0" err="1" smtClean="0">
                <a:latin typeface="+mj-lt"/>
              </a:rPr>
              <a:t>method</a:t>
            </a:r>
            <a:r>
              <a:rPr lang="fr-CA" sz="1500" kern="0" dirty="0" smtClean="0">
                <a:latin typeface="+mj-lt"/>
              </a:rPr>
              <a:t> »</a:t>
            </a:r>
            <a:endParaRPr lang="en-CA" sz="1500" kern="0" dirty="0">
              <a:latin typeface="+mj-lt"/>
            </a:endParaRPr>
          </a:p>
        </p:txBody>
      </p:sp>
      <p:sp>
        <p:nvSpPr>
          <p:cNvPr id="21" name="Content Placeholder 4">
            <a:extLst>
              <a:ext uri="{FF2B5EF4-FFF2-40B4-BE49-F238E27FC236}">
                <a16:creationId xmlns:a16="http://schemas.microsoft.com/office/drawing/2014/main" id="{7929951A-8F4B-3943-8935-F93B5832D9B0}"/>
              </a:ext>
            </a:extLst>
          </p:cNvPr>
          <p:cNvSpPr txBox="1">
            <a:spLocks/>
          </p:cNvSpPr>
          <p:nvPr/>
        </p:nvSpPr>
        <p:spPr bwMode="auto">
          <a:xfrm>
            <a:off x="4688210" y="3750359"/>
            <a:ext cx="4034708" cy="5202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CA" sz="1500" b="1" kern="0" dirty="0"/>
              <a:t>2.</a:t>
            </a:r>
            <a:r>
              <a:rPr lang="en-CA" sz="1500" kern="0" dirty="0"/>
              <a:t> Crop + </a:t>
            </a:r>
            <a:r>
              <a:rPr lang="fr-CA" sz="1500" kern="0" dirty="0"/>
              <a:t>réajuster la taille de chaque région afin   </a:t>
            </a:r>
          </a:p>
          <a:p>
            <a:pPr marL="0" indent="0">
              <a:buNone/>
            </a:pPr>
            <a:r>
              <a:rPr lang="fr-CA" sz="1500" kern="0" dirty="0"/>
              <a:t>    qu’elles soient toutes identiques</a:t>
            </a:r>
            <a:endParaRPr lang="en-CA" sz="1500" kern="0" dirty="0"/>
          </a:p>
        </p:txBody>
      </p:sp>
      <p:sp>
        <p:nvSpPr>
          <p:cNvPr id="23" name="TextBox 22">
            <a:extLst>
              <a:ext uri="{FF2B5EF4-FFF2-40B4-BE49-F238E27FC236}">
                <a16:creationId xmlns:a16="http://schemas.microsoft.com/office/drawing/2014/main" id="{BE928539-A201-DA47-AB02-B18EA3BB9A29}"/>
              </a:ext>
            </a:extLst>
          </p:cNvPr>
          <p:cNvSpPr txBox="1"/>
          <p:nvPr/>
        </p:nvSpPr>
        <p:spPr>
          <a:xfrm>
            <a:off x="361399" y="169046"/>
            <a:ext cx="3611886" cy="646331"/>
          </a:xfrm>
          <a:prstGeom prst="rect">
            <a:avLst/>
          </a:prstGeom>
          <a:noFill/>
        </p:spPr>
        <p:txBody>
          <a:bodyPr wrap="none" rtlCol="0">
            <a:spAutoFit/>
          </a:bodyPr>
          <a:lstStyle/>
          <a:p>
            <a:r>
              <a:rPr lang="en-US" sz="3600" dirty="0">
                <a:latin typeface="+mj-lt"/>
              </a:rPr>
              <a:t>R-CNN  </a:t>
            </a:r>
            <a:r>
              <a:rPr lang="en-US" sz="1600" dirty="0">
                <a:latin typeface="+mj-lt"/>
              </a:rPr>
              <a:t>[</a:t>
            </a:r>
            <a:r>
              <a:rPr lang="en-US" sz="1600" dirty="0" err="1">
                <a:latin typeface="+mj-lt"/>
              </a:rPr>
              <a:t>Girshick</a:t>
            </a:r>
            <a:r>
              <a:rPr lang="en-US" sz="1600" dirty="0">
                <a:latin typeface="+mj-lt"/>
              </a:rPr>
              <a:t> et al, 2014]</a:t>
            </a:r>
          </a:p>
        </p:txBody>
      </p:sp>
    </p:spTree>
    <p:extLst>
      <p:ext uri="{BB962C8B-B14F-4D97-AF65-F5344CB8AC3E}">
        <p14:creationId xmlns:p14="http://schemas.microsoft.com/office/powerpoint/2010/main" val="1687223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16" grpId="0"/>
      <p:bldP spid="17" grpId="0"/>
      <p:bldP spid="21"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2E916BC3-60B4-4F45-9357-B99097F0873C}"/>
              </a:ext>
            </a:extLst>
          </p:cNvPr>
          <p:cNvPicPr>
            <a:picLocks noChangeAspect="1"/>
          </p:cNvPicPr>
          <p:nvPr/>
        </p:nvPicPr>
        <p:blipFill>
          <a:blip r:embed="rId3"/>
          <a:stretch>
            <a:fillRect/>
          </a:stretch>
        </p:blipFill>
        <p:spPr>
          <a:xfrm>
            <a:off x="6284407" y="169046"/>
            <a:ext cx="2722433" cy="2435629"/>
          </a:xfrm>
          <a:prstGeom prst="rect">
            <a:avLst/>
          </a:prstGeom>
        </p:spPr>
      </p:pic>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76</a:t>
            </a:fld>
            <a:endParaRPr lang="fr-CA" dirty="0">
              <a:latin typeface="+mj-lt"/>
            </a:endParaRPr>
          </a:p>
        </p:txBody>
      </p:sp>
      <p:sp>
        <p:nvSpPr>
          <p:cNvPr id="15" name="Rectangle 14"/>
          <p:cNvSpPr/>
          <p:nvPr/>
        </p:nvSpPr>
        <p:spPr>
          <a:xfrm>
            <a:off x="353752" y="6338500"/>
            <a:ext cx="8860480" cy="292388"/>
          </a:xfrm>
          <a:prstGeom prst="rect">
            <a:avLst/>
          </a:prstGeom>
        </p:spPr>
        <p:txBody>
          <a:bodyPr wrap="square">
            <a:spAutoFit/>
          </a:bodyPr>
          <a:lstStyle/>
          <a:p>
            <a:r>
              <a:rPr lang="en-US" sz="1300" dirty="0" err="1">
                <a:latin typeface="+mj-lt"/>
              </a:rPr>
              <a:t>Girshick</a:t>
            </a:r>
            <a:r>
              <a:rPr lang="en-US" sz="1300" dirty="0">
                <a:latin typeface="+mj-lt"/>
              </a:rPr>
              <a:t> et al, “Rich feature hierarchies for accurate object detection </a:t>
            </a:r>
            <a:r>
              <a:rPr lang="en-US" sz="1300" dirty="0" smtClean="0">
                <a:latin typeface="+mj-lt"/>
              </a:rPr>
              <a:t>and </a:t>
            </a:r>
            <a:r>
              <a:rPr lang="en-CA" sz="1300" dirty="0" smtClean="0">
                <a:latin typeface="+mj-lt"/>
              </a:rPr>
              <a:t>semantic </a:t>
            </a:r>
            <a:r>
              <a:rPr lang="en-CA" sz="1300" dirty="0">
                <a:latin typeface="+mj-lt"/>
              </a:rPr>
              <a:t>segmentation”, CVPR 2014</a:t>
            </a:r>
          </a:p>
        </p:txBody>
      </p:sp>
      <p:sp>
        <p:nvSpPr>
          <p:cNvPr id="23" name="TextBox 22">
            <a:extLst>
              <a:ext uri="{FF2B5EF4-FFF2-40B4-BE49-F238E27FC236}">
                <a16:creationId xmlns:a16="http://schemas.microsoft.com/office/drawing/2014/main" id="{BE928539-A201-DA47-AB02-B18EA3BB9A29}"/>
              </a:ext>
            </a:extLst>
          </p:cNvPr>
          <p:cNvSpPr txBox="1"/>
          <p:nvPr/>
        </p:nvSpPr>
        <p:spPr>
          <a:xfrm>
            <a:off x="361399" y="169046"/>
            <a:ext cx="3611886" cy="646331"/>
          </a:xfrm>
          <a:prstGeom prst="rect">
            <a:avLst/>
          </a:prstGeom>
          <a:noFill/>
        </p:spPr>
        <p:txBody>
          <a:bodyPr wrap="none" rtlCol="0">
            <a:spAutoFit/>
          </a:bodyPr>
          <a:lstStyle/>
          <a:p>
            <a:r>
              <a:rPr lang="en-US" sz="3600" dirty="0">
                <a:latin typeface="+mj-lt"/>
              </a:rPr>
              <a:t>R-CNN  </a:t>
            </a:r>
            <a:r>
              <a:rPr lang="en-US" sz="1600" dirty="0">
                <a:latin typeface="+mj-lt"/>
              </a:rPr>
              <a:t>[</a:t>
            </a:r>
            <a:r>
              <a:rPr lang="en-US" sz="1600" dirty="0" err="1">
                <a:latin typeface="+mj-lt"/>
              </a:rPr>
              <a:t>Girshick</a:t>
            </a:r>
            <a:r>
              <a:rPr lang="en-US" sz="1600" dirty="0">
                <a:latin typeface="+mj-lt"/>
              </a:rPr>
              <a:t> et al, 2014]</a:t>
            </a:r>
          </a:p>
        </p:txBody>
      </p:sp>
      <p:sp>
        <p:nvSpPr>
          <p:cNvPr id="6" name="Rectangle 5"/>
          <p:cNvSpPr/>
          <p:nvPr/>
        </p:nvSpPr>
        <p:spPr>
          <a:xfrm>
            <a:off x="613054" y="2461633"/>
            <a:ext cx="7200910" cy="2554545"/>
          </a:xfrm>
          <a:prstGeom prst="rect">
            <a:avLst/>
          </a:prstGeom>
        </p:spPr>
        <p:txBody>
          <a:bodyPr wrap="square">
            <a:spAutoFit/>
          </a:bodyPr>
          <a:lstStyle/>
          <a:p>
            <a:r>
              <a:rPr lang="en-CA" sz="2000" dirty="0" smtClean="0">
                <a:latin typeface="+mj-lt"/>
              </a:rPr>
              <a:t>3 </a:t>
            </a:r>
            <a:r>
              <a:rPr lang="en-CA" sz="2000" dirty="0" err="1">
                <a:latin typeface="+mj-lt"/>
              </a:rPr>
              <a:t>e</a:t>
            </a:r>
            <a:r>
              <a:rPr lang="en-CA" sz="2000" dirty="0" err="1" smtClean="0">
                <a:latin typeface="+mj-lt"/>
              </a:rPr>
              <a:t>ntraînement</a:t>
            </a:r>
            <a:r>
              <a:rPr lang="en-CA" sz="2000" dirty="0" smtClean="0">
                <a:latin typeface="+mj-lt"/>
              </a:rPr>
              <a:t> </a:t>
            </a:r>
            <a:r>
              <a:rPr lang="en-CA" sz="2000" dirty="0" err="1" smtClean="0">
                <a:latin typeface="+mj-lt"/>
              </a:rPr>
              <a:t>séparés</a:t>
            </a:r>
            <a:r>
              <a:rPr lang="en-CA" sz="2000" dirty="0" smtClean="0">
                <a:latin typeface="+mj-lt"/>
              </a:rPr>
              <a:t> (pas </a:t>
            </a:r>
            <a:r>
              <a:rPr lang="en-CA" sz="2000" dirty="0" err="1" smtClean="0">
                <a:latin typeface="+mj-lt"/>
              </a:rPr>
              <a:t>d’en</a:t>
            </a:r>
            <a:r>
              <a:rPr lang="fr-CA" sz="2000" dirty="0" smtClean="0">
                <a:latin typeface="+mj-lt"/>
              </a:rPr>
              <a:t>traînement bout-en-bout)</a:t>
            </a:r>
            <a:endParaRPr lang="en-CA" sz="2000" dirty="0">
              <a:latin typeface="+mj-lt"/>
            </a:endParaRPr>
          </a:p>
          <a:p>
            <a:pPr marL="742950" lvl="1" indent="-285750">
              <a:buFont typeface="Arial" panose="020B0604020202020204" pitchFamily="34" charset="0"/>
              <a:buChar char="•"/>
            </a:pPr>
            <a:r>
              <a:rPr lang="en-US" sz="2000" i="1" dirty="0" err="1" smtClean="0">
                <a:latin typeface="+mj-lt"/>
              </a:rPr>
              <a:t>Finetuning</a:t>
            </a:r>
            <a:r>
              <a:rPr lang="en-US" sz="2000" dirty="0" smtClean="0">
                <a:latin typeface="+mj-lt"/>
              </a:rPr>
              <a:t> du CNN (</a:t>
            </a:r>
            <a:r>
              <a:rPr lang="en-US" sz="2000" dirty="0" err="1" smtClean="0">
                <a:latin typeface="+mj-lt"/>
              </a:rPr>
              <a:t>entropie</a:t>
            </a:r>
            <a:r>
              <a:rPr lang="en-US" sz="2000" dirty="0" smtClean="0">
                <a:latin typeface="+mj-lt"/>
              </a:rPr>
              <a:t> </a:t>
            </a:r>
            <a:r>
              <a:rPr lang="en-US" sz="2000" dirty="0" err="1" smtClean="0">
                <a:latin typeface="+mj-lt"/>
              </a:rPr>
              <a:t>croisée</a:t>
            </a:r>
            <a:r>
              <a:rPr lang="en-US" sz="2000" dirty="0" smtClean="0">
                <a:latin typeface="+mj-lt"/>
              </a:rPr>
              <a:t>)</a:t>
            </a:r>
          </a:p>
          <a:p>
            <a:pPr marL="742950" lvl="1" indent="-285750">
              <a:buFont typeface="Arial" panose="020B0604020202020204" pitchFamily="34" charset="0"/>
              <a:buChar char="•"/>
            </a:pPr>
            <a:r>
              <a:rPr lang="en-US" sz="2000" dirty="0" err="1" smtClean="0">
                <a:latin typeface="+mj-lt"/>
              </a:rPr>
              <a:t>Entraînement</a:t>
            </a:r>
            <a:r>
              <a:rPr lang="en-US" sz="2000" dirty="0" smtClean="0">
                <a:latin typeface="+mj-lt"/>
              </a:rPr>
              <a:t> du SVM (Hinge loss)</a:t>
            </a:r>
          </a:p>
          <a:p>
            <a:pPr marL="742950" lvl="1" indent="-285750">
              <a:buFont typeface="Arial" panose="020B0604020202020204" pitchFamily="34" charset="0"/>
              <a:buChar char="•"/>
            </a:pPr>
            <a:r>
              <a:rPr lang="en-US" sz="2000" dirty="0" err="1" smtClean="0">
                <a:latin typeface="+mj-lt"/>
              </a:rPr>
              <a:t>Entraînement</a:t>
            </a:r>
            <a:r>
              <a:rPr lang="en-US" sz="2000" dirty="0" smtClean="0">
                <a:latin typeface="+mj-lt"/>
              </a:rPr>
              <a:t> de la </a:t>
            </a:r>
            <a:r>
              <a:rPr lang="en-US" sz="2000" dirty="0" err="1" smtClean="0">
                <a:latin typeface="+mj-lt"/>
              </a:rPr>
              <a:t>régression</a:t>
            </a:r>
            <a:r>
              <a:rPr lang="en-US" sz="2000" dirty="0" smtClean="0">
                <a:latin typeface="+mj-lt"/>
              </a:rPr>
              <a:t> (loss L2)</a:t>
            </a:r>
            <a:endParaRPr lang="en-US" sz="2000" dirty="0">
              <a:latin typeface="+mj-lt"/>
            </a:endParaRPr>
          </a:p>
          <a:p>
            <a:endParaRPr lang="en-US" sz="2000" dirty="0">
              <a:latin typeface="+mj-lt"/>
            </a:endParaRPr>
          </a:p>
          <a:p>
            <a:r>
              <a:rPr lang="en-US" sz="2000" dirty="0" err="1" smtClean="0">
                <a:latin typeface="+mj-lt"/>
              </a:rPr>
              <a:t>Entraînement</a:t>
            </a:r>
            <a:r>
              <a:rPr lang="en-US" sz="2000" dirty="0" smtClean="0">
                <a:latin typeface="+mj-lt"/>
              </a:rPr>
              <a:t> lent (84h)</a:t>
            </a:r>
            <a:endParaRPr lang="en-US" sz="2000" dirty="0">
              <a:latin typeface="+mj-lt"/>
            </a:endParaRPr>
          </a:p>
          <a:p>
            <a:r>
              <a:rPr lang="en-CA" sz="2000" dirty="0" err="1" smtClean="0">
                <a:latin typeface="+mj-lt"/>
              </a:rPr>
              <a:t>Détection</a:t>
            </a:r>
            <a:r>
              <a:rPr lang="en-CA" sz="2000" dirty="0" smtClean="0">
                <a:latin typeface="+mj-lt"/>
              </a:rPr>
              <a:t> </a:t>
            </a:r>
            <a:r>
              <a:rPr lang="en-CA" sz="2000" dirty="0" err="1" smtClean="0">
                <a:latin typeface="+mj-lt"/>
              </a:rPr>
              <a:t>lente</a:t>
            </a:r>
            <a:endParaRPr lang="en-CA" sz="2000" dirty="0">
              <a:latin typeface="+mj-lt"/>
            </a:endParaRPr>
          </a:p>
          <a:p>
            <a:pPr marL="742950" lvl="1" indent="-285750">
              <a:buFont typeface="Arial" panose="020B0604020202020204" pitchFamily="34" charset="0"/>
              <a:buChar char="•"/>
            </a:pPr>
            <a:r>
              <a:rPr lang="en-CA" sz="2000" dirty="0" smtClean="0">
                <a:latin typeface="+mj-lt"/>
              </a:rPr>
              <a:t>47s </a:t>
            </a:r>
            <a:r>
              <a:rPr lang="en-CA" sz="2000" dirty="0">
                <a:latin typeface="+mj-lt"/>
              </a:rPr>
              <a:t>/ image </a:t>
            </a:r>
            <a:r>
              <a:rPr lang="en-CA" sz="2000" dirty="0" smtClean="0">
                <a:latin typeface="+mj-lt"/>
              </a:rPr>
              <a:t>avec </a:t>
            </a:r>
            <a:r>
              <a:rPr lang="en-CA" sz="2000" dirty="0">
                <a:latin typeface="+mj-lt"/>
              </a:rPr>
              <a:t>VGG16</a:t>
            </a:r>
          </a:p>
        </p:txBody>
      </p:sp>
      <p:sp>
        <p:nvSpPr>
          <p:cNvPr id="12" name="Rectangle 11"/>
          <p:cNvSpPr/>
          <p:nvPr/>
        </p:nvSpPr>
        <p:spPr>
          <a:xfrm>
            <a:off x="353752" y="1755211"/>
            <a:ext cx="3262284" cy="461665"/>
          </a:xfrm>
          <a:prstGeom prst="rect">
            <a:avLst/>
          </a:prstGeom>
        </p:spPr>
        <p:txBody>
          <a:bodyPr wrap="square">
            <a:spAutoFit/>
          </a:bodyPr>
          <a:lstStyle/>
          <a:p>
            <a:r>
              <a:rPr lang="fr-CA" b="1" dirty="0" smtClean="0">
                <a:solidFill>
                  <a:srgbClr val="FF0000"/>
                </a:solidFill>
                <a:latin typeface="+mj-lt"/>
              </a:rPr>
              <a:t>Problème du R-CNN</a:t>
            </a:r>
            <a:endParaRPr lang="en-CA" sz="1300" b="1" dirty="0">
              <a:solidFill>
                <a:srgbClr val="FF0000"/>
              </a:solidFill>
              <a:latin typeface="+mj-lt"/>
            </a:endParaRPr>
          </a:p>
        </p:txBody>
      </p:sp>
    </p:spTree>
    <p:extLst>
      <p:ext uri="{BB962C8B-B14F-4D97-AF65-F5344CB8AC3E}">
        <p14:creationId xmlns:p14="http://schemas.microsoft.com/office/powerpoint/2010/main" val="1725508812"/>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2083" y="2202874"/>
            <a:ext cx="1623342" cy="1446414"/>
            <a:chOff x="2832640" y="2924824"/>
            <a:chExt cx="2619192" cy="2046094"/>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832640" y="2924824"/>
              <a:ext cx="2619192" cy="2046094"/>
            </a:xfrm>
            <a:prstGeom prst="rect">
              <a:avLst/>
            </a:prstGeom>
            <a:noFill/>
            <a:ln>
              <a:noFill/>
            </a:ln>
          </p:spPr>
        </p:pic>
        <p:sp>
          <p:nvSpPr>
            <p:cNvPr id="29" name="Rectangle 28"/>
            <p:cNvSpPr/>
            <p:nvPr/>
          </p:nvSpPr>
          <p:spPr>
            <a:xfrm>
              <a:off x="3146360" y="375171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064884" y="3682654"/>
              <a:ext cx="1148276" cy="100047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3426250" y="3682654"/>
              <a:ext cx="258786" cy="245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109724" y="3734710"/>
              <a:ext cx="235050" cy="24912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4330098" y="4361317"/>
              <a:ext cx="726538" cy="41999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4495646" y="3077224"/>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Rectangle 34"/>
            <p:cNvSpPr/>
            <p:nvPr/>
          </p:nvSpPr>
          <p:spPr>
            <a:xfrm>
              <a:off x="4076700" y="2975304"/>
              <a:ext cx="1067201" cy="18753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4383413" y="3180362"/>
              <a:ext cx="763142" cy="2101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3146359" y="4451462"/>
              <a:ext cx="622409" cy="1864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5" name="TextBox 4"/>
          <p:cNvSpPr txBox="1"/>
          <p:nvPr/>
        </p:nvSpPr>
        <p:spPr>
          <a:xfrm>
            <a:off x="550203" y="3674162"/>
            <a:ext cx="992579" cy="307777"/>
          </a:xfrm>
          <a:prstGeom prst="rect">
            <a:avLst/>
          </a:prstGeom>
          <a:noFill/>
        </p:spPr>
        <p:txBody>
          <a:bodyPr wrap="none" rtlCol="0">
            <a:spAutoFit/>
          </a:bodyPr>
          <a:lstStyle/>
          <a:p>
            <a:r>
              <a:rPr lang="fr-CA" sz="1400" dirty="0" smtClean="0"/>
              <a:t>640x480x3</a:t>
            </a:r>
            <a:endParaRPr lang="en-CA" sz="2800" dirty="0"/>
          </a:p>
        </p:txBody>
      </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10" name="TextBox 9"/>
          <p:cNvSpPr txBox="1"/>
          <p:nvPr/>
        </p:nvSpPr>
        <p:spPr>
          <a:xfrm>
            <a:off x="106789" y="4181302"/>
            <a:ext cx="2377574" cy="369332"/>
          </a:xfrm>
          <a:prstGeom prst="rect">
            <a:avLst/>
          </a:prstGeom>
          <a:noFill/>
        </p:spPr>
        <p:txBody>
          <a:bodyPr wrap="none" rtlCol="0">
            <a:spAutoFit/>
          </a:bodyPr>
          <a:lstStyle/>
          <a:p>
            <a:r>
              <a:rPr lang="fr-CA" sz="1800" dirty="0" smtClean="0"/>
              <a:t>1. Localiser des régions</a:t>
            </a:r>
            <a:endParaRPr lang="en-CA" sz="1800" dirty="0"/>
          </a:p>
        </p:txBody>
      </p:sp>
    </p:spTree>
    <p:extLst>
      <p:ext uri="{BB962C8B-B14F-4D97-AF65-F5344CB8AC3E}">
        <p14:creationId xmlns:p14="http://schemas.microsoft.com/office/powerpoint/2010/main" val="2261666240"/>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2083" y="2202874"/>
            <a:ext cx="1623342" cy="1446414"/>
            <a:chOff x="2832640" y="2924824"/>
            <a:chExt cx="2619192" cy="2046094"/>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832640" y="2924824"/>
              <a:ext cx="2619192" cy="2046094"/>
            </a:xfrm>
            <a:prstGeom prst="rect">
              <a:avLst/>
            </a:prstGeom>
            <a:noFill/>
            <a:ln>
              <a:noFill/>
            </a:ln>
          </p:spPr>
        </p:pic>
        <p:sp>
          <p:nvSpPr>
            <p:cNvPr id="29" name="Rectangle 28"/>
            <p:cNvSpPr/>
            <p:nvPr/>
          </p:nvSpPr>
          <p:spPr>
            <a:xfrm>
              <a:off x="3146360" y="375171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064884" y="3682654"/>
              <a:ext cx="1148276" cy="100047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3426250" y="3682654"/>
              <a:ext cx="258786" cy="245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109724" y="3734710"/>
              <a:ext cx="235050" cy="24912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4330098" y="4361317"/>
              <a:ext cx="726538" cy="41999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4495646" y="3077224"/>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Rectangle 34"/>
            <p:cNvSpPr/>
            <p:nvPr/>
          </p:nvSpPr>
          <p:spPr>
            <a:xfrm>
              <a:off x="4076700" y="2975304"/>
              <a:ext cx="1067201" cy="18753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4383413" y="3180362"/>
              <a:ext cx="763142" cy="2101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3146359" y="4451462"/>
              <a:ext cx="622409" cy="1864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5" name="TextBox 4"/>
          <p:cNvSpPr txBox="1"/>
          <p:nvPr/>
        </p:nvSpPr>
        <p:spPr>
          <a:xfrm>
            <a:off x="550203" y="3674162"/>
            <a:ext cx="992579" cy="307777"/>
          </a:xfrm>
          <a:prstGeom prst="rect">
            <a:avLst/>
          </a:prstGeom>
          <a:noFill/>
        </p:spPr>
        <p:txBody>
          <a:bodyPr wrap="none" rtlCol="0">
            <a:spAutoFit/>
          </a:bodyPr>
          <a:lstStyle/>
          <a:p>
            <a:r>
              <a:rPr lang="fr-CA" sz="1400" dirty="0" smtClean="0"/>
              <a:t>640x480x3</a:t>
            </a:r>
            <a:endParaRPr lang="en-CA" sz="2800" dirty="0"/>
          </a:p>
        </p:txBody>
      </p:sp>
      <p:grpSp>
        <p:nvGrpSpPr>
          <p:cNvPr id="21" name="Group 20"/>
          <p:cNvGrpSpPr/>
          <p:nvPr/>
        </p:nvGrpSpPr>
        <p:grpSpPr>
          <a:xfrm>
            <a:off x="2171695" y="2227978"/>
            <a:ext cx="1893229" cy="1396205"/>
            <a:chOff x="3026534" y="3884870"/>
            <a:chExt cx="2936383" cy="2820732"/>
          </a:xfrm>
        </p:grpSpPr>
        <p:sp>
          <p:nvSpPr>
            <p:cNvPr id="22" name="Trapezoid 21"/>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p:cNvGrpSpPr/>
            <p:nvPr/>
          </p:nvGrpSpPr>
          <p:grpSpPr>
            <a:xfrm>
              <a:off x="3237049" y="4258342"/>
              <a:ext cx="1001396" cy="2171143"/>
              <a:chOff x="2936026" y="4478392"/>
              <a:chExt cx="651225" cy="1193083"/>
            </a:xfrm>
            <a:solidFill>
              <a:schemeClr val="bg1"/>
            </a:solidFill>
          </p:grpSpPr>
          <p:sp>
            <p:nvSpPr>
              <p:cNvPr id="46" name="Cube 45"/>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7" name="Cube 46"/>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8" name="Cube 47"/>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4" name="Group 23"/>
            <p:cNvGrpSpPr/>
            <p:nvPr/>
          </p:nvGrpSpPr>
          <p:grpSpPr>
            <a:xfrm>
              <a:off x="3992574" y="4621276"/>
              <a:ext cx="819449" cy="1389344"/>
              <a:chOff x="3996733" y="5166387"/>
              <a:chExt cx="516560" cy="804169"/>
            </a:xfrm>
            <a:solidFill>
              <a:schemeClr val="bg1"/>
            </a:solidFill>
          </p:grpSpPr>
          <p:sp>
            <p:nvSpPr>
              <p:cNvPr id="43" name="Cube 42"/>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4" name="Cube 43"/>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5" name="Cube 44"/>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5" name="Group 24"/>
            <p:cNvGrpSpPr/>
            <p:nvPr/>
          </p:nvGrpSpPr>
          <p:grpSpPr>
            <a:xfrm>
              <a:off x="4683362" y="4817956"/>
              <a:ext cx="602349" cy="917646"/>
              <a:chOff x="3996733" y="5166387"/>
              <a:chExt cx="516560" cy="804169"/>
            </a:xfrm>
            <a:solidFill>
              <a:schemeClr val="bg1"/>
            </a:solidFill>
          </p:grpSpPr>
          <p:sp>
            <p:nvSpPr>
              <p:cNvPr id="40" name="Cube 39"/>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1" name="Cube 40"/>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Cube 41"/>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6" name="Group 25"/>
            <p:cNvGrpSpPr/>
            <p:nvPr/>
          </p:nvGrpSpPr>
          <p:grpSpPr>
            <a:xfrm>
              <a:off x="5218989" y="4968366"/>
              <a:ext cx="490814" cy="534584"/>
              <a:chOff x="4085834" y="3608778"/>
              <a:chExt cx="731109" cy="556531"/>
            </a:xfrm>
            <a:solidFill>
              <a:schemeClr val="bg1"/>
            </a:solidFill>
          </p:grpSpPr>
          <p:sp>
            <p:nvSpPr>
              <p:cNvPr id="27" name="Cube 26"/>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7" name="Cube 36"/>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9" name="Cube 38"/>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10" name="TextBox 9"/>
          <p:cNvSpPr txBox="1"/>
          <p:nvPr/>
        </p:nvSpPr>
        <p:spPr>
          <a:xfrm>
            <a:off x="106789" y="4181302"/>
            <a:ext cx="2377574" cy="369332"/>
          </a:xfrm>
          <a:prstGeom prst="rect">
            <a:avLst/>
          </a:prstGeom>
          <a:noFill/>
        </p:spPr>
        <p:txBody>
          <a:bodyPr wrap="none" rtlCol="0">
            <a:spAutoFit/>
          </a:bodyPr>
          <a:lstStyle/>
          <a:p>
            <a:r>
              <a:rPr lang="fr-CA" sz="1800" dirty="0" smtClean="0"/>
              <a:t>1. Localiser des régions</a:t>
            </a:r>
            <a:endParaRPr lang="en-CA" sz="1800" dirty="0"/>
          </a:p>
        </p:txBody>
      </p:sp>
      <p:sp>
        <p:nvSpPr>
          <p:cNvPr id="49" name="TextBox 48"/>
          <p:cNvSpPr txBox="1"/>
          <p:nvPr/>
        </p:nvSpPr>
        <p:spPr>
          <a:xfrm>
            <a:off x="1513744" y="4550634"/>
            <a:ext cx="3198311" cy="646331"/>
          </a:xfrm>
          <a:prstGeom prst="rect">
            <a:avLst/>
          </a:prstGeom>
          <a:noFill/>
        </p:spPr>
        <p:txBody>
          <a:bodyPr wrap="none" rtlCol="0">
            <a:spAutoFit/>
          </a:bodyPr>
          <a:lstStyle/>
          <a:p>
            <a:r>
              <a:rPr lang="fr-CA" sz="1800" dirty="0"/>
              <a:t>2</a:t>
            </a:r>
            <a:r>
              <a:rPr lang="fr-CA" sz="1800" dirty="0" smtClean="0"/>
              <a:t>. Propagation avant de l’image</a:t>
            </a:r>
          </a:p>
          <a:p>
            <a:r>
              <a:rPr lang="fr-CA" sz="1800" dirty="0" smtClean="0"/>
              <a:t>   dans 5 blocs </a:t>
            </a:r>
            <a:r>
              <a:rPr lang="fr-CA" sz="1800" dirty="0" err="1" smtClean="0"/>
              <a:t>convolutionnels</a:t>
            </a:r>
            <a:endParaRPr lang="en-CA" sz="1800" dirty="0"/>
          </a:p>
        </p:txBody>
      </p:sp>
      <p:sp>
        <p:nvSpPr>
          <p:cNvPr id="50" name="TextBox 49"/>
          <p:cNvSpPr txBox="1"/>
          <p:nvPr/>
        </p:nvSpPr>
        <p:spPr>
          <a:xfrm>
            <a:off x="3271911" y="912290"/>
            <a:ext cx="1792478" cy="461665"/>
          </a:xfrm>
          <a:prstGeom prst="rect">
            <a:avLst/>
          </a:prstGeom>
          <a:noFill/>
        </p:spPr>
        <p:txBody>
          <a:bodyPr wrap="none" rtlCol="0">
            <a:spAutoFit/>
          </a:bodyPr>
          <a:lstStyle/>
          <a:p>
            <a:r>
              <a:rPr lang="fr-CA" b="1" dirty="0" smtClean="0">
                <a:solidFill>
                  <a:srgbClr val="FF0000"/>
                </a:solidFill>
              </a:rPr>
              <a:t>« </a:t>
            </a:r>
            <a:r>
              <a:rPr lang="fr-CA" b="1" dirty="0" err="1" smtClean="0">
                <a:solidFill>
                  <a:srgbClr val="FF0000"/>
                </a:solidFill>
              </a:rPr>
              <a:t>Backend</a:t>
            </a:r>
            <a:r>
              <a:rPr lang="fr-CA" b="1" dirty="0" smtClean="0">
                <a:solidFill>
                  <a:srgbClr val="FF0000"/>
                </a:solidFill>
              </a:rPr>
              <a:t> »</a:t>
            </a:r>
            <a:endParaRPr lang="en-CA" b="1" dirty="0">
              <a:solidFill>
                <a:srgbClr val="FF0000"/>
              </a:solidFill>
            </a:endParaRPr>
          </a:p>
        </p:txBody>
      </p:sp>
      <p:sp>
        <p:nvSpPr>
          <p:cNvPr id="51" name="Arc 50"/>
          <p:cNvSpPr/>
          <p:nvPr/>
        </p:nvSpPr>
        <p:spPr>
          <a:xfrm rot="15041086">
            <a:off x="2974660" y="1210916"/>
            <a:ext cx="914400" cy="914400"/>
          </a:xfrm>
          <a:prstGeom prst="arc">
            <a:avLst>
              <a:gd name="adj1" fmla="val 16280180"/>
              <a:gd name="adj2" fmla="val 0"/>
            </a:avLst>
          </a:prstGeom>
          <a:ln>
            <a:solidFill>
              <a:srgbClr val="FF0000"/>
            </a:solidFill>
            <a:headEnd type="arrow" w="med" len="med"/>
            <a:tailEnd type="none"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339854675"/>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2083" y="2202874"/>
            <a:ext cx="1623342" cy="1446414"/>
            <a:chOff x="2832640" y="2924824"/>
            <a:chExt cx="2619192" cy="2046094"/>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832640" y="2924824"/>
              <a:ext cx="2619192" cy="2046094"/>
            </a:xfrm>
            <a:prstGeom prst="rect">
              <a:avLst/>
            </a:prstGeom>
            <a:noFill/>
            <a:ln>
              <a:noFill/>
            </a:ln>
          </p:spPr>
        </p:pic>
        <p:sp>
          <p:nvSpPr>
            <p:cNvPr id="29" name="Rectangle 28"/>
            <p:cNvSpPr/>
            <p:nvPr/>
          </p:nvSpPr>
          <p:spPr>
            <a:xfrm>
              <a:off x="3146360" y="375171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064884" y="3682654"/>
              <a:ext cx="1148276" cy="100047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3426250" y="3682654"/>
              <a:ext cx="258786" cy="245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109724" y="3734710"/>
              <a:ext cx="235050" cy="24912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4330098" y="4361317"/>
              <a:ext cx="726538" cy="41999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4495646" y="3077224"/>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Rectangle 34"/>
            <p:cNvSpPr/>
            <p:nvPr/>
          </p:nvSpPr>
          <p:spPr>
            <a:xfrm>
              <a:off x="4076700" y="2975304"/>
              <a:ext cx="1067201" cy="18753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4383413" y="3180362"/>
              <a:ext cx="763142" cy="2101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3146359" y="4451462"/>
              <a:ext cx="622409" cy="1864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5" name="TextBox 4"/>
          <p:cNvSpPr txBox="1"/>
          <p:nvPr/>
        </p:nvSpPr>
        <p:spPr>
          <a:xfrm>
            <a:off x="550203" y="3674162"/>
            <a:ext cx="992579" cy="307777"/>
          </a:xfrm>
          <a:prstGeom prst="rect">
            <a:avLst/>
          </a:prstGeom>
          <a:noFill/>
        </p:spPr>
        <p:txBody>
          <a:bodyPr wrap="none" rtlCol="0">
            <a:spAutoFit/>
          </a:bodyPr>
          <a:lstStyle/>
          <a:p>
            <a:r>
              <a:rPr lang="fr-CA" sz="1400" dirty="0" smtClean="0"/>
              <a:t>640x480x3</a:t>
            </a:r>
            <a:endParaRPr lang="en-CA" sz="2800" dirty="0"/>
          </a:p>
        </p:txBody>
      </p:sp>
      <p:grpSp>
        <p:nvGrpSpPr>
          <p:cNvPr id="21" name="Group 20"/>
          <p:cNvGrpSpPr/>
          <p:nvPr/>
        </p:nvGrpSpPr>
        <p:grpSpPr>
          <a:xfrm>
            <a:off x="2171695" y="2227978"/>
            <a:ext cx="1893229" cy="1396205"/>
            <a:chOff x="3026534" y="3884870"/>
            <a:chExt cx="2936383" cy="2820732"/>
          </a:xfrm>
        </p:grpSpPr>
        <p:sp>
          <p:nvSpPr>
            <p:cNvPr id="22" name="Trapezoid 21"/>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p:cNvGrpSpPr/>
            <p:nvPr/>
          </p:nvGrpSpPr>
          <p:grpSpPr>
            <a:xfrm>
              <a:off x="3237049" y="4258342"/>
              <a:ext cx="1001396" cy="2171143"/>
              <a:chOff x="2936026" y="4478392"/>
              <a:chExt cx="651225" cy="1193083"/>
            </a:xfrm>
            <a:solidFill>
              <a:schemeClr val="bg1"/>
            </a:solidFill>
          </p:grpSpPr>
          <p:sp>
            <p:nvSpPr>
              <p:cNvPr id="46" name="Cube 45"/>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7" name="Cube 46"/>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8" name="Cube 47"/>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4" name="Group 23"/>
            <p:cNvGrpSpPr/>
            <p:nvPr/>
          </p:nvGrpSpPr>
          <p:grpSpPr>
            <a:xfrm>
              <a:off x="3992574" y="4621276"/>
              <a:ext cx="819449" cy="1389344"/>
              <a:chOff x="3996733" y="5166387"/>
              <a:chExt cx="516560" cy="804169"/>
            </a:xfrm>
            <a:solidFill>
              <a:schemeClr val="bg1"/>
            </a:solidFill>
          </p:grpSpPr>
          <p:sp>
            <p:nvSpPr>
              <p:cNvPr id="43" name="Cube 42"/>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4" name="Cube 43"/>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5" name="Cube 44"/>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5" name="Group 24"/>
            <p:cNvGrpSpPr/>
            <p:nvPr/>
          </p:nvGrpSpPr>
          <p:grpSpPr>
            <a:xfrm>
              <a:off x="4683362" y="4817956"/>
              <a:ext cx="602349" cy="917646"/>
              <a:chOff x="3996733" y="5166387"/>
              <a:chExt cx="516560" cy="804169"/>
            </a:xfrm>
            <a:solidFill>
              <a:schemeClr val="bg1"/>
            </a:solidFill>
          </p:grpSpPr>
          <p:sp>
            <p:nvSpPr>
              <p:cNvPr id="40" name="Cube 39"/>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1" name="Cube 40"/>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Cube 41"/>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6" name="Group 25"/>
            <p:cNvGrpSpPr/>
            <p:nvPr/>
          </p:nvGrpSpPr>
          <p:grpSpPr>
            <a:xfrm>
              <a:off x="5218989" y="4968366"/>
              <a:ext cx="490814" cy="534584"/>
              <a:chOff x="4085834" y="3608778"/>
              <a:chExt cx="731109" cy="556531"/>
            </a:xfrm>
            <a:solidFill>
              <a:schemeClr val="bg1"/>
            </a:solidFill>
          </p:grpSpPr>
          <p:sp>
            <p:nvSpPr>
              <p:cNvPr id="27" name="Cube 26"/>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7" name="Cube 36"/>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9" name="Cube 38"/>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10" name="TextBox 9"/>
          <p:cNvSpPr txBox="1"/>
          <p:nvPr/>
        </p:nvSpPr>
        <p:spPr>
          <a:xfrm>
            <a:off x="106789" y="4181302"/>
            <a:ext cx="2377574" cy="369332"/>
          </a:xfrm>
          <a:prstGeom prst="rect">
            <a:avLst/>
          </a:prstGeom>
          <a:noFill/>
        </p:spPr>
        <p:txBody>
          <a:bodyPr wrap="none" rtlCol="0">
            <a:spAutoFit/>
          </a:bodyPr>
          <a:lstStyle/>
          <a:p>
            <a:r>
              <a:rPr lang="fr-CA" sz="1800" dirty="0" smtClean="0"/>
              <a:t>1. Localiser des régions</a:t>
            </a:r>
            <a:endParaRPr lang="en-CA" sz="1800" dirty="0"/>
          </a:p>
        </p:txBody>
      </p:sp>
      <p:sp>
        <p:nvSpPr>
          <p:cNvPr id="49" name="TextBox 48"/>
          <p:cNvSpPr txBox="1"/>
          <p:nvPr/>
        </p:nvSpPr>
        <p:spPr>
          <a:xfrm>
            <a:off x="1513744" y="4550634"/>
            <a:ext cx="3204723" cy="923330"/>
          </a:xfrm>
          <a:prstGeom prst="rect">
            <a:avLst/>
          </a:prstGeom>
          <a:noFill/>
        </p:spPr>
        <p:txBody>
          <a:bodyPr wrap="none" rtlCol="0">
            <a:spAutoFit/>
          </a:bodyPr>
          <a:lstStyle/>
          <a:p>
            <a:r>
              <a:rPr lang="fr-CA" sz="1800" dirty="0"/>
              <a:t>2</a:t>
            </a:r>
            <a:r>
              <a:rPr lang="fr-CA" sz="1800" dirty="0" smtClean="0"/>
              <a:t>. Propagation avant de l’image</a:t>
            </a:r>
          </a:p>
          <a:p>
            <a:r>
              <a:rPr lang="fr-CA" sz="1800" dirty="0" smtClean="0"/>
              <a:t>   dans 5 blocs </a:t>
            </a:r>
            <a:r>
              <a:rPr lang="fr-CA" sz="1800" dirty="0" err="1" smtClean="0"/>
              <a:t>convolutionnels</a:t>
            </a:r>
            <a:r>
              <a:rPr lang="fr-CA" sz="1800" dirty="0" smtClean="0"/>
              <a:t>.</a:t>
            </a:r>
          </a:p>
          <a:p>
            <a:r>
              <a:rPr lang="fr-CA" sz="1800" dirty="0"/>
              <a:t> </a:t>
            </a:r>
            <a:r>
              <a:rPr lang="fr-CA" sz="1800" dirty="0" smtClean="0"/>
              <a:t>  Cartes d’activation </a:t>
            </a:r>
            <a:r>
              <a:rPr lang="fr-CA" sz="1800" b="1" dirty="0" smtClean="0">
                <a:solidFill>
                  <a:srgbClr val="FF0000"/>
                </a:solidFill>
              </a:rPr>
              <a:t>20x15x512</a:t>
            </a:r>
            <a:endParaRPr lang="en-CA" sz="1800" b="1" dirty="0">
              <a:solidFill>
                <a:srgbClr val="FF0000"/>
              </a:solidFill>
            </a:endParaRPr>
          </a:p>
        </p:txBody>
      </p:sp>
      <p:sp>
        <p:nvSpPr>
          <p:cNvPr id="53" name="Rectangle 52"/>
          <p:cNvSpPr/>
          <p:nvPr/>
        </p:nvSpPr>
        <p:spPr>
          <a:xfrm>
            <a:off x="5152303" y="3073997"/>
            <a:ext cx="389850" cy="338554"/>
          </a:xfrm>
          <a:prstGeom prst="rect">
            <a:avLst/>
          </a:prstGeom>
        </p:spPr>
        <p:txBody>
          <a:bodyPr wrap="none">
            <a:spAutoFit/>
          </a:bodyPr>
          <a:lstStyle/>
          <a:p>
            <a:r>
              <a:rPr lang="fr-CA" sz="1600" b="1" dirty="0">
                <a:solidFill>
                  <a:srgbClr val="FF0000"/>
                </a:solidFill>
              </a:rPr>
              <a:t>20</a:t>
            </a:r>
            <a:endParaRPr lang="en-CA" sz="1600" dirty="0"/>
          </a:p>
        </p:txBody>
      </p:sp>
      <p:sp>
        <p:nvSpPr>
          <p:cNvPr id="54" name="Rectangle 53"/>
          <p:cNvSpPr/>
          <p:nvPr/>
        </p:nvSpPr>
        <p:spPr>
          <a:xfrm>
            <a:off x="5313275" y="2580470"/>
            <a:ext cx="389850" cy="338554"/>
          </a:xfrm>
          <a:prstGeom prst="rect">
            <a:avLst/>
          </a:prstGeom>
        </p:spPr>
        <p:txBody>
          <a:bodyPr wrap="none">
            <a:spAutoFit/>
          </a:bodyPr>
          <a:lstStyle/>
          <a:p>
            <a:r>
              <a:rPr lang="fr-CA" sz="1600" b="1" dirty="0" smtClean="0">
                <a:solidFill>
                  <a:srgbClr val="FF0000"/>
                </a:solidFill>
              </a:rPr>
              <a:t>15</a:t>
            </a:r>
            <a:endParaRPr lang="en-CA" sz="1600" dirty="0"/>
          </a:p>
        </p:txBody>
      </p:sp>
      <p:sp>
        <p:nvSpPr>
          <p:cNvPr id="55" name="Rectangle 54"/>
          <p:cNvSpPr/>
          <p:nvPr/>
        </p:nvSpPr>
        <p:spPr>
          <a:xfrm>
            <a:off x="4341725" y="3314563"/>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59" name="Cube 58"/>
          <p:cNvSpPr/>
          <p:nvPr/>
        </p:nvSpPr>
        <p:spPr>
          <a:xfrm>
            <a:off x="4192653" y="2470120"/>
            <a:ext cx="1204642" cy="915069"/>
          </a:xfrm>
          <a:prstGeom prst="cube">
            <a:avLst>
              <a:gd name="adj" fmla="val 40794"/>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Tree>
    <p:extLst>
      <p:ext uri="{BB962C8B-B14F-4D97-AF65-F5344CB8AC3E}">
        <p14:creationId xmlns:p14="http://schemas.microsoft.com/office/powerpoint/2010/main" val="10698664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478213" y="2898502"/>
            <a:ext cx="448072" cy="1812783"/>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4" name="Cube 183"/>
          <p:cNvSpPr/>
          <p:nvPr/>
        </p:nvSpPr>
        <p:spPr>
          <a:xfrm>
            <a:off x="6154930" y="3320024"/>
            <a:ext cx="640769" cy="905751"/>
          </a:xfrm>
          <a:prstGeom prst="cube">
            <a:avLst>
              <a:gd name="adj" fmla="val 54505"/>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5" name="TextBox 184"/>
          <p:cNvSpPr txBox="1"/>
          <p:nvPr/>
        </p:nvSpPr>
        <p:spPr>
          <a:xfrm>
            <a:off x="6752523" y="3459184"/>
            <a:ext cx="287258" cy="338554"/>
          </a:xfrm>
          <a:prstGeom prst="rect">
            <a:avLst/>
          </a:prstGeom>
          <a:noFill/>
        </p:spPr>
        <p:txBody>
          <a:bodyPr wrap="none" rtlCol="0">
            <a:spAutoFit/>
          </a:bodyPr>
          <a:lstStyle/>
          <a:p>
            <a:r>
              <a:rPr lang="fr-CA" sz="1600" dirty="0" smtClean="0"/>
              <a:t>8</a:t>
            </a:r>
            <a:endParaRPr lang="en-CA" sz="1600" dirty="0"/>
          </a:p>
        </p:txBody>
      </p:sp>
      <p:sp>
        <p:nvSpPr>
          <p:cNvPr id="186" name="TextBox 185"/>
          <p:cNvSpPr txBox="1"/>
          <p:nvPr/>
        </p:nvSpPr>
        <p:spPr>
          <a:xfrm rot="18738449">
            <a:off x="6598294" y="3987888"/>
            <a:ext cx="287258" cy="338554"/>
          </a:xfrm>
          <a:prstGeom prst="rect">
            <a:avLst/>
          </a:prstGeom>
          <a:noFill/>
        </p:spPr>
        <p:txBody>
          <a:bodyPr wrap="none" rtlCol="0">
            <a:spAutoFit/>
          </a:bodyPr>
          <a:lstStyle/>
          <a:p>
            <a:r>
              <a:rPr lang="fr-CA" sz="1600" dirty="0" smtClean="0"/>
              <a:t>8</a:t>
            </a:r>
            <a:endParaRPr lang="en-CA" sz="1600" dirty="0"/>
          </a:p>
        </p:txBody>
      </p:sp>
      <p:sp>
        <p:nvSpPr>
          <p:cNvPr id="187" name="TextBox 186"/>
          <p:cNvSpPr txBox="1"/>
          <p:nvPr/>
        </p:nvSpPr>
        <p:spPr>
          <a:xfrm>
            <a:off x="5986840" y="4190324"/>
            <a:ext cx="389850" cy="338554"/>
          </a:xfrm>
          <a:prstGeom prst="rect">
            <a:avLst/>
          </a:prstGeom>
          <a:noFill/>
        </p:spPr>
        <p:txBody>
          <a:bodyPr wrap="none" rtlCol="0">
            <a:spAutoFit/>
          </a:bodyPr>
          <a:lstStyle/>
          <a:p>
            <a:r>
              <a:rPr lang="fr-CA" sz="1600" dirty="0" smtClean="0"/>
              <a:t>  4</a:t>
            </a:r>
            <a:endParaRPr lang="en-CA" sz="1600" dirty="0"/>
          </a:p>
        </p:txBody>
      </p:sp>
      <p:sp>
        <p:nvSpPr>
          <p:cNvPr id="207" name="TextBox 206"/>
          <p:cNvSpPr txBox="1"/>
          <p:nvPr/>
        </p:nvSpPr>
        <p:spPr>
          <a:xfrm>
            <a:off x="5755045" y="4917448"/>
            <a:ext cx="2268763" cy="707886"/>
          </a:xfrm>
          <a:prstGeom prst="rect">
            <a:avLst/>
          </a:prstGeom>
          <a:noFill/>
        </p:spPr>
        <p:txBody>
          <a:bodyPr wrap="none" rtlCol="0">
            <a:spAutoFit/>
          </a:bodyPr>
          <a:lstStyle/>
          <a:p>
            <a:r>
              <a:rPr lang="fr-CA" sz="2000" b="1" dirty="0" smtClean="0">
                <a:solidFill>
                  <a:srgbClr val="FF0000"/>
                </a:solidFill>
              </a:rPr>
              <a:t>4 filtres </a:t>
            </a:r>
            <a:r>
              <a:rPr lang="fr-CA" sz="2000" b="1" dirty="0" err="1" smtClean="0">
                <a:solidFill>
                  <a:srgbClr val="FF0000"/>
                </a:solidFill>
              </a:rPr>
              <a:t>convolutifs</a:t>
            </a:r>
            <a:endParaRPr lang="fr-CA" sz="2000" dirty="0" smtClean="0"/>
          </a:p>
          <a:p>
            <a:r>
              <a:rPr lang="fr-CA" sz="2000" dirty="0" smtClean="0"/>
              <a:t>de taille </a:t>
            </a:r>
            <a:r>
              <a:rPr lang="fr-CA" sz="2000" b="1" dirty="0" smtClean="0">
                <a:solidFill>
                  <a:srgbClr val="FF0000"/>
                </a:solidFill>
              </a:rPr>
              <a:t>8x8x4</a:t>
            </a:r>
            <a:endParaRPr lang="en-CA" sz="2000" b="1" dirty="0">
              <a:solidFill>
                <a:srgbClr val="FF0000"/>
              </a:solidFill>
            </a:endParaRPr>
          </a:p>
        </p:txBody>
      </p:sp>
      <p:sp>
        <p:nvSpPr>
          <p:cNvPr id="209" name="Oval 208"/>
          <p:cNvSpPr/>
          <p:nvPr/>
        </p:nvSpPr>
        <p:spPr>
          <a:xfrm>
            <a:off x="7521316" y="3443542"/>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220" name="Straight Arrow Connector 219"/>
          <p:cNvCxnSpPr/>
          <p:nvPr/>
        </p:nvCxnSpPr>
        <p:spPr>
          <a:xfrm>
            <a:off x="6603002" y="3791812"/>
            <a:ext cx="918756" cy="20051"/>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222" name="TextBox 221"/>
          <p:cNvSpPr txBox="1"/>
          <p:nvPr/>
        </p:nvSpPr>
        <p:spPr>
          <a:xfrm>
            <a:off x="1165793" y="5037063"/>
            <a:ext cx="950901" cy="707886"/>
          </a:xfrm>
          <a:prstGeom prst="rect">
            <a:avLst/>
          </a:prstGeom>
          <a:noFill/>
        </p:spPr>
        <p:txBody>
          <a:bodyPr wrap="none" rtlCol="0">
            <a:spAutoFit/>
          </a:bodyPr>
          <a:lstStyle/>
          <a:p>
            <a:pPr algn="ctr"/>
            <a:r>
              <a:rPr lang="fr-CA" sz="2000" dirty="0" err="1" smtClean="0"/>
              <a:t>Linéa</a:t>
            </a:r>
            <a:r>
              <a:rPr lang="fr-CA" sz="2000" dirty="0" smtClean="0"/>
              <a:t>-</a:t>
            </a:r>
          </a:p>
          <a:p>
            <a:pPr algn="ctr"/>
            <a:r>
              <a:rPr lang="fr-CA" sz="2000" dirty="0" err="1" smtClean="0"/>
              <a:t>risation</a:t>
            </a:r>
            <a:endParaRPr lang="fr-CA" sz="2000" dirty="0" smtClean="0"/>
          </a:p>
        </p:txBody>
      </p:sp>
      <p:sp>
        <p:nvSpPr>
          <p:cNvPr id="223" name="TextBox 222"/>
          <p:cNvSpPr txBox="1"/>
          <p:nvPr/>
        </p:nvSpPr>
        <p:spPr>
          <a:xfrm>
            <a:off x="2318474" y="5535855"/>
            <a:ext cx="1321196" cy="1015663"/>
          </a:xfrm>
          <a:prstGeom prst="rect">
            <a:avLst/>
          </a:prstGeom>
          <a:noFill/>
        </p:spPr>
        <p:txBody>
          <a:bodyPr wrap="none" rtlCol="0">
            <a:spAutoFit/>
          </a:bodyPr>
          <a:lstStyle/>
          <a:p>
            <a:pPr algn="ctr"/>
            <a:r>
              <a:rPr lang="fr-CA" sz="2000" dirty="0" smtClean="0"/>
              <a:t>Couche</a:t>
            </a:r>
          </a:p>
          <a:p>
            <a:pPr algn="ctr"/>
            <a:r>
              <a:rPr lang="fr-CA" sz="2000" dirty="0" smtClean="0"/>
              <a:t>pleinement</a:t>
            </a:r>
          </a:p>
          <a:p>
            <a:pPr algn="ctr"/>
            <a:r>
              <a:rPr lang="fr-CA" sz="2000" dirty="0" smtClean="0"/>
              <a:t>connectée</a:t>
            </a:r>
          </a:p>
        </p:txBody>
      </p:sp>
      <p:sp>
        <p:nvSpPr>
          <p:cNvPr id="10" name="Equal 9"/>
          <p:cNvSpPr/>
          <p:nvPr/>
        </p:nvSpPr>
        <p:spPr>
          <a:xfrm>
            <a:off x="3833053" y="2713130"/>
            <a:ext cx="1747116" cy="2041700"/>
          </a:xfrm>
          <a:prstGeom prst="mathEqual">
            <a:avLst>
              <a:gd name="adj1" fmla="val 12430"/>
              <a:gd name="adj2" fmla="val 8348"/>
            </a:avLst>
          </a:prstGeom>
          <a:solidFill>
            <a:schemeClr val="bg2">
              <a:lumMod val="40000"/>
              <a:lumOff val="6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119" name="Cube 118"/>
          <p:cNvSpPr/>
          <p:nvPr/>
        </p:nvSpPr>
        <p:spPr>
          <a:xfrm>
            <a:off x="968393" y="3254644"/>
            <a:ext cx="640769" cy="905751"/>
          </a:xfrm>
          <a:prstGeom prst="cube">
            <a:avLst>
              <a:gd name="adj" fmla="val 54505"/>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2" name="TextBox 121"/>
          <p:cNvSpPr txBox="1"/>
          <p:nvPr/>
        </p:nvSpPr>
        <p:spPr>
          <a:xfrm>
            <a:off x="1565986" y="3393804"/>
            <a:ext cx="287258" cy="338554"/>
          </a:xfrm>
          <a:prstGeom prst="rect">
            <a:avLst/>
          </a:prstGeom>
          <a:noFill/>
        </p:spPr>
        <p:txBody>
          <a:bodyPr wrap="none" rtlCol="0">
            <a:spAutoFit/>
          </a:bodyPr>
          <a:lstStyle/>
          <a:p>
            <a:r>
              <a:rPr lang="fr-CA" sz="1600" dirty="0" smtClean="0"/>
              <a:t>8</a:t>
            </a:r>
            <a:endParaRPr lang="en-CA" sz="1600" dirty="0"/>
          </a:p>
        </p:txBody>
      </p:sp>
      <p:sp>
        <p:nvSpPr>
          <p:cNvPr id="125" name="TextBox 124"/>
          <p:cNvSpPr txBox="1"/>
          <p:nvPr/>
        </p:nvSpPr>
        <p:spPr>
          <a:xfrm rot="18738449">
            <a:off x="1411757" y="3922508"/>
            <a:ext cx="287258" cy="338554"/>
          </a:xfrm>
          <a:prstGeom prst="rect">
            <a:avLst/>
          </a:prstGeom>
          <a:noFill/>
        </p:spPr>
        <p:txBody>
          <a:bodyPr wrap="none" rtlCol="0">
            <a:spAutoFit/>
          </a:bodyPr>
          <a:lstStyle/>
          <a:p>
            <a:r>
              <a:rPr lang="fr-CA" sz="1600" dirty="0" smtClean="0"/>
              <a:t>8</a:t>
            </a:r>
            <a:endParaRPr lang="en-CA" sz="1600" dirty="0"/>
          </a:p>
        </p:txBody>
      </p:sp>
      <p:sp>
        <p:nvSpPr>
          <p:cNvPr id="126" name="TextBox 125"/>
          <p:cNvSpPr txBox="1"/>
          <p:nvPr/>
        </p:nvSpPr>
        <p:spPr>
          <a:xfrm>
            <a:off x="800303" y="4124944"/>
            <a:ext cx="389850" cy="338554"/>
          </a:xfrm>
          <a:prstGeom prst="rect">
            <a:avLst/>
          </a:prstGeom>
          <a:noFill/>
        </p:spPr>
        <p:txBody>
          <a:bodyPr wrap="none" rtlCol="0">
            <a:spAutoFit/>
          </a:bodyPr>
          <a:lstStyle/>
          <a:p>
            <a:r>
              <a:rPr lang="fr-CA" sz="1600" dirty="0" smtClean="0"/>
              <a:t>  4</a:t>
            </a:r>
            <a:endParaRPr lang="en-CA" sz="1600" dirty="0"/>
          </a:p>
        </p:txBody>
      </p:sp>
      <p:sp>
        <p:nvSpPr>
          <p:cNvPr id="127" name="Rectangle 126"/>
          <p:cNvSpPr/>
          <p:nvPr/>
        </p:nvSpPr>
        <p:spPr>
          <a:xfrm>
            <a:off x="2229612" y="2097168"/>
            <a:ext cx="178419" cy="3258528"/>
          </a:xfrm>
          <a:prstGeom prst="rect">
            <a:avLst/>
          </a:prstGeom>
          <a:solidFill>
            <a:srgbClr val="00B0F0"/>
          </a:solidFill>
          <a:ln>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28" name="Straight Arrow Connector 127"/>
          <p:cNvCxnSpPr/>
          <p:nvPr/>
        </p:nvCxnSpPr>
        <p:spPr>
          <a:xfrm>
            <a:off x="1400834" y="3733980"/>
            <a:ext cx="752836" cy="10985"/>
          </a:xfrm>
          <a:prstGeom prst="straightConnector1">
            <a:avLst/>
          </a:prstGeom>
          <a:ln>
            <a:prstDash val="sysDot"/>
            <a:tailEnd type="triangle"/>
          </a:ln>
        </p:spPr>
        <p:style>
          <a:lnRef idx="3">
            <a:schemeClr val="accent4"/>
          </a:lnRef>
          <a:fillRef idx="0">
            <a:schemeClr val="accent4"/>
          </a:fillRef>
          <a:effectRef idx="2">
            <a:schemeClr val="accent4"/>
          </a:effectRef>
          <a:fontRef idx="minor">
            <a:schemeClr val="tx1"/>
          </a:fontRef>
        </p:style>
      </p:cxnSp>
      <p:sp>
        <p:nvSpPr>
          <p:cNvPr id="129" name="Oval 128"/>
          <p:cNvSpPr/>
          <p:nvPr/>
        </p:nvSpPr>
        <p:spPr>
          <a:xfrm>
            <a:off x="2248662" y="213526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0" name="Oval 129"/>
          <p:cNvSpPr/>
          <p:nvPr/>
        </p:nvSpPr>
        <p:spPr>
          <a:xfrm>
            <a:off x="2248662" y="2317834"/>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1" name="Oval 130"/>
          <p:cNvSpPr/>
          <p:nvPr/>
        </p:nvSpPr>
        <p:spPr>
          <a:xfrm>
            <a:off x="2248662" y="2519980"/>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2" name="Oval 131"/>
          <p:cNvSpPr/>
          <p:nvPr/>
        </p:nvSpPr>
        <p:spPr>
          <a:xfrm>
            <a:off x="2248662" y="2705965"/>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3" name="Oval 132"/>
          <p:cNvSpPr/>
          <p:nvPr/>
        </p:nvSpPr>
        <p:spPr>
          <a:xfrm>
            <a:off x="2248662" y="2888531"/>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4" name="Oval 133"/>
          <p:cNvSpPr/>
          <p:nvPr/>
        </p:nvSpPr>
        <p:spPr>
          <a:xfrm>
            <a:off x="2248662" y="3090677"/>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5" name="Oval 134"/>
          <p:cNvSpPr/>
          <p:nvPr/>
        </p:nvSpPr>
        <p:spPr>
          <a:xfrm>
            <a:off x="2252658" y="3269974"/>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3" name="Oval 142"/>
          <p:cNvSpPr/>
          <p:nvPr/>
        </p:nvSpPr>
        <p:spPr>
          <a:xfrm>
            <a:off x="2252658" y="3452540"/>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4" name="Oval 143"/>
          <p:cNvSpPr/>
          <p:nvPr/>
        </p:nvSpPr>
        <p:spPr>
          <a:xfrm>
            <a:off x="2252658" y="365468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6" name="Oval 145"/>
          <p:cNvSpPr/>
          <p:nvPr/>
        </p:nvSpPr>
        <p:spPr>
          <a:xfrm>
            <a:off x="2252658" y="3853284"/>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7" name="Oval 146"/>
          <p:cNvSpPr/>
          <p:nvPr/>
        </p:nvSpPr>
        <p:spPr>
          <a:xfrm>
            <a:off x="2252658" y="4035850"/>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8" name="Oval 147"/>
          <p:cNvSpPr/>
          <p:nvPr/>
        </p:nvSpPr>
        <p:spPr>
          <a:xfrm>
            <a:off x="2252658" y="423799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9" name="Oval 148"/>
          <p:cNvSpPr/>
          <p:nvPr/>
        </p:nvSpPr>
        <p:spPr>
          <a:xfrm>
            <a:off x="2250046" y="4445804"/>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0" name="Oval 149"/>
          <p:cNvSpPr/>
          <p:nvPr/>
        </p:nvSpPr>
        <p:spPr>
          <a:xfrm>
            <a:off x="2250046" y="4628370"/>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5" name="Oval 154"/>
          <p:cNvSpPr/>
          <p:nvPr/>
        </p:nvSpPr>
        <p:spPr>
          <a:xfrm>
            <a:off x="2250046" y="483051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6" name="Oval 155"/>
          <p:cNvSpPr/>
          <p:nvPr/>
        </p:nvSpPr>
        <p:spPr>
          <a:xfrm>
            <a:off x="2258550" y="5001481"/>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7" name="Oval 156"/>
          <p:cNvSpPr/>
          <p:nvPr/>
        </p:nvSpPr>
        <p:spPr>
          <a:xfrm>
            <a:off x="2258550" y="5171317"/>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8" name="TextBox 157"/>
          <p:cNvSpPr txBox="1"/>
          <p:nvPr/>
        </p:nvSpPr>
        <p:spPr>
          <a:xfrm>
            <a:off x="1684315" y="2629358"/>
            <a:ext cx="492443" cy="338554"/>
          </a:xfrm>
          <a:prstGeom prst="rect">
            <a:avLst/>
          </a:prstGeom>
          <a:noFill/>
        </p:spPr>
        <p:txBody>
          <a:bodyPr wrap="none" rtlCol="0">
            <a:spAutoFit/>
          </a:bodyPr>
          <a:lstStyle/>
          <a:p>
            <a:r>
              <a:rPr lang="fr-CA" sz="1600" dirty="0" smtClean="0"/>
              <a:t>256</a:t>
            </a:r>
            <a:endParaRPr lang="en-CA" sz="1600" dirty="0"/>
          </a:p>
        </p:txBody>
      </p:sp>
      <p:sp>
        <p:nvSpPr>
          <p:cNvPr id="159" name="TextBox 158"/>
          <p:cNvSpPr txBox="1"/>
          <p:nvPr/>
        </p:nvSpPr>
        <p:spPr>
          <a:xfrm>
            <a:off x="2181084" y="5311674"/>
            <a:ext cx="287258" cy="338554"/>
          </a:xfrm>
          <a:prstGeom prst="rect">
            <a:avLst/>
          </a:prstGeom>
          <a:noFill/>
        </p:spPr>
        <p:txBody>
          <a:bodyPr wrap="none" rtlCol="0">
            <a:spAutoFit/>
          </a:bodyPr>
          <a:lstStyle/>
          <a:p>
            <a:r>
              <a:rPr lang="fr-CA" sz="1600" dirty="0" smtClean="0"/>
              <a:t>1</a:t>
            </a:r>
            <a:endParaRPr lang="en-CA" sz="1600" dirty="0"/>
          </a:p>
        </p:txBody>
      </p:sp>
      <p:sp>
        <p:nvSpPr>
          <p:cNvPr id="160" name="Oval 159"/>
          <p:cNvSpPr/>
          <p:nvPr/>
        </p:nvSpPr>
        <p:spPr>
          <a:xfrm>
            <a:off x="3058643" y="2787762"/>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161" name="Straight Arrow Connector 160"/>
          <p:cNvCxnSpPr>
            <a:stCxn id="129" idx="6"/>
            <a:endCxn id="160" idx="2"/>
          </p:cNvCxnSpPr>
          <p:nvPr/>
        </p:nvCxnSpPr>
        <p:spPr>
          <a:xfrm>
            <a:off x="2380989" y="2195211"/>
            <a:ext cx="677654" cy="7605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62" name="Oval 161"/>
          <p:cNvSpPr/>
          <p:nvPr/>
        </p:nvSpPr>
        <p:spPr>
          <a:xfrm>
            <a:off x="3066315" y="3338295"/>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163" name="Oval 162"/>
          <p:cNvSpPr/>
          <p:nvPr/>
        </p:nvSpPr>
        <p:spPr>
          <a:xfrm>
            <a:off x="3079495" y="3871623"/>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164" name="Oval 163"/>
          <p:cNvSpPr/>
          <p:nvPr/>
        </p:nvSpPr>
        <p:spPr>
          <a:xfrm>
            <a:off x="3094208" y="4412211"/>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165" name="Straight Arrow Connector 164"/>
          <p:cNvCxnSpPr>
            <a:stCxn id="130" idx="6"/>
            <a:endCxn id="160" idx="2"/>
          </p:cNvCxnSpPr>
          <p:nvPr/>
        </p:nvCxnSpPr>
        <p:spPr>
          <a:xfrm>
            <a:off x="2380989" y="2377777"/>
            <a:ext cx="677654" cy="57800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66" name="Straight Arrow Connector 165"/>
          <p:cNvCxnSpPr>
            <a:stCxn id="131" idx="6"/>
            <a:endCxn id="160" idx="2"/>
          </p:cNvCxnSpPr>
          <p:nvPr/>
        </p:nvCxnSpPr>
        <p:spPr>
          <a:xfrm>
            <a:off x="2380989" y="2579923"/>
            <a:ext cx="677654" cy="37586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67" name="Straight Arrow Connector 166"/>
          <p:cNvCxnSpPr>
            <a:stCxn id="132" idx="6"/>
            <a:endCxn id="160" idx="2"/>
          </p:cNvCxnSpPr>
          <p:nvPr/>
        </p:nvCxnSpPr>
        <p:spPr>
          <a:xfrm>
            <a:off x="2380989" y="2765908"/>
            <a:ext cx="677654" cy="18987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68" name="Straight Arrow Connector 167"/>
          <p:cNvCxnSpPr>
            <a:stCxn id="129" idx="6"/>
            <a:endCxn id="162" idx="2"/>
          </p:cNvCxnSpPr>
          <p:nvPr/>
        </p:nvCxnSpPr>
        <p:spPr>
          <a:xfrm>
            <a:off x="2380989" y="2195211"/>
            <a:ext cx="685326" cy="131110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69" name="Straight Arrow Connector 168"/>
          <p:cNvCxnSpPr>
            <a:stCxn id="130" idx="6"/>
            <a:endCxn id="162" idx="2"/>
          </p:cNvCxnSpPr>
          <p:nvPr/>
        </p:nvCxnSpPr>
        <p:spPr>
          <a:xfrm>
            <a:off x="2380989" y="2377777"/>
            <a:ext cx="685326" cy="112854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70" name="Straight Arrow Connector 169"/>
          <p:cNvCxnSpPr>
            <a:stCxn id="131" idx="6"/>
            <a:endCxn id="162" idx="2"/>
          </p:cNvCxnSpPr>
          <p:nvPr/>
        </p:nvCxnSpPr>
        <p:spPr>
          <a:xfrm>
            <a:off x="2380989" y="2579923"/>
            <a:ext cx="685326" cy="9263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75" name="Straight Arrow Connector 174"/>
          <p:cNvCxnSpPr>
            <a:stCxn id="132" idx="6"/>
            <a:endCxn id="162" idx="2"/>
          </p:cNvCxnSpPr>
          <p:nvPr/>
        </p:nvCxnSpPr>
        <p:spPr>
          <a:xfrm>
            <a:off x="2380989" y="2765908"/>
            <a:ext cx="685326" cy="74040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76" name="Straight Arrow Connector 175"/>
          <p:cNvCxnSpPr>
            <a:stCxn id="130" idx="6"/>
          </p:cNvCxnSpPr>
          <p:nvPr/>
        </p:nvCxnSpPr>
        <p:spPr>
          <a:xfrm>
            <a:off x="2380989" y="2377777"/>
            <a:ext cx="706107" cy="16745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77" name="Straight Arrow Connector 176"/>
          <p:cNvCxnSpPr>
            <a:stCxn id="129" idx="6"/>
          </p:cNvCxnSpPr>
          <p:nvPr/>
        </p:nvCxnSpPr>
        <p:spPr>
          <a:xfrm>
            <a:off x="2380989" y="2195211"/>
            <a:ext cx="706107" cy="185708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78" name="Straight Arrow Connector 177"/>
          <p:cNvCxnSpPr>
            <a:stCxn id="132" idx="6"/>
          </p:cNvCxnSpPr>
          <p:nvPr/>
        </p:nvCxnSpPr>
        <p:spPr>
          <a:xfrm>
            <a:off x="2380989" y="2765908"/>
            <a:ext cx="706107" cy="128638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80" name="Straight Arrow Connector 179"/>
          <p:cNvCxnSpPr>
            <a:stCxn id="131" idx="6"/>
          </p:cNvCxnSpPr>
          <p:nvPr/>
        </p:nvCxnSpPr>
        <p:spPr>
          <a:xfrm>
            <a:off x="2380989" y="2579923"/>
            <a:ext cx="706107" cy="14723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81" name="Straight Arrow Connector 180"/>
          <p:cNvCxnSpPr>
            <a:endCxn id="164" idx="2"/>
          </p:cNvCxnSpPr>
          <p:nvPr/>
        </p:nvCxnSpPr>
        <p:spPr>
          <a:xfrm>
            <a:off x="2397702" y="2228398"/>
            <a:ext cx="696506" cy="235183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82" name="Straight Arrow Connector 181"/>
          <p:cNvCxnSpPr>
            <a:stCxn id="131" idx="6"/>
            <a:endCxn id="164" idx="2"/>
          </p:cNvCxnSpPr>
          <p:nvPr/>
        </p:nvCxnSpPr>
        <p:spPr>
          <a:xfrm>
            <a:off x="2380989" y="2579923"/>
            <a:ext cx="713219" cy="20003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83" name="Straight Arrow Connector 182"/>
          <p:cNvCxnSpPr>
            <a:stCxn id="132" idx="6"/>
            <a:endCxn id="164" idx="2"/>
          </p:cNvCxnSpPr>
          <p:nvPr/>
        </p:nvCxnSpPr>
        <p:spPr>
          <a:xfrm>
            <a:off x="2380989" y="2765908"/>
            <a:ext cx="713219" cy="181432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88" name="Straight Arrow Connector 187"/>
          <p:cNvCxnSpPr>
            <a:stCxn id="130" idx="6"/>
            <a:endCxn id="164" idx="2"/>
          </p:cNvCxnSpPr>
          <p:nvPr/>
        </p:nvCxnSpPr>
        <p:spPr>
          <a:xfrm>
            <a:off x="2380989" y="2377777"/>
            <a:ext cx="713219" cy="22024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89" name="Straight Arrow Connector 188"/>
          <p:cNvCxnSpPr>
            <a:endCxn id="164" idx="2"/>
          </p:cNvCxnSpPr>
          <p:nvPr/>
        </p:nvCxnSpPr>
        <p:spPr>
          <a:xfrm flipV="1">
            <a:off x="2374052" y="4580233"/>
            <a:ext cx="720156" cy="770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0" name="Straight Arrow Connector 189"/>
          <p:cNvCxnSpPr>
            <a:endCxn id="164" idx="2"/>
          </p:cNvCxnSpPr>
          <p:nvPr/>
        </p:nvCxnSpPr>
        <p:spPr>
          <a:xfrm flipV="1">
            <a:off x="2374052" y="4580233"/>
            <a:ext cx="720156" cy="25962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1" name="Straight Arrow Connector 190"/>
          <p:cNvCxnSpPr>
            <a:endCxn id="164" idx="2"/>
          </p:cNvCxnSpPr>
          <p:nvPr/>
        </p:nvCxnSpPr>
        <p:spPr>
          <a:xfrm flipV="1">
            <a:off x="2374052" y="4580233"/>
            <a:ext cx="720156" cy="46176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2" name="Straight Arrow Connector 191"/>
          <p:cNvCxnSpPr>
            <a:endCxn id="164" idx="2"/>
          </p:cNvCxnSpPr>
          <p:nvPr/>
        </p:nvCxnSpPr>
        <p:spPr>
          <a:xfrm flipV="1">
            <a:off x="2374052" y="4580233"/>
            <a:ext cx="720156" cy="64775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3" name="Straight Arrow Connector 192"/>
          <p:cNvCxnSpPr>
            <a:endCxn id="163" idx="2"/>
          </p:cNvCxnSpPr>
          <p:nvPr/>
        </p:nvCxnSpPr>
        <p:spPr>
          <a:xfrm flipV="1">
            <a:off x="2374052" y="4039645"/>
            <a:ext cx="705443" cy="61764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4" name="Straight Arrow Connector 193"/>
          <p:cNvCxnSpPr>
            <a:endCxn id="163" idx="2"/>
          </p:cNvCxnSpPr>
          <p:nvPr/>
        </p:nvCxnSpPr>
        <p:spPr>
          <a:xfrm flipV="1">
            <a:off x="2374052" y="4039645"/>
            <a:ext cx="705443" cy="8002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5" name="Straight Arrow Connector 194"/>
          <p:cNvCxnSpPr>
            <a:endCxn id="163" idx="2"/>
          </p:cNvCxnSpPr>
          <p:nvPr/>
        </p:nvCxnSpPr>
        <p:spPr>
          <a:xfrm flipV="1">
            <a:off x="2374052" y="4039645"/>
            <a:ext cx="705443" cy="10023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6" name="Straight Arrow Connector 195"/>
          <p:cNvCxnSpPr>
            <a:endCxn id="163" idx="2"/>
          </p:cNvCxnSpPr>
          <p:nvPr/>
        </p:nvCxnSpPr>
        <p:spPr>
          <a:xfrm flipV="1">
            <a:off x="2374052" y="4039645"/>
            <a:ext cx="705443" cy="118834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7" name="Straight Arrow Connector 196"/>
          <p:cNvCxnSpPr>
            <a:endCxn id="162" idx="2"/>
          </p:cNvCxnSpPr>
          <p:nvPr/>
        </p:nvCxnSpPr>
        <p:spPr>
          <a:xfrm flipV="1">
            <a:off x="2374052" y="3506317"/>
            <a:ext cx="692263" cy="133353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8" name="Straight Arrow Connector 197"/>
          <p:cNvCxnSpPr>
            <a:endCxn id="162" idx="2"/>
          </p:cNvCxnSpPr>
          <p:nvPr/>
        </p:nvCxnSpPr>
        <p:spPr>
          <a:xfrm flipV="1">
            <a:off x="2374052" y="3506317"/>
            <a:ext cx="692263" cy="115097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199" name="Straight Arrow Connector 198"/>
          <p:cNvCxnSpPr>
            <a:endCxn id="162" idx="2"/>
          </p:cNvCxnSpPr>
          <p:nvPr/>
        </p:nvCxnSpPr>
        <p:spPr>
          <a:xfrm flipV="1">
            <a:off x="2374052" y="3506317"/>
            <a:ext cx="692263" cy="172166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0" name="Straight Arrow Connector 199"/>
          <p:cNvCxnSpPr>
            <a:endCxn id="162" idx="2"/>
          </p:cNvCxnSpPr>
          <p:nvPr/>
        </p:nvCxnSpPr>
        <p:spPr>
          <a:xfrm flipV="1">
            <a:off x="2374052" y="3506317"/>
            <a:ext cx="692263" cy="153568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1" name="Straight Arrow Connector 200"/>
          <p:cNvCxnSpPr>
            <a:endCxn id="160" idx="2"/>
          </p:cNvCxnSpPr>
          <p:nvPr/>
        </p:nvCxnSpPr>
        <p:spPr>
          <a:xfrm flipV="1">
            <a:off x="2390765" y="2955784"/>
            <a:ext cx="667878" cy="173469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2" name="Straight Arrow Connector 201"/>
          <p:cNvCxnSpPr>
            <a:endCxn id="160" idx="2"/>
          </p:cNvCxnSpPr>
          <p:nvPr/>
        </p:nvCxnSpPr>
        <p:spPr>
          <a:xfrm flipV="1">
            <a:off x="2374052" y="2955784"/>
            <a:ext cx="684591" cy="208621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3" name="Straight Arrow Connector 202"/>
          <p:cNvCxnSpPr>
            <a:endCxn id="160" idx="2"/>
          </p:cNvCxnSpPr>
          <p:nvPr/>
        </p:nvCxnSpPr>
        <p:spPr>
          <a:xfrm flipV="1">
            <a:off x="2374052" y="2955784"/>
            <a:ext cx="684591" cy="227220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4" name="Straight Arrow Connector 203"/>
          <p:cNvCxnSpPr>
            <a:endCxn id="160" idx="2"/>
          </p:cNvCxnSpPr>
          <p:nvPr/>
        </p:nvCxnSpPr>
        <p:spPr>
          <a:xfrm flipV="1">
            <a:off x="2374052" y="2955784"/>
            <a:ext cx="684591" cy="188407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05" name="TextBox 204"/>
          <p:cNvSpPr txBox="1"/>
          <p:nvPr/>
        </p:nvSpPr>
        <p:spPr>
          <a:xfrm rot="16200000">
            <a:off x="2237493" y="3534628"/>
            <a:ext cx="527709" cy="338554"/>
          </a:xfrm>
          <a:prstGeom prst="rect">
            <a:avLst/>
          </a:prstGeom>
          <a:noFill/>
        </p:spPr>
        <p:txBody>
          <a:bodyPr wrap="none" rtlCol="0">
            <a:spAutoFit/>
          </a:bodyPr>
          <a:lstStyle/>
          <a:p>
            <a:r>
              <a:rPr lang="fr-CA" sz="1600" dirty="0" smtClean="0"/>
              <a:t>(…)</a:t>
            </a:r>
            <a:endParaRPr lang="en-CA" sz="1600" dirty="0"/>
          </a:p>
        </p:txBody>
      </p:sp>
      <p:sp>
        <p:nvSpPr>
          <p:cNvPr id="206" name="Oval 205"/>
          <p:cNvSpPr/>
          <p:nvPr/>
        </p:nvSpPr>
        <p:spPr>
          <a:xfrm>
            <a:off x="7521316" y="3019575"/>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208" name="Oval 207"/>
          <p:cNvSpPr/>
          <p:nvPr/>
        </p:nvSpPr>
        <p:spPr>
          <a:xfrm>
            <a:off x="7521316" y="3867927"/>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210" name="Oval 209"/>
          <p:cNvSpPr/>
          <p:nvPr/>
        </p:nvSpPr>
        <p:spPr>
          <a:xfrm>
            <a:off x="7521316" y="4279067"/>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79" name="Title 1">
            <a:extLst>
              <a:ext uri="{FF2B5EF4-FFF2-40B4-BE49-F238E27FC236}">
                <a16:creationId xmlns:a16="http://schemas.microsoft.com/office/drawing/2014/main" id="{18486E54-8C03-FC4C-86DB-76E460901A53}"/>
              </a:ext>
            </a:extLst>
          </p:cNvPr>
          <p:cNvSpPr>
            <a:spLocks noGrp="1"/>
          </p:cNvSpPr>
          <p:nvPr>
            <p:ph type="title"/>
          </p:nvPr>
        </p:nvSpPr>
        <p:spPr>
          <a:xfrm>
            <a:off x="685800" y="-124290"/>
            <a:ext cx="7772400" cy="1143000"/>
          </a:xfrm>
        </p:spPr>
        <p:txBody>
          <a:bodyPr/>
          <a:lstStyle/>
          <a:p>
            <a:pPr algn="l"/>
            <a:r>
              <a:rPr lang="en-US" dirty="0" smtClean="0">
                <a:latin typeface="+mj-lt"/>
              </a:rPr>
              <a:t>Segmentation </a:t>
            </a:r>
            <a:r>
              <a:rPr lang="en-US" dirty="0" err="1" smtClean="0">
                <a:latin typeface="+mj-lt"/>
              </a:rPr>
              <a:t>sémantique</a:t>
            </a:r>
            <a:endParaRPr lang="en-US" dirty="0">
              <a:latin typeface="+mj-lt"/>
            </a:endParaRPr>
          </a:p>
        </p:txBody>
      </p:sp>
      <p:sp>
        <p:nvSpPr>
          <p:cNvPr id="80" name="TextBox 79"/>
          <p:cNvSpPr txBox="1"/>
          <p:nvPr/>
        </p:nvSpPr>
        <p:spPr>
          <a:xfrm>
            <a:off x="569966" y="876313"/>
            <a:ext cx="8606843" cy="830997"/>
          </a:xfrm>
          <a:prstGeom prst="rect">
            <a:avLst/>
          </a:prstGeom>
          <a:noFill/>
        </p:spPr>
        <p:txBody>
          <a:bodyPr wrap="none" rtlCol="0">
            <a:spAutoFit/>
          </a:bodyPr>
          <a:lstStyle/>
          <a:p>
            <a:r>
              <a:rPr lang="fr-CA" b="1" dirty="0" smtClean="0">
                <a:solidFill>
                  <a:srgbClr val="FF0000"/>
                </a:solidFill>
              </a:rPr>
              <a:t>Amélioration 1</a:t>
            </a:r>
            <a:r>
              <a:rPr lang="fr-CA" dirty="0" smtClean="0"/>
              <a:t>: remplacer la couche pleinement connectée par une </a:t>
            </a:r>
          </a:p>
          <a:p>
            <a:r>
              <a:rPr lang="fr-CA" dirty="0"/>
              <a:t> </a:t>
            </a:r>
            <a:r>
              <a:rPr lang="fr-CA" dirty="0" smtClean="0"/>
              <a:t>	        couche </a:t>
            </a:r>
            <a:r>
              <a:rPr lang="fr-CA" dirty="0" err="1" smtClean="0"/>
              <a:t>convolutive</a:t>
            </a:r>
            <a:endParaRPr lang="en-CA" dirty="0"/>
          </a:p>
        </p:txBody>
      </p:sp>
      <p:sp>
        <p:nvSpPr>
          <p:cNvPr id="3" name="12-Point Star 2"/>
          <p:cNvSpPr/>
          <p:nvPr/>
        </p:nvSpPr>
        <p:spPr>
          <a:xfrm>
            <a:off x="4631870" y="1158981"/>
            <a:ext cx="2471360" cy="1830183"/>
          </a:xfrm>
          <a:prstGeom prst="star12">
            <a:avLst/>
          </a:prstGeom>
          <a:solidFill>
            <a:srgbClr val="FFC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smtClean="0">
                <a:solidFill>
                  <a:srgbClr val="C00000"/>
                </a:solidFill>
              </a:rPr>
              <a:t>Comme </a:t>
            </a:r>
            <a:r>
              <a:rPr lang="fr-CA" dirty="0">
                <a:solidFill>
                  <a:srgbClr val="C00000"/>
                </a:solidFill>
              </a:rPr>
              <a:t>au </a:t>
            </a:r>
            <a:r>
              <a:rPr lang="fr-CA" dirty="0" smtClean="0">
                <a:solidFill>
                  <a:srgbClr val="C00000"/>
                </a:solidFill>
              </a:rPr>
              <a:t>TP2!</a:t>
            </a:r>
            <a:endParaRPr lang="en-CA" dirty="0">
              <a:solidFill>
                <a:srgbClr val="C00000"/>
              </a:solidFill>
            </a:endParaRPr>
          </a:p>
        </p:txBody>
      </p:sp>
    </p:spTree>
    <p:extLst>
      <p:ext uri="{BB962C8B-B14F-4D97-AF65-F5344CB8AC3E}">
        <p14:creationId xmlns:p14="http://schemas.microsoft.com/office/powerpoint/2010/main" val="3142879122"/>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2083" y="2202874"/>
            <a:ext cx="1623342" cy="1446414"/>
            <a:chOff x="2832640" y="2924824"/>
            <a:chExt cx="2619192" cy="2046094"/>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832640" y="2924824"/>
              <a:ext cx="2619192" cy="2046094"/>
            </a:xfrm>
            <a:prstGeom prst="rect">
              <a:avLst/>
            </a:prstGeom>
            <a:noFill/>
            <a:ln>
              <a:noFill/>
            </a:ln>
          </p:spPr>
        </p:pic>
        <p:sp>
          <p:nvSpPr>
            <p:cNvPr id="29" name="Rectangle 28"/>
            <p:cNvSpPr/>
            <p:nvPr/>
          </p:nvSpPr>
          <p:spPr>
            <a:xfrm>
              <a:off x="3146360" y="375171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064884" y="3682654"/>
              <a:ext cx="1148276" cy="100047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3426250" y="3682654"/>
              <a:ext cx="258786" cy="245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109724" y="3734710"/>
              <a:ext cx="235050" cy="24912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4330098" y="4361317"/>
              <a:ext cx="726538" cy="41999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4495646" y="3077224"/>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Rectangle 34"/>
            <p:cNvSpPr/>
            <p:nvPr/>
          </p:nvSpPr>
          <p:spPr>
            <a:xfrm>
              <a:off x="4076700" y="2975304"/>
              <a:ext cx="1067201" cy="187530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4383413" y="3180362"/>
              <a:ext cx="763142" cy="2101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3146359" y="4451462"/>
              <a:ext cx="622409" cy="1864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5" name="TextBox 4"/>
          <p:cNvSpPr txBox="1"/>
          <p:nvPr/>
        </p:nvSpPr>
        <p:spPr>
          <a:xfrm>
            <a:off x="550203" y="3674162"/>
            <a:ext cx="992579" cy="307777"/>
          </a:xfrm>
          <a:prstGeom prst="rect">
            <a:avLst/>
          </a:prstGeom>
          <a:noFill/>
        </p:spPr>
        <p:txBody>
          <a:bodyPr wrap="none" rtlCol="0">
            <a:spAutoFit/>
          </a:bodyPr>
          <a:lstStyle/>
          <a:p>
            <a:r>
              <a:rPr lang="fr-CA" sz="1400" dirty="0" smtClean="0"/>
              <a:t>640x480x3</a:t>
            </a:r>
            <a:endParaRPr lang="en-CA" sz="2800" dirty="0"/>
          </a:p>
        </p:txBody>
      </p:sp>
      <p:grpSp>
        <p:nvGrpSpPr>
          <p:cNvPr id="21" name="Group 20"/>
          <p:cNvGrpSpPr/>
          <p:nvPr/>
        </p:nvGrpSpPr>
        <p:grpSpPr>
          <a:xfrm>
            <a:off x="2171695" y="2227978"/>
            <a:ext cx="1893229" cy="1396205"/>
            <a:chOff x="3026534" y="3884870"/>
            <a:chExt cx="2936383" cy="2820732"/>
          </a:xfrm>
        </p:grpSpPr>
        <p:sp>
          <p:nvSpPr>
            <p:cNvPr id="22" name="Trapezoid 21"/>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p:cNvGrpSpPr/>
            <p:nvPr/>
          </p:nvGrpSpPr>
          <p:grpSpPr>
            <a:xfrm>
              <a:off x="3237049" y="4258342"/>
              <a:ext cx="1001396" cy="2171143"/>
              <a:chOff x="2936026" y="4478392"/>
              <a:chExt cx="651225" cy="1193083"/>
            </a:xfrm>
            <a:solidFill>
              <a:schemeClr val="bg1"/>
            </a:solidFill>
          </p:grpSpPr>
          <p:sp>
            <p:nvSpPr>
              <p:cNvPr id="46" name="Cube 45"/>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7" name="Cube 46"/>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8" name="Cube 47"/>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4" name="Group 23"/>
            <p:cNvGrpSpPr/>
            <p:nvPr/>
          </p:nvGrpSpPr>
          <p:grpSpPr>
            <a:xfrm>
              <a:off x="3992574" y="4621276"/>
              <a:ext cx="819449" cy="1389344"/>
              <a:chOff x="3996733" y="5166387"/>
              <a:chExt cx="516560" cy="804169"/>
            </a:xfrm>
            <a:solidFill>
              <a:schemeClr val="bg1"/>
            </a:solidFill>
          </p:grpSpPr>
          <p:sp>
            <p:nvSpPr>
              <p:cNvPr id="43" name="Cube 42"/>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4" name="Cube 43"/>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5" name="Cube 44"/>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5" name="Group 24"/>
            <p:cNvGrpSpPr/>
            <p:nvPr/>
          </p:nvGrpSpPr>
          <p:grpSpPr>
            <a:xfrm>
              <a:off x="4683362" y="4817956"/>
              <a:ext cx="602349" cy="917646"/>
              <a:chOff x="3996733" y="5166387"/>
              <a:chExt cx="516560" cy="804169"/>
            </a:xfrm>
            <a:solidFill>
              <a:schemeClr val="bg1"/>
            </a:solidFill>
          </p:grpSpPr>
          <p:sp>
            <p:nvSpPr>
              <p:cNvPr id="40" name="Cube 39"/>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1" name="Cube 40"/>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Cube 41"/>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6" name="Group 25"/>
            <p:cNvGrpSpPr/>
            <p:nvPr/>
          </p:nvGrpSpPr>
          <p:grpSpPr>
            <a:xfrm>
              <a:off x="5218989" y="4968366"/>
              <a:ext cx="490814" cy="534584"/>
              <a:chOff x="4085834" y="3608778"/>
              <a:chExt cx="731109" cy="556531"/>
            </a:xfrm>
            <a:solidFill>
              <a:schemeClr val="bg1"/>
            </a:solidFill>
          </p:grpSpPr>
          <p:sp>
            <p:nvSpPr>
              <p:cNvPr id="27" name="Cube 26"/>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7" name="Cube 36"/>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9" name="Cube 38"/>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10" name="TextBox 9"/>
          <p:cNvSpPr txBox="1"/>
          <p:nvPr/>
        </p:nvSpPr>
        <p:spPr>
          <a:xfrm>
            <a:off x="106789" y="4181302"/>
            <a:ext cx="2377574" cy="369332"/>
          </a:xfrm>
          <a:prstGeom prst="rect">
            <a:avLst/>
          </a:prstGeom>
          <a:noFill/>
        </p:spPr>
        <p:txBody>
          <a:bodyPr wrap="none" rtlCol="0">
            <a:spAutoFit/>
          </a:bodyPr>
          <a:lstStyle/>
          <a:p>
            <a:r>
              <a:rPr lang="fr-CA" sz="1800" dirty="0" smtClean="0"/>
              <a:t>1. Localiser des régions</a:t>
            </a:r>
            <a:endParaRPr lang="en-CA" sz="1800" dirty="0"/>
          </a:p>
        </p:txBody>
      </p:sp>
      <p:sp>
        <p:nvSpPr>
          <p:cNvPr id="49" name="TextBox 48"/>
          <p:cNvSpPr txBox="1"/>
          <p:nvPr/>
        </p:nvSpPr>
        <p:spPr>
          <a:xfrm>
            <a:off x="1513744" y="4550634"/>
            <a:ext cx="3204723" cy="923330"/>
          </a:xfrm>
          <a:prstGeom prst="rect">
            <a:avLst/>
          </a:prstGeom>
          <a:noFill/>
        </p:spPr>
        <p:txBody>
          <a:bodyPr wrap="none" rtlCol="0">
            <a:spAutoFit/>
          </a:bodyPr>
          <a:lstStyle/>
          <a:p>
            <a:r>
              <a:rPr lang="fr-CA" sz="1800" dirty="0"/>
              <a:t>2</a:t>
            </a:r>
            <a:r>
              <a:rPr lang="fr-CA" sz="1800" dirty="0" smtClean="0"/>
              <a:t>. Propagation avant de l’image</a:t>
            </a:r>
          </a:p>
          <a:p>
            <a:r>
              <a:rPr lang="fr-CA" sz="1800" dirty="0" smtClean="0"/>
              <a:t>   dans 5 blocs </a:t>
            </a:r>
            <a:r>
              <a:rPr lang="fr-CA" sz="1800" dirty="0" err="1" smtClean="0"/>
              <a:t>convolutionnels</a:t>
            </a:r>
            <a:r>
              <a:rPr lang="fr-CA" sz="1800" dirty="0" smtClean="0"/>
              <a:t>.</a:t>
            </a:r>
          </a:p>
          <a:p>
            <a:r>
              <a:rPr lang="fr-CA" sz="1800" dirty="0"/>
              <a:t> </a:t>
            </a:r>
            <a:r>
              <a:rPr lang="fr-CA" sz="1800" dirty="0" smtClean="0"/>
              <a:t>  Cartes d’activation </a:t>
            </a:r>
            <a:r>
              <a:rPr lang="fr-CA" sz="1800" b="1" dirty="0" smtClean="0">
                <a:solidFill>
                  <a:srgbClr val="FF0000"/>
                </a:solidFill>
              </a:rPr>
              <a:t>20x15x512</a:t>
            </a:r>
            <a:endParaRPr lang="en-CA" sz="1800" b="1" dirty="0">
              <a:solidFill>
                <a:srgbClr val="FF0000"/>
              </a:solidFill>
            </a:endParaRPr>
          </a:p>
        </p:txBody>
      </p:sp>
      <p:sp>
        <p:nvSpPr>
          <p:cNvPr id="53" name="TextBox 52"/>
          <p:cNvSpPr txBox="1"/>
          <p:nvPr/>
        </p:nvSpPr>
        <p:spPr>
          <a:xfrm>
            <a:off x="4510587" y="4162378"/>
            <a:ext cx="2537874" cy="923330"/>
          </a:xfrm>
          <a:prstGeom prst="rect">
            <a:avLst/>
          </a:prstGeom>
          <a:noFill/>
        </p:spPr>
        <p:txBody>
          <a:bodyPr wrap="none" rtlCol="0">
            <a:spAutoFit/>
          </a:bodyPr>
          <a:lstStyle/>
          <a:p>
            <a:r>
              <a:rPr lang="fr-CA" sz="1800" dirty="0" smtClean="0"/>
              <a:t>3. À tour de rôle, projeter</a:t>
            </a:r>
          </a:p>
          <a:p>
            <a:r>
              <a:rPr lang="fr-CA" sz="1800" dirty="0"/>
              <a:t> </a:t>
            </a:r>
            <a:r>
              <a:rPr lang="fr-CA" sz="1800" dirty="0" smtClean="0"/>
              <a:t>  chaque région vers les</a:t>
            </a:r>
          </a:p>
          <a:p>
            <a:r>
              <a:rPr lang="fr-CA" sz="1800" dirty="0"/>
              <a:t> </a:t>
            </a:r>
            <a:r>
              <a:rPr lang="fr-CA" sz="1800" dirty="0" smtClean="0"/>
              <a:t>  cartes d’activation.</a:t>
            </a:r>
            <a:endParaRPr lang="en-CA" sz="1800" dirty="0"/>
          </a:p>
        </p:txBody>
      </p:sp>
      <p:sp>
        <p:nvSpPr>
          <p:cNvPr id="59" name="Rectangle 58"/>
          <p:cNvSpPr/>
          <p:nvPr/>
        </p:nvSpPr>
        <p:spPr>
          <a:xfrm>
            <a:off x="5152303" y="3073997"/>
            <a:ext cx="389850" cy="338554"/>
          </a:xfrm>
          <a:prstGeom prst="rect">
            <a:avLst/>
          </a:prstGeom>
        </p:spPr>
        <p:txBody>
          <a:bodyPr wrap="none">
            <a:spAutoFit/>
          </a:bodyPr>
          <a:lstStyle/>
          <a:p>
            <a:r>
              <a:rPr lang="fr-CA" sz="1600" b="1" dirty="0">
                <a:solidFill>
                  <a:srgbClr val="FF0000"/>
                </a:solidFill>
              </a:rPr>
              <a:t>20</a:t>
            </a:r>
            <a:endParaRPr lang="en-CA" sz="1600" dirty="0"/>
          </a:p>
        </p:txBody>
      </p:sp>
      <p:sp>
        <p:nvSpPr>
          <p:cNvPr id="60" name="Rectangle 59"/>
          <p:cNvSpPr/>
          <p:nvPr/>
        </p:nvSpPr>
        <p:spPr>
          <a:xfrm>
            <a:off x="5313275" y="2580470"/>
            <a:ext cx="389850" cy="338554"/>
          </a:xfrm>
          <a:prstGeom prst="rect">
            <a:avLst/>
          </a:prstGeom>
        </p:spPr>
        <p:txBody>
          <a:bodyPr wrap="none">
            <a:spAutoFit/>
          </a:bodyPr>
          <a:lstStyle/>
          <a:p>
            <a:r>
              <a:rPr lang="fr-CA" sz="1600" b="1" dirty="0" smtClean="0">
                <a:solidFill>
                  <a:srgbClr val="FF0000"/>
                </a:solidFill>
              </a:rPr>
              <a:t>15</a:t>
            </a:r>
            <a:endParaRPr lang="en-CA" sz="1600" dirty="0"/>
          </a:p>
        </p:txBody>
      </p:sp>
      <p:sp>
        <p:nvSpPr>
          <p:cNvPr id="61" name="Rectangle 60"/>
          <p:cNvSpPr/>
          <p:nvPr/>
        </p:nvSpPr>
        <p:spPr>
          <a:xfrm>
            <a:off x="4341725" y="3314563"/>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65" name="Cube 64"/>
          <p:cNvSpPr/>
          <p:nvPr/>
        </p:nvSpPr>
        <p:spPr>
          <a:xfrm>
            <a:off x="4192653" y="2470120"/>
            <a:ext cx="1204642" cy="915069"/>
          </a:xfrm>
          <a:prstGeom prst="cube">
            <a:avLst>
              <a:gd name="adj" fmla="val 40794"/>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6" name="Freeform 65"/>
          <p:cNvSpPr/>
          <p:nvPr/>
        </p:nvSpPr>
        <p:spPr>
          <a:xfrm>
            <a:off x="5191536" y="2623941"/>
            <a:ext cx="138112" cy="450056"/>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Freeform 66"/>
          <p:cNvSpPr/>
          <p:nvPr/>
        </p:nvSpPr>
        <p:spPr>
          <a:xfrm>
            <a:off x="4456567" y="2619100"/>
            <a:ext cx="138112" cy="450056"/>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8" name="Straight Connector 67"/>
          <p:cNvCxnSpPr>
            <a:stCxn id="67" idx="2"/>
            <a:endCxn id="66" idx="2"/>
          </p:cNvCxnSpPr>
          <p:nvPr/>
        </p:nvCxnSpPr>
        <p:spPr>
          <a:xfrm>
            <a:off x="4592298" y="2619100"/>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4592297" y="295454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4460716" y="3069207"/>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4456567" y="274581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sp>
        <p:nvSpPr>
          <p:cNvPr id="3" name="Freeform 2"/>
          <p:cNvSpPr/>
          <p:nvPr/>
        </p:nvSpPr>
        <p:spPr>
          <a:xfrm>
            <a:off x="1113905" y="1846126"/>
            <a:ext cx="4038398" cy="996827"/>
          </a:xfrm>
          <a:custGeom>
            <a:avLst/>
            <a:gdLst>
              <a:gd name="connsiteX0" fmla="*/ 0 w 3192088"/>
              <a:gd name="connsiteY0" fmla="*/ 389998 h 996827"/>
              <a:gd name="connsiteX1" fmla="*/ 1961804 w 3192088"/>
              <a:gd name="connsiteY1" fmla="*/ 24238 h 996827"/>
              <a:gd name="connsiteX2" fmla="*/ 3192088 w 3192088"/>
              <a:gd name="connsiteY2" fmla="*/ 996827 h 996827"/>
            </a:gdLst>
            <a:ahLst/>
            <a:cxnLst>
              <a:cxn ang="0">
                <a:pos x="connsiteX0" y="connsiteY0"/>
              </a:cxn>
              <a:cxn ang="0">
                <a:pos x="connsiteX1" y="connsiteY1"/>
              </a:cxn>
              <a:cxn ang="0">
                <a:pos x="connsiteX2" y="connsiteY2"/>
              </a:cxn>
            </a:cxnLst>
            <a:rect l="l" t="t" r="r" b="b"/>
            <a:pathLst>
              <a:path w="3192088" h="996827">
                <a:moveTo>
                  <a:pt x="0" y="389998"/>
                </a:moveTo>
                <a:cubicBezTo>
                  <a:pt x="714894" y="156549"/>
                  <a:pt x="1429789" y="-76900"/>
                  <a:pt x="1961804" y="24238"/>
                </a:cubicBezTo>
                <a:cubicBezTo>
                  <a:pt x="2493819" y="125376"/>
                  <a:pt x="2842953" y="561101"/>
                  <a:pt x="3192088" y="996827"/>
                </a:cubicBezTo>
              </a:path>
            </a:pathLst>
          </a:custGeom>
          <a:ln>
            <a:headEnd type="none" w="med" len="med"/>
            <a:tailEnd type="arrow"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2772920075"/>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2083" y="2202874"/>
            <a:ext cx="1623342" cy="1446414"/>
            <a:chOff x="2832640" y="2924824"/>
            <a:chExt cx="2619192" cy="2046094"/>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832640" y="2924824"/>
              <a:ext cx="2619192" cy="2046094"/>
            </a:xfrm>
            <a:prstGeom prst="rect">
              <a:avLst/>
            </a:prstGeom>
            <a:noFill/>
            <a:ln>
              <a:noFill/>
            </a:ln>
          </p:spPr>
        </p:pic>
        <p:sp>
          <p:nvSpPr>
            <p:cNvPr id="29" name="Rectangle 28"/>
            <p:cNvSpPr/>
            <p:nvPr/>
          </p:nvSpPr>
          <p:spPr>
            <a:xfrm>
              <a:off x="3146360" y="375171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064884" y="3682654"/>
              <a:ext cx="1148276" cy="100047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3426250" y="3682654"/>
              <a:ext cx="258786" cy="245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109724" y="3734710"/>
              <a:ext cx="235050" cy="24912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4330098" y="4361317"/>
              <a:ext cx="726538" cy="41999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4495646" y="3077224"/>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Rectangle 34"/>
            <p:cNvSpPr/>
            <p:nvPr/>
          </p:nvSpPr>
          <p:spPr>
            <a:xfrm>
              <a:off x="4076700" y="2975304"/>
              <a:ext cx="1067201" cy="187530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4383413" y="3180362"/>
              <a:ext cx="763142" cy="2101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3146359" y="4451462"/>
              <a:ext cx="622409" cy="1864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5" name="TextBox 4"/>
          <p:cNvSpPr txBox="1"/>
          <p:nvPr/>
        </p:nvSpPr>
        <p:spPr>
          <a:xfrm>
            <a:off x="550203" y="3674162"/>
            <a:ext cx="992579" cy="307777"/>
          </a:xfrm>
          <a:prstGeom prst="rect">
            <a:avLst/>
          </a:prstGeom>
          <a:noFill/>
        </p:spPr>
        <p:txBody>
          <a:bodyPr wrap="none" rtlCol="0">
            <a:spAutoFit/>
          </a:bodyPr>
          <a:lstStyle/>
          <a:p>
            <a:r>
              <a:rPr lang="fr-CA" sz="1400" dirty="0" smtClean="0"/>
              <a:t>640x480x3</a:t>
            </a:r>
            <a:endParaRPr lang="en-CA" sz="2800" dirty="0"/>
          </a:p>
        </p:txBody>
      </p:sp>
      <p:grpSp>
        <p:nvGrpSpPr>
          <p:cNvPr id="21" name="Group 20"/>
          <p:cNvGrpSpPr/>
          <p:nvPr/>
        </p:nvGrpSpPr>
        <p:grpSpPr>
          <a:xfrm>
            <a:off x="2171695" y="2227978"/>
            <a:ext cx="1893229" cy="1396205"/>
            <a:chOff x="3026534" y="3884870"/>
            <a:chExt cx="2936383" cy="2820732"/>
          </a:xfrm>
        </p:grpSpPr>
        <p:sp>
          <p:nvSpPr>
            <p:cNvPr id="22" name="Trapezoid 21"/>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p:cNvGrpSpPr/>
            <p:nvPr/>
          </p:nvGrpSpPr>
          <p:grpSpPr>
            <a:xfrm>
              <a:off x="3237049" y="4258342"/>
              <a:ext cx="1001396" cy="2171143"/>
              <a:chOff x="2936026" y="4478392"/>
              <a:chExt cx="651225" cy="1193083"/>
            </a:xfrm>
            <a:solidFill>
              <a:schemeClr val="bg1"/>
            </a:solidFill>
          </p:grpSpPr>
          <p:sp>
            <p:nvSpPr>
              <p:cNvPr id="46" name="Cube 45"/>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7" name="Cube 46"/>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8" name="Cube 47"/>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4" name="Group 23"/>
            <p:cNvGrpSpPr/>
            <p:nvPr/>
          </p:nvGrpSpPr>
          <p:grpSpPr>
            <a:xfrm>
              <a:off x="3992574" y="4621276"/>
              <a:ext cx="819449" cy="1389344"/>
              <a:chOff x="3996733" y="5166387"/>
              <a:chExt cx="516560" cy="804169"/>
            </a:xfrm>
            <a:solidFill>
              <a:schemeClr val="bg1"/>
            </a:solidFill>
          </p:grpSpPr>
          <p:sp>
            <p:nvSpPr>
              <p:cNvPr id="43" name="Cube 42"/>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4" name="Cube 43"/>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5" name="Cube 44"/>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5" name="Group 24"/>
            <p:cNvGrpSpPr/>
            <p:nvPr/>
          </p:nvGrpSpPr>
          <p:grpSpPr>
            <a:xfrm>
              <a:off x="4683362" y="4817956"/>
              <a:ext cx="602349" cy="917646"/>
              <a:chOff x="3996733" y="5166387"/>
              <a:chExt cx="516560" cy="804169"/>
            </a:xfrm>
            <a:solidFill>
              <a:schemeClr val="bg1"/>
            </a:solidFill>
          </p:grpSpPr>
          <p:sp>
            <p:nvSpPr>
              <p:cNvPr id="40" name="Cube 39"/>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1" name="Cube 40"/>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Cube 41"/>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6" name="Group 25"/>
            <p:cNvGrpSpPr/>
            <p:nvPr/>
          </p:nvGrpSpPr>
          <p:grpSpPr>
            <a:xfrm>
              <a:off x="5218989" y="4968366"/>
              <a:ext cx="490814" cy="534584"/>
              <a:chOff x="4085834" y="3608778"/>
              <a:chExt cx="731109" cy="556531"/>
            </a:xfrm>
            <a:solidFill>
              <a:schemeClr val="bg1"/>
            </a:solidFill>
          </p:grpSpPr>
          <p:sp>
            <p:nvSpPr>
              <p:cNvPr id="27" name="Cube 26"/>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7" name="Cube 36"/>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9" name="Cube 38"/>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10" name="TextBox 9"/>
          <p:cNvSpPr txBox="1"/>
          <p:nvPr/>
        </p:nvSpPr>
        <p:spPr>
          <a:xfrm>
            <a:off x="106789" y="4181302"/>
            <a:ext cx="2377574" cy="369332"/>
          </a:xfrm>
          <a:prstGeom prst="rect">
            <a:avLst/>
          </a:prstGeom>
          <a:noFill/>
        </p:spPr>
        <p:txBody>
          <a:bodyPr wrap="none" rtlCol="0">
            <a:spAutoFit/>
          </a:bodyPr>
          <a:lstStyle/>
          <a:p>
            <a:r>
              <a:rPr lang="fr-CA" sz="1800" dirty="0" smtClean="0"/>
              <a:t>1. Localiser des régions</a:t>
            </a:r>
            <a:endParaRPr lang="en-CA" sz="1800" dirty="0"/>
          </a:p>
        </p:txBody>
      </p:sp>
      <p:sp>
        <p:nvSpPr>
          <p:cNvPr id="49" name="TextBox 48"/>
          <p:cNvSpPr txBox="1"/>
          <p:nvPr/>
        </p:nvSpPr>
        <p:spPr>
          <a:xfrm>
            <a:off x="1513744" y="4708573"/>
            <a:ext cx="3204723" cy="923330"/>
          </a:xfrm>
          <a:prstGeom prst="rect">
            <a:avLst/>
          </a:prstGeom>
          <a:noFill/>
        </p:spPr>
        <p:txBody>
          <a:bodyPr wrap="none" rtlCol="0">
            <a:spAutoFit/>
          </a:bodyPr>
          <a:lstStyle/>
          <a:p>
            <a:r>
              <a:rPr lang="fr-CA" sz="1800" dirty="0"/>
              <a:t>2</a:t>
            </a:r>
            <a:r>
              <a:rPr lang="fr-CA" sz="1800" dirty="0" smtClean="0"/>
              <a:t>. Propagation avant de l’image</a:t>
            </a:r>
          </a:p>
          <a:p>
            <a:r>
              <a:rPr lang="fr-CA" sz="1800" dirty="0" smtClean="0"/>
              <a:t>   dans 5 blocs </a:t>
            </a:r>
            <a:r>
              <a:rPr lang="fr-CA" sz="1800" dirty="0" err="1" smtClean="0"/>
              <a:t>convolutionnels</a:t>
            </a:r>
            <a:r>
              <a:rPr lang="fr-CA" sz="1800" dirty="0" smtClean="0"/>
              <a:t>.</a:t>
            </a:r>
          </a:p>
          <a:p>
            <a:r>
              <a:rPr lang="fr-CA" sz="1800" dirty="0"/>
              <a:t> </a:t>
            </a:r>
            <a:r>
              <a:rPr lang="fr-CA" sz="1800" dirty="0" smtClean="0"/>
              <a:t>  Cartes d’activation </a:t>
            </a:r>
            <a:r>
              <a:rPr lang="fr-CA" sz="1800" b="1" dirty="0" smtClean="0">
                <a:solidFill>
                  <a:srgbClr val="FF0000"/>
                </a:solidFill>
              </a:rPr>
              <a:t>20x15x512</a:t>
            </a:r>
            <a:endParaRPr lang="en-CA" sz="1800" b="1" dirty="0">
              <a:solidFill>
                <a:srgbClr val="FF0000"/>
              </a:solidFill>
            </a:endParaRPr>
          </a:p>
        </p:txBody>
      </p:sp>
      <p:sp>
        <p:nvSpPr>
          <p:cNvPr id="53" name="TextBox 52"/>
          <p:cNvSpPr txBox="1"/>
          <p:nvPr/>
        </p:nvSpPr>
        <p:spPr>
          <a:xfrm>
            <a:off x="4510587" y="4162378"/>
            <a:ext cx="2537874" cy="923330"/>
          </a:xfrm>
          <a:prstGeom prst="rect">
            <a:avLst/>
          </a:prstGeom>
          <a:noFill/>
        </p:spPr>
        <p:txBody>
          <a:bodyPr wrap="none" rtlCol="0">
            <a:spAutoFit/>
          </a:bodyPr>
          <a:lstStyle/>
          <a:p>
            <a:r>
              <a:rPr lang="fr-CA" sz="1800" dirty="0" smtClean="0"/>
              <a:t>3. À tour de rôle, projeter</a:t>
            </a:r>
          </a:p>
          <a:p>
            <a:r>
              <a:rPr lang="fr-CA" sz="1800" dirty="0"/>
              <a:t> </a:t>
            </a:r>
            <a:r>
              <a:rPr lang="fr-CA" sz="1800" dirty="0" smtClean="0"/>
              <a:t>  chaque région vers les</a:t>
            </a:r>
          </a:p>
          <a:p>
            <a:r>
              <a:rPr lang="fr-CA" sz="1800" dirty="0"/>
              <a:t> </a:t>
            </a:r>
            <a:r>
              <a:rPr lang="fr-CA" sz="1800" dirty="0" smtClean="0"/>
              <a:t>  cartes d’activation.</a:t>
            </a:r>
            <a:endParaRPr lang="en-CA" sz="1800" dirty="0"/>
          </a:p>
        </p:txBody>
      </p:sp>
      <p:sp>
        <p:nvSpPr>
          <p:cNvPr id="59" name="TextBox 58"/>
          <p:cNvSpPr txBox="1"/>
          <p:nvPr/>
        </p:nvSpPr>
        <p:spPr>
          <a:xfrm>
            <a:off x="5444384" y="5214015"/>
            <a:ext cx="1718740" cy="923330"/>
          </a:xfrm>
          <a:prstGeom prst="rect">
            <a:avLst/>
          </a:prstGeom>
          <a:noFill/>
        </p:spPr>
        <p:txBody>
          <a:bodyPr wrap="none" rtlCol="0">
            <a:spAutoFit/>
          </a:bodyPr>
          <a:lstStyle/>
          <a:p>
            <a:r>
              <a:rPr lang="fr-CA" sz="1800" dirty="0"/>
              <a:t>4</a:t>
            </a:r>
            <a:r>
              <a:rPr lang="fr-CA" sz="1800" dirty="0" smtClean="0"/>
              <a:t>. </a:t>
            </a:r>
            <a:r>
              <a:rPr lang="fr-CA" sz="1800" dirty="0" err="1" smtClean="0"/>
              <a:t>Crop</a:t>
            </a:r>
            <a:r>
              <a:rPr lang="fr-CA" sz="1800" dirty="0" smtClean="0"/>
              <a:t> + </a:t>
            </a:r>
            <a:r>
              <a:rPr lang="fr-CA" sz="1800" dirty="0" err="1" smtClean="0"/>
              <a:t>resize</a:t>
            </a:r>
            <a:r>
              <a:rPr lang="fr-CA" sz="1800" dirty="0" smtClean="0"/>
              <a:t> </a:t>
            </a:r>
          </a:p>
          <a:p>
            <a:r>
              <a:rPr lang="fr-CA" sz="1800" dirty="0"/>
              <a:t> </a:t>
            </a:r>
            <a:r>
              <a:rPr lang="fr-CA" sz="1800" dirty="0" smtClean="0"/>
              <a:t>   </a:t>
            </a:r>
            <a:r>
              <a:rPr lang="fr-CA" sz="1800" b="1" dirty="0" smtClean="0">
                <a:solidFill>
                  <a:srgbClr val="FF0000"/>
                </a:solidFill>
              </a:rPr>
              <a:t>7x7x512</a:t>
            </a:r>
          </a:p>
          <a:p>
            <a:r>
              <a:rPr lang="fr-CA" sz="1800" b="1" dirty="0">
                <a:solidFill>
                  <a:srgbClr val="000000"/>
                </a:solidFill>
              </a:rPr>
              <a:t> </a:t>
            </a:r>
            <a:r>
              <a:rPr lang="fr-CA" sz="1800" b="1" dirty="0" smtClean="0">
                <a:solidFill>
                  <a:srgbClr val="000000"/>
                </a:solidFill>
              </a:rPr>
              <a:t>   </a:t>
            </a:r>
            <a:r>
              <a:rPr lang="fr-CA" sz="1400" dirty="0" smtClean="0">
                <a:solidFill>
                  <a:srgbClr val="000000"/>
                </a:solidFill>
              </a:rPr>
              <a:t>(«</a:t>
            </a:r>
            <a:r>
              <a:rPr lang="fr-CA" sz="1400" dirty="0">
                <a:solidFill>
                  <a:srgbClr val="000000"/>
                </a:solidFill>
              </a:rPr>
              <a:t> ROI </a:t>
            </a:r>
            <a:r>
              <a:rPr lang="fr-CA" sz="1400" dirty="0" err="1">
                <a:solidFill>
                  <a:srgbClr val="000000"/>
                </a:solidFill>
              </a:rPr>
              <a:t>pooling</a:t>
            </a:r>
            <a:r>
              <a:rPr lang="fr-CA" sz="1400" dirty="0">
                <a:solidFill>
                  <a:srgbClr val="000000"/>
                </a:solidFill>
              </a:rPr>
              <a:t> »)</a:t>
            </a:r>
            <a:endParaRPr lang="en-CA" sz="1800" b="1" dirty="0">
              <a:solidFill>
                <a:srgbClr val="FF0000"/>
              </a:solidFill>
            </a:endParaRPr>
          </a:p>
        </p:txBody>
      </p:sp>
      <p:sp>
        <p:nvSpPr>
          <p:cNvPr id="65" name="Rectangle 64"/>
          <p:cNvSpPr/>
          <p:nvPr/>
        </p:nvSpPr>
        <p:spPr>
          <a:xfrm>
            <a:off x="5152303" y="3073997"/>
            <a:ext cx="389850" cy="338554"/>
          </a:xfrm>
          <a:prstGeom prst="rect">
            <a:avLst/>
          </a:prstGeom>
        </p:spPr>
        <p:txBody>
          <a:bodyPr wrap="none">
            <a:spAutoFit/>
          </a:bodyPr>
          <a:lstStyle/>
          <a:p>
            <a:r>
              <a:rPr lang="fr-CA" sz="1600" b="1" dirty="0">
                <a:solidFill>
                  <a:srgbClr val="FF0000"/>
                </a:solidFill>
              </a:rPr>
              <a:t>20</a:t>
            </a:r>
            <a:endParaRPr lang="en-CA" sz="1600" dirty="0"/>
          </a:p>
        </p:txBody>
      </p:sp>
      <p:sp>
        <p:nvSpPr>
          <p:cNvPr id="66" name="Rectangle 65"/>
          <p:cNvSpPr/>
          <p:nvPr/>
        </p:nvSpPr>
        <p:spPr>
          <a:xfrm>
            <a:off x="5313275" y="2580470"/>
            <a:ext cx="389850" cy="338554"/>
          </a:xfrm>
          <a:prstGeom prst="rect">
            <a:avLst/>
          </a:prstGeom>
        </p:spPr>
        <p:txBody>
          <a:bodyPr wrap="none">
            <a:spAutoFit/>
          </a:bodyPr>
          <a:lstStyle/>
          <a:p>
            <a:r>
              <a:rPr lang="fr-CA" sz="1600" b="1" dirty="0" smtClean="0">
                <a:solidFill>
                  <a:srgbClr val="FF0000"/>
                </a:solidFill>
              </a:rPr>
              <a:t>15</a:t>
            </a:r>
            <a:endParaRPr lang="en-CA" sz="1600" dirty="0"/>
          </a:p>
        </p:txBody>
      </p:sp>
      <p:sp>
        <p:nvSpPr>
          <p:cNvPr id="67" name="Rectangle 66"/>
          <p:cNvSpPr/>
          <p:nvPr/>
        </p:nvSpPr>
        <p:spPr>
          <a:xfrm>
            <a:off x="4341725" y="3314563"/>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68" name="Rectangle 67"/>
          <p:cNvSpPr/>
          <p:nvPr/>
        </p:nvSpPr>
        <p:spPr>
          <a:xfrm>
            <a:off x="6533817" y="3117592"/>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69" name="Rectangle 68"/>
          <p:cNvSpPr/>
          <p:nvPr/>
        </p:nvSpPr>
        <p:spPr>
          <a:xfrm>
            <a:off x="5931003" y="3188720"/>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70" name="Rectangle 69"/>
          <p:cNvSpPr/>
          <p:nvPr/>
        </p:nvSpPr>
        <p:spPr>
          <a:xfrm>
            <a:off x="6651998" y="2764286"/>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71" name="Cube 70"/>
          <p:cNvSpPr/>
          <p:nvPr/>
        </p:nvSpPr>
        <p:spPr>
          <a:xfrm>
            <a:off x="4192653" y="2470120"/>
            <a:ext cx="1204642" cy="915069"/>
          </a:xfrm>
          <a:prstGeom prst="cube">
            <a:avLst>
              <a:gd name="adj" fmla="val 40794"/>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2" name="Freeform 71"/>
          <p:cNvSpPr/>
          <p:nvPr/>
        </p:nvSpPr>
        <p:spPr>
          <a:xfrm>
            <a:off x="5191536" y="2623941"/>
            <a:ext cx="138112" cy="450056"/>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Freeform 72"/>
          <p:cNvSpPr/>
          <p:nvPr/>
        </p:nvSpPr>
        <p:spPr>
          <a:xfrm>
            <a:off x="4456567" y="2619100"/>
            <a:ext cx="138112" cy="450056"/>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74" name="Straight Connector 73"/>
          <p:cNvCxnSpPr>
            <a:stCxn id="73" idx="2"/>
            <a:endCxn id="72" idx="2"/>
          </p:cNvCxnSpPr>
          <p:nvPr/>
        </p:nvCxnSpPr>
        <p:spPr>
          <a:xfrm>
            <a:off x="4592298" y="2619100"/>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4592297" y="295454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4460716" y="3069207"/>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4456567" y="274581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sp>
        <p:nvSpPr>
          <p:cNvPr id="78" name="Cube 77"/>
          <p:cNvSpPr/>
          <p:nvPr/>
        </p:nvSpPr>
        <p:spPr>
          <a:xfrm>
            <a:off x="5715819" y="2683388"/>
            <a:ext cx="998561" cy="547337"/>
          </a:xfrm>
          <a:prstGeom prst="cube">
            <a:avLst>
              <a:gd name="adj" fmla="val 27168"/>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 name="Freeform 2"/>
          <p:cNvSpPr/>
          <p:nvPr/>
        </p:nvSpPr>
        <p:spPr>
          <a:xfrm>
            <a:off x="1113904" y="1846126"/>
            <a:ext cx="4064937" cy="996827"/>
          </a:xfrm>
          <a:custGeom>
            <a:avLst/>
            <a:gdLst>
              <a:gd name="connsiteX0" fmla="*/ 0 w 3192088"/>
              <a:gd name="connsiteY0" fmla="*/ 389998 h 996827"/>
              <a:gd name="connsiteX1" fmla="*/ 1961804 w 3192088"/>
              <a:gd name="connsiteY1" fmla="*/ 24238 h 996827"/>
              <a:gd name="connsiteX2" fmla="*/ 3192088 w 3192088"/>
              <a:gd name="connsiteY2" fmla="*/ 996827 h 996827"/>
            </a:gdLst>
            <a:ahLst/>
            <a:cxnLst>
              <a:cxn ang="0">
                <a:pos x="connsiteX0" y="connsiteY0"/>
              </a:cxn>
              <a:cxn ang="0">
                <a:pos x="connsiteX1" y="connsiteY1"/>
              </a:cxn>
              <a:cxn ang="0">
                <a:pos x="connsiteX2" y="connsiteY2"/>
              </a:cxn>
            </a:cxnLst>
            <a:rect l="l" t="t" r="r" b="b"/>
            <a:pathLst>
              <a:path w="3192088" h="996827">
                <a:moveTo>
                  <a:pt x="0" y="389998"/>
                </a:moveTo>
                <a:cubicBezTo>
                  <a:pt x="714894" y="156549"/>
                  <a:pt x="1429789" y="-76900"/>
                  <a:pt x="1961804" y="24238"/>
                </a:cubicBezTo>
                <a:cubicBezTo>
                  <a:pt x="2493819" y="125376"/>
                  <a:pt x="2842953" y="561101"/>
                  <a:pt x="3192088" y="996827"/>
                </a:cubicBezTo>
              </a:path>
            </a:pathLst>
          </a:custGeom>
          <a:ln>
            <a:headEnd type="none" w="med" len="med"/>
            <a:tailEnd type="arrow"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3012414970"/>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2083" y="2202874"/>
            <a:ext cx="1623342" cy="1446414"/>
            <a:chOff x="2832640" y="2924824"/>
            <a:chExt cx="2619192" cy="2046094"/>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832640" y="2924824"/>
              <a:ext cx="2619192" cy="2046094"/>
            </a:xfrm>
            <a:prstGeom prst="rect">
              <a:avLst/>
            </a:prstGeom>
            <a:noFill/>
            <a:ln>
              <a:noFill/>
            </a:ln>
          </p:spPr>
        </p:pic>
        <p:sp>
          <p:nvSpPr>
            <p:cNvPr id="29" name="Rectangle 28"/>
            <p:cNvSpPr/>
            <p:nvPr/>
          </p:nvSpPr>
          <p:spPr>
            <a:xfrm>
              <a:off x="3146360" y="375171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064884" y="3682654"/>
              <a:ext cx="1148276" cy="100047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3426250" y="3682654"/>
              <a:ext cx="258786" cy="245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109724" y="3734710"/>
              <a:ext cx="235050" cy="24912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4330098" y="4361317"/>
              <a:ext cx="726538" cy="41999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4495646" y="3077224"/>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Rectangle 34"/>
            <p:cNvSpPr/>
            <p:nvPr/>
          </p:nvSpPr>
          <p:spPr>
            <a:xfrm>
              <a:off x="4076700" y="2975304"/>
              <a:ext cx="1067201" cy="187530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4383413" y="3180362"/>
              <a:ext cx="763142" cy="2101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3146359" y="4451462"/>
              <a:ext cx="622409" cy="1864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smtClean="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5" name="TextBox 4"/>
          <p:cNvSpPr txBox="1"/>
          <p:nvPr/>
        </p:nvSpPr>
        <p:spPr>
          <a:xfrm>
            <a:off x="550203" y="3674162"/>
            <a:ext cx="992579" cy="307777"/>
          </a:xfrm>
          <a:prstGeom prst="rect">
            <a:avLst/>
          </a:prstGeom>
          <a:noFill/>
        </p:spPr>
        <p:txBody>
          <a:bodyPr wrap="none" rtlCol="0">
            <a:spAutoFit/>
          </a:bodyPr>
          <a:lstStyle/>
          <a:p>
            <a:r>
              <a:rPr lang="fr-CA" sz="1400" dirty="0" smtClean="0"/>
              <a:t>640x480x3</a:t>
            </a:r>
            <a:endParaRPr lang="en-CA" sz="2800" dirty="0"/>
          </a:p>
        </p:txBody>
      </p:sp>
      <p:grpSp>
        <p:nvGrpSpPr>
          <p:cNvPr id="21" name="Group 20"/>
          <p:cNvGrpSpPr/>
          <p:nvPr/>
        </p:nvGrpSpPr>
        <p:grpSpPr>
          <a:xfrm>
            <a:off x="2171695" y="2227978"/>
            <a:ext cx="1893229" cy="1396205"/>
            <a:chOff x="3026534" y="3884870"/>
            <a:chExt cx="2936383" cy="2820732"/>
          </a:xfrm>
        </p:grpSpPr>
        <p:sp>
          <p:nvSpPr>
            <p:cNvPr id="22" name="Trapezoid 21"/>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p:cNvGrpSpPr/>
            <p:nvPr/>
          </p:nvGrpSpPr>
          <p:grpSpPr>
            <a:xfrm>
              <a:off x="3237049" y="4258342"/>
              <a:ext cx="1001396" cy="2171143"/>
              <a:chOff x="2936026" y="4478392"/>
              <a:chExt cx="651225" cy="1193083"/>
            </a:xfrm>
            <a:solidFill>
              <a:schemeClr val="bg1"/>
            </a:solidFill>
          </p:grpSpPr>
          <p:sp>
            <p:nvSpPr>
              <p:cNvPr id="46" name="Cube 45"/>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7" name="Cube 46"/>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8" name="Cube 47"/>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4" name="Group 23"/>
            <p:cNvGrpSpPr/>
            <p:nvPr/>
          </p:nvGrpSpPr>
          <p:grpSpPr>
            <a:xfrm>
              <a:off x="3992574" y="4621276"/>
              <a:ext cx="819449" cy="1389344"/>
              <a:chOff x="3996733" y="5166387"/>
              <a:chExt cx="516560" cy="804169"/>
            </a:xfrm>
            <a:solidFill>
              <a:schemeClr val="bg1"/>
            </a:solidFill>
          </p:grpSpPr>
          <p:sp>
            <p:nvSpPr>
              <p:cNvPr id="43" name="Cube 42"/>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4" name="Cube 43"/>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5" name="Cube 44"/>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5" name="Group 24"/>
            <p:cNvGrpSpPr/>
            <p:nvPr/>
          </p:nvGrpSpPr>
          <p:grpSpPr>
            <a:xfrm>
              <a:off x="4683362" y="4817956"/>
              <a:ext cx="602349" cy="917646"/>
              <a:chOff x="3996733" y="5166387"/>
              <a:chExt cx="516560" cy="804169"/>
            </a:xfrm>
            <a:solidFill>
              <a:schemeClr val="bg1"/>
            </a:solidFill>
          </p:grpSpPr>
          <p:sp>
            <p:nvSpPr>
              <p:cNvPr id="40" name="Cube 39"/>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1" name="Cube 40"/>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Cube 41"/>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6" name="Group 25"/>
            <p:cNvGrpSpPr/>
            <p:nvPr/>
          </p:nvGrpSpPr>
          <p:grpSpPr>
            <a:xfrm>
              <a:off x="5218989" y="4968366"/>
              <a:ext cx="490814" cy="534584"/>
              <a:chOff x="4085834" y="3608778"/>
              <a:chExt cx="731109" cy="556531"/>
            </a:xfrm>
            <a:solidFill>
              <a:schemeClr val="bg1"/>
            </a:solidFill>
          </p:grpSpPr>
          <p:sp>
            <p:nvSpPr>
              <p:cNvPr id="27" name="Cube 26"/>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7" name="Cube 36"/>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9" name="Cube 38"/>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10" name="TextBox 9"/>
          <p:cNvSpPr txBox="1"/>
          <p:nvPr/>
        </p:nvSpPr>
        <p:spPr>
          <a:xfrm>
            <a:off x="106789" y="4181302"/>
            <a:ext cx="2377574" cy="369332"/>
          </a:xfrm>
          <a:prstGeom prst="rect">
            <a:avLst/>
          </a:prstGeom>
          <a:noFill/>
        </p:spPr>
        <p:txBody>
          <a:bodyPr wrap="none" rtlCol="0">
            <a:spAutoFit/>
          </a:bodyPr>
          <a:lstStyle/>
          <a:p>
            <a:r>
              <a:rPr lang="fr-CA" sz="1800" dirty="0" smtClean="0"/>
              <a:t>1. Localiser des régions</a:t>
            </a:r>
            <a:endParaRPr lang="en-CA" sz="1800" dirty="0"/>
          </a:p>
        </p:txBody>
      </p:sp>
      <p:sp>
        <p:nvSpPr>
          <p:cNvPr id="49" name="TextBox 48"/>
          <p:cNvSpPr txBox="1"/>
          <p:nvPr/>
        </p:nvSpPr>
        <p:spPr>
          <a:xfrm>
            <a:off x="1513744" y="4708573"/>
            <a:ext cx="3204723" cy="923330"/>
          </a:xfrm>
          <a:prstGeom prst="rect">
            <a:avLst/>
          </a:prstGeom>
          <a:noFill/>
        </p:spPr>
        <p:txBody>
          <a:bodyPr wrap="none" rtlCol="0">
            <a:spAutoFit/>
          </a:bodyPr>
          <a:lstStyle/>
          <a:p>
            <a:r>
              <a:rPr lang="fr-CA" sz="1800" dirty="0"/>
              <a:t>2</a:t>
            </a:r>
            <a:r>
              <a:rPr lang="fr-CA" sz="1800" dirty="0" smtClean="0"/>
              <a:t>. Propagation avant de l’image</a:t>
            </a:r>
          </a:p>
          <a:p>
            <a:r>
              <a:rPr lang="fr-CA" sz="1800" dirty="0" smtClean="0"/>
              <a:t>   dans 5 blocs </a:t>
            </a:r>
            <a:r>
              <a:rPr lang="fr-CA" sz="1800" dirty="0" err="1" smtClean="0"/>
              <a:t>convolutionnels</a:t>
            </a:r>
            <a:r>
              <a:rPr lang="fr-CA" sz="1800" dirty="0" smtClean="0"/>
              <a:t>.</a:t>
            </a:r>
          </a:p>
          <a:p>
            <a:r>
              <a:rPr lang="fr-CA" sz="1800" dirty="0"/>
              <a:t> </a:t>
            </a:r>
            <a:r>
              <a:rPr lang="fr-CA" sz="1800" dirty="0" smtClean="0"/>
              <a:t>  Cartes d’activation </a:t>
            </a:r>
            <a:r>
              <a:rPr lang="fr-CA" sz="1800" b="1" dirty="0" smtClean="0">
                <a:solidFill>
                  <a:srgbClr val="FF0000"/>
                </a:solidFill>
              </a:rPr>
              <a:t>20x15x512</a:t>
            </a:r>
            <a:endParaRPr lang="en-CA" sz="1800" b="1" dirty="0">
              <a:solidFill>
                <a:srgbClr val="FF0000"/>
              </a:solidFill>
            </a:endParaRPr>
          </a:p>
        </p:txBody>
      </p:sp>
      <p:sp>
        <p:nvSpPr>
          <p:cNvPr id="53" name="TextBox 52"/>
          <p:cNvSpPr txBox="1"/>
          <p:nvPr/>
        </p:nvSpPr>
        <p:spPr>
          <a:xfrm>
            <a:off x="4510587" y="4162378"/>
            <a:ext cx="2537874" cy="923330"/>
          </a:xfrm>
          <a:prstGeom prst="rect">
            <a:avLst/>
          </a:prstGeom>
          <a:noFill/>
        </p:spPr>
        <p:txBody>
          <a:bodyPr wrap="none" rtlCol="0">
            <a:spAutoFit/>
          </a:bodyPr>
          <a:lstStyle/>
          <a:p>
            <a:r>
              <a:rPr lang="fr-CA" sz="1800" dirty="0" smtClean="0"/>
              <a:t>3. À tour de rôle, projeter</a:t>
            </a:r>
          </a:p>
          <a:p>
            <a:r>
              <a:rPr lang="fr-CA" sz="1800" dirty="0"/>
              <a:t> </a:t>
            </a:r>
            <a:r>
              <a:rPr lang="fr-CA" sz="1800" dirty="0" smtClean="0"/>
              <a:t>  chaque région vers les</a:t>
            </a:r>
          </a:p>
          <a:p>
            <a:r>
              <a:rPr lang="fr-CA" sz="1800" dirty="0"/>
              <a:t> </a:t>
            </a:r>
            <a:r>
              <a:rPr lang="fr-CA" sz="1800" dirty="0" smtClean="0"/>
              <a:t>  cartes d’activation.</a:t>
            </a:r>
            <a:endParaRPr lang="en-CA" sz="1800" dirty="0"/>
          </a:p>
        </p:txBody>
      </p:sp>
      <p:sp>
        <p:nvSpPr>
          <p:cNvPr id="59" name="TextBox 58"/>
          <p:cNvSpPr txBox="1"/>
          <p:nvPr/>
        </p:nvSpPr>
        <p:spPr>
          <a:xfrm>
            <a:off x="5444384" y="5214015"/>
            <a:ext cx="1718740" cy="923330"/>
          </a:xfrm>
          <a:prstGeom prst="rect">
            <a:avLst/>
          </a:prstGeom>
          <a:noFill/>
        </p:spPr>
        <p:txBody>
          <a:bodyPr wrap="none" rtlCol="0">
            <a:spAutoFit/>
          </a:bodyPr>
          <a:lstStyle/>
          <a:p>
            <a:r>
              <a:rPr lang="fr-CA" sz="1800" dirty="0"/>
              <a:t>4</a:t>
            </a:r>
            <a:r>
              <a:rPr lang="fr-CA" sz="1800" dirty="0" smtClean="0"/>
              <a:t>. </a:t>
            </a:r>
            <a:r>
              <a:rPr lang="fr-CA" sz="1800" dirty="0" err="1" smtClean="0"/>
              <a:t>Crop</a:t>
            </a:r>
            <a:r>
              <a:rPr lang="fr-CA" sz="1800" dirty="0" smtClean="0"/>
              <a:t> + </a:t>
            </a:r>
            <a:r>
              <a:rPr lang="fr-CA" sz="1800" dirty="0" err="1" smtClean="0"/>
              <a:t>resize</a:t>
            </a:r>
            <a:r>
              <a:rPr lang="fr-CA" sz="1800" dirty="0" smtClean="0"/>
              <a:t> </a:t>
            </a:r>
          </a:p>
          <a:p>
            <a:r>
              <a:rPr lang="fr-CA" sz="1800" dirty="0"/>
              <a:t> </a:t>
            </a:r>
            <a:r>
              <a:rPr lang="fr-CA" sz="1800" dirty="0" smtClean="0"/>
              <a:t>   </a:t>
            </a:r>
            <a:r>
              <a:rPr lang="fr-CA" sz="1800" b="1" dirty="0" smtClean="0">
                <a:solidFill>
                  <a:srgbClr val="FF0000"/>
                </a:solidFill>
              </a:rPr>
              <a:t>7x7x512</a:t>
            </a:r>
          </a:p>
          <a:p>
            <a:r>
              <a:rPr lang="fr-CA" sz="1800" b="1" dirty="0">
                <a:solidFill>
                  <a:srgbClr val="000000"/>
                </a:solidFill>
              </a:rPr>
              <a:t> </a:t>
            </a:r>
            <a:r>
              <a:rPr lang="fr-CA" sz="1800" b="1" dirty="0" smtClean="0">
                <a:solidFill>
                  <a:srgbClr val="000000"/>
                </a:solidFill>
              </a:rPr>
              <a:t>   </a:t>
            </a:r>
            <a:r>
              <a:rPr lang="fr-CA" sz="1400" dirty="0" smtClean="0">
                <a:solidFill>
                  <a:srgbClr val="000000"/>
                </a:solidFill>
              </a:rPr>
              <a:t>(«</a:t>
            </a:r>
            <a:r>
              <a:rPr lang="fr-CA" sz="1400" dirty="0">
                <a:solidFill>
                  <a:srgbClr val="000000"/>
                </a:solidFill>
              </a:rPr>
              <a:t> ROI </a:t>
            </a:r>
            <a:r>
              <a:rPr lang="fr-CA" sz="1400" dirty="0" err="1">
                <a:solidFill>
                  <a:srgbClr val="000000"/>
                </a:solidFill>
              </a:rPr>
              <a:t>pooling</a:t>
            </a:r>
            <a:r>
              <a:rPr lang="fr-CA" sz="1400" dirty="0">
                <a:solidFill>
                  <a:srgbClr val="000000"/>
                </a:solidFill>
              </a:rPr>
              <a:t> »)</a:t>
            </a:r>
            <a:endParaRPr lang="en-CA" sz="1800" b="1" dirty="0">
              <a:solidFill>
                <a:srgbClr val="FF0000"/>
              </a:solidFill>
            </a:endParaRPr>
          </a:p>
        </p:txBody>
      </p:sp>
      <p:sp>
        <p:nvSpPr>
          <p:cNvPr id="4" name="Rectangle 3"/>
          <p:cNvSpPr/>
          <p:nvPr/>
        </p:nvSpPr>
        <p:spPr>
          <a:xfrm>
            <a:off x="7049194" y="1972054"/>
            <a:ext cx="175473" cy="13838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5" name="Rectangle 64"/>
          <p:cNvSpPr/>
          <p:nvPr/>
        </p:nvSpPr>
        <p:spPr>
          <a:xfrm>
            <a:off x="7313152" y="2202874"/>
            <a:ext cx="194171" cy="9724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6" name="Rectangle 65"/>
          <p:cNvSpPr/>
          <p:nvPr/>
        </p:nvSpPr>
        <p:spPr>
          <a:xfrm>
            <a:off x="7589686" y="2383483"/>
            <a:ext cx="199337" cy="6432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7" name="TextBox 66"/>
          <p:cNvSpPr txBox="1"/>
          <p:nvPr/>
        </p:nvSpPr>
        <p:spPr>
          <a:xfrm>
            <a:off x="6981957" y="4147626"/>
            <a:ext cx="2294218" cy="646331"/>
          </a:xfrm>
          <a:prstGeom prst="rect">
            <a:avLst/>
          </a:prstGeom>
          <a:noFill/>
        </p:spPr>
        <p:txBody>
          <a:bodyPr wrap="none" rtlCol="0">
            <a:spAutoFit/>
          </a:bodyPr>
          <a:lstStyle/>
          <a:p>
            <a:r>
              <a:rPr lang="fr-CA" sz="1800" dirty="0" smtClean="0"/>
              <a:t>5. Couches pleinement</a:t>
            </a:r>
          </a:p>
          <a:p>
            <a:r>
              <a:rPr lang="fr-CA" sz="1800" b="1" dirty="0">
                <a:solidFill>
                  <a:srgbClr val="FF0000"/>
                </a:solidFill>
              </a:rPr>
              <a:t> </a:t>
            </a:r>
            <a:r>
              <a:rPr lang="fr-CA" sz="1800" b="1" dirty="0" smtClean="0">
                <a:solidFill>
                  <a:srgbClr val="FF0000"/>
                </a:solidFill>
              </a:rPr>
              <a:t>   </a:t>
            </a:r>
            <a:r>
              <a:rPr lang="fr-CA" sz="1800" dirty="0" smtClean="0"/>
              <a:t>connectées</a:t>
            </a:r>
            <a:endParaRPr lang="en-CA" sz="1800" dirty="0"/>
          </a:p>
        </p:txBody>
      </p:sp>
      <p:sp>
        <p:nvSpPr>
          <p:cNvPr id="69" name="Rectangle 68"/>
          <p:cNvSpPr/>
          <p:nvPr/>
        </p:nvSpPr>
        <p:spPr>
          <a:xfrm>
            <a:off x="5152303" y="3073997"/>
            <a:ext cx="389850" cy="338554"/>
          </a:xfrm>
          <a:prstGeom prst="rect">
            <a:avLst/>
          </a:prstGeom>
        </p:spPr>
        <p:txBody>
          <a:bodyPr wrap="none">
            <a:spAutoFit/>
          </a:bodyPr>
          <a:lstStyle/>
          <a:p>
            <a:r>
              <a:rPr lang="fr-CA" sz="1600" b="1" dirty="0">
                <a:solidFill>
                  <a:srgbClr val="FF0000"/>
                </a:solidFill>
              </a:rPr>
              <a:t>20</a:t>
            </a:r>
            <a:endParaRPr lang="en-CA" sz="1600" dirty="0"/>
          </a:p>
        </p:txBody>
      </p:sp>
      <p:sp>
        <p:nvSpPr>
          <p:cNvPr id="70" name="Rectangle 69"/>
          <p:cNvSpPr/>
          <p:nvPr/>
        </p:nvSpPr>
        <p:spPr>
          <a:xfrm>
            <a:off x="5313275" y="2580470"/>
            <a:ext cx="389850" cy="338554"/>
          </a:xfrm>
          <a:prstGeom prst="rect">
            <a:avLst/>
          </a:prstGeom>
        </p:spPr>
        <p:txBody>
          <a:bodyPr wrap="none">
            <a:spAutoFit/>
          </a:bodyPr>
          <a:lstStyle/>
          <a:p>
            <a:r>
              <a:rPr lang="fr-CA" sz="1600" b="1" dirty="0" smtClean="0">
                <a:solidFill>
                  <a:srgbClr val="FF0000"/>
                </a:solidFill>
              </a:rPr>
              <a:t>15</a:t>
            </a:r>
            <a:endParaRPr lang="en-CA" sz="1600" dirty="0"/>
          </a:p>
        </p:txBody>
      </p:sp>
      <p:sp>
        <p:nvSpPr>
          <p:cNvPr id="71" name="Rectangle 70"/>
          <p:cNvSpPr/>
          <p:nvPr/>
        </p:nvSpPr>
        <p:spPr>
          <a:xfrm>
            <a:off x="4341725" y="3314563"/>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72" name="Rectangle 71"/>
          <p:cNvSpPr/>
          <p:nvPr/>
        </p:nvSpPr>
        <p:spPr>
          <a:xfrm>
            <a:off x="6533817" y="3117592"/>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73" name="Rectangle 72"/>
          <p:cNvSpPr/>
          <p:nvPr/>
        </p:nvSpPr>
        <p:spPr>
          <a:xfrm>
            <a:off x="5931003" y="3188720"/>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74" name="Rectangle 73"/>
          <p:cNvSpPr/>
          <p:nvPr/>
        </p:nvSpPr>
        <p:spPr>
          <a:xfrm>
            <a:off x="6651998" y="2764286"/>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75" name="Cube 74"/>
          <p:cNvSpPr/>
          <p:nvPr/>
        </p:nvSpPr>
        <p:spPr>
          <a:xfrm>
            <a:off x="4192653" y="2470120"/>
            <a:ext cx="1204642" cy="915069"/>
          </a:xfrm>
          <a:prstGeom prst="cube">
            <a:avLst>
              <a:gd name="adj" fmla="val 40794"/>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76" name="Freeform 75"/>
          <p:cNvSpPr/>
          <p:nvPr/>
        </p:nvSpPr>
        <p:spPr>
          <a:xfrm>
            <a:off x="5191536" y="2623941"/>
            <a:ext cx="138112" cy="450056"/>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7" name="Freeform 76"/>
          <p:cNvSpPr/>
          <p:nvPr/>
        </p:nvSpPr>
        <p:spPr>
          <a:xfrm>
            <a:off x="4456567" y="2619100"/>
            <a:ext cx="138112" cy="450056"/>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78" name="Straight Connector 77"/>
          <p:cNvCxnSpPr>
            <a:stCxn id="77" idx="2"/>
            <a:endCxn id="76" idx="2"/>
          </p:cNvCxnSpPr>
          <p:nvPr/>
        </p:nvCxnSpPr>
        <p:spPr>
          <a:xfrm>
            <a:off x="4592298" y="2619100"/>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4592297" y="295454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4460716" y="3069207"/>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4456567" y="274581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sp>
        <p:nvSpPr>
          <p:cNvPr id="82" name="Cube 81"/>
          <p:cNvSpPr/>
          <p:nvPr/>
        </p:nvSpPr>
        <p:spPr>
          <a:xfrm>
            <a:off x="5715819" y="2683388"/>
            <a:ext cx="998561" cy="547337"/>
          </a:xfrm>
          <a:prstGeom prst="cube">
            <a:avLst>
              <a:gd name="adj" fmla="val 27168"/>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 name="Freeform 2"/>
          <p:cNvSpPr/>
          <p:nvPr/>
        </p:nvSpPr>
        <p:spPr>
          <a:xfrm>
            <a:off x="1113905" y="1846126"/>
            <a:ext cx="4054512" cy="996827"/>
          </a:xfrm>
          <a:custGeom>
            <a:avLst/>
            <a:gdLst>
              <a:gd name="connsiteX0" fmla="*/ 0 w 3192088"/>
              <a:gd name="connsiteY0" fmla="*/ 389998 h 996827"/>
              <a:gd name="connsiteX1" fmla="*/ 1961804 w 3192088"/>
              <a:gd name="connsiteY1" fmla="*/ 24238 h 996827"/>
              <a:gd name="connsiteX2" fmla="*/ 3192088 w 3192088"/>
              <a:gd name="connsiteY2" fmla="*/ 996827 h 996827"/>
            </a:gdLst>
            <a:ahLst/>
            <a:cxnLst>
              <a:cxn ang="0">
                <a:pos x="connsiteX0" y="connsiteY0"/>
              </a:cxn>
              <a:cxn ang="0">
                <a:pos x="connsiteX1" y="connsiteY1"/>
              </a:cxn>
              <a:cxn ang="0">
                <a:pos x="connsiteX2" y="connsiteY2"/>
              </a:cxn>
            </a:cxnLst>
            <a:rect l="l" t="t" r="r" b="b"/>
            <a:pathLst>
              <a:path w="3192088" h="996827">
                <a:moveTo>
                  <a:pt x="0" y="389998"/>
                </a:moveTo>
                <a:cubicBezTo>
                  <a:pt x="714894" y="156549"/>
                  <a:pt x="1429789" y="-76900"/>
                  <a:pt x="1961804" y="24238"/>
                </a:cubicBezTo>
                <a:cubicBezTo>
                  <a:pt x="2493819" y="125376"/>
                  <a:pt x="2842953" y="561101"/>
                  <a:pt x="3192088" y="996827"/>
                </a:cubicBezTo>
              </a:path>
            </a:pathLst>
          </a:custGeom>
          <a:ln>
            <a:headEnd type="none" w="med" len="med"/>
            <a:tailEnd type="arrow"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330093905"/>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2083" y="2202874"/>
            <a:ext cx="1623342" cy="1446414"/>
            <a:chOff x="2832640" y="2924824"/>
            <a:chExt cx="2619192" cy="2046094"/>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832640" y="2924824"/>
              <a:ext cx="2619192" cy="2046094"/>
            </a:xfrm>
            <a:prstGeom prst="rect">
              <a:avLst/>
            </a:prstGeom>
            <a:noFill/>
            <a:ln>
              <a:noFill/>
            </a:ln>
          </p:spPr>
        </p:pic>
        <p:sp>
          <p:nvSpPr>
            <p:cNvPr id="29" name="Rectangle 28"/>
            <p:cNvSpPr/>
            <p:nvPr/>
          </p:nvSpPr>
          <p:spPr>
            <a:xfrm>
              <a:off x="3146360" y="375171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064884" y="3682654"/>
              <a:ext cx="1148276" cy="100047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3426250" y="3682654"/>
              <a:ext cx="258786" cy="245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109724" y="3734710"/>
              <a:ext cx="235050" cy="24912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4330098" y="4361317"/>
              <a:ext cx="726538" cy="41999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4495646" y="3077224"/>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Rectangle 34"/>
            <p:cNvSpPr/>
            <p:nvPr/>
          </p:nvSpPr>
          <p:spPr>
            <a:xfrm>
              <a:off x="4076700" y="2975304"/>
              <a:ext cx="1067201" cy="1875301"/>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4383413" y="3180362"/>
              <a:ext cx="763142" cy="2101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3146359" y="4451462"/>
              <a:ext cx="622409" cy="1864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5" name="TextBox 4"/>
          <p:cNvSpPr txBox="1"/>
          <p:nvPr/>
        </p:nvSpPr>
        <p:spPr>
          <a:xfrm>
            <a:off x="550203" y="3674162"/>
            <a:ext cx="992579" cy="307777"/>
          </a:xfrm>
          <a:prstGeom prst="rect">
            <a:avLst/>
          </a:prstGeom>
          <a:noFill/>
        </p:spPr>
        <p:txBody>
          <a:bodyPr wrap="none" rtlCol="0">
            <a:spAutoFit/>
          </a:bodyPr>
          <a:lstStyle/>
          <a:p>
            <a:r>
              <a:rPr lang="fr-CA" sz="1400" dirty="0" smtClean="0"/>
              <a:t>640x480x3</a:t>
            </a:r>
            <a:endParaRPr lang="en-CA" sz="2800" dirty="0"/>
          </a:p>
        </p:txBody>
      </p:sp>
      <p:grpSp>
        <p:nvGrpSpPr>
          <p:cNvPr id="21" name="Group 20"/>
          <p:cNvGrpSpPr/>
          <p:nvPr/>
        </p:nvGrpSpPr>
        <p:grpSpPr>
          <a:xfrm>
            <a:off x="2171695" y="2227978"/>
            <a:ext cx="1893229" cy="1396205"/>
            <a:chOff x="3026534" y="3884870"/>
            <a:chExt cx="2936383" cy="2820732"/>
          </a:xfrm>
        </p:grpSpPr>
        <p:sp>
          <p:nvSpPr>
            <p:cNvPr id="22" name="Trapezoid 21"/>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p:cNvGrpSpPr/>
            <p:nvPr/>
          </p:nvGrpSpPr>
          <p:grpSpPr>
            <a:xfrm>
              <a:off x="3237049" y="4258342"/>
              <a:ext cx="1001396" cy="2171143"/>
              <a:chOff x="2936026" y="4478392"/>
              <a:chExt cx="651225" cy="1193083"/>
            </a:xfrm>
            <a:solidFill>
              <a:schemeClr val="bg1"/>
            </a:solidFill>
          </p:grpSpPr>
          <p:sp>
            <p:nvSpPr>
              <p:cNvPr id="46" name="Cube 45"/>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7" name="Cube 46"/>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8" name="Cube 47"/>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4" name="Group 23"/>
            <p:cNvGrpSpPr/>
            <p:nvPr/>
          </p:nvGrpSpPr>
          <p:grpSpPr>
            <a:xfrm>
              <a:off x="3992574" y="4621276"/>
              <a:ext cx="819449" cy="1389344"/>
              <a:chOff x="3996733" y="5166387"/>
              <a:chExt cx="516560" cy="804169"/>
            </a:xfrm>
            <a:solidFill>
              <a:schemeClr val="bg1"/>
            </a:solidFill>
          </p:grpSpPr>
          <p:sp>
            <p:nvSpPr>
              <p:cNvPr id="43" name="Cube 42"/>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4" name="Cube 43"/>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5" name="Cube 44"/>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5" name="Group 24"/>
            <p:cNvGrpSpPr/>
            <p:nvPr/>
          </p:nvGrpSpPr>
          <p:grpSpPr>
            <a:xfrm>
              <a:off x="4683362" y="4817956"/>
              <a:ext cx="602349" cy="917646"/>
              <a:chOff x="3996733" y="5166387"/>
              <a:chExt cx="516560" cy="804169"/>
            </a:xfrm>
            <a:solidFill>
              <a:schemeClr val="bg1"/>
            </a:solidFill>
          </p:grpSpPr>
          <p:sp>
            <p:nvSpPr>
              <p:cNvPr id="40" name="Cube 39"/>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1" name="Cube 40"/>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Cube 41"/>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6" name="Group 25"/>
            <p:cNvGrpSpPr/>
            <p:nvPr/>
          </p:nvGrpSpPr>
          <p:grpSpPr>
            <a:xfrm>
              <a:off x="5218989" y="4968366"/>
              <a:ext cx="490814" cy="534584"/>
              <a:chOff x="4085834" y="3608778"/>
              <a:chExt cx="731109" cy="556531"/>
            </a:xfrm>
            <a:solidFill>
              <a:schemeClr val="bg1"/>
            </a:solidFill>
          </p:grpSpPr>
          <p:sp>
            <p:nvSpPr>
              <p:cNvPr id="27" name="Cube 26"/>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7" name="Cube 36"/>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9" name="Cube 38"/>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10" name="TextBox 9"/>
          <p:cNvSpPr txBox="1"/>
          <p:nvPr/>
        </p:nvSpPr>
        <p:spPr>
          <a:xfrm>
            <a:off x="106789" y="4181302"/>
            <a:ext cx="2377574" cy="369332"/>
          </a:xfrm>
          <a:prstGeom prst="rect">
            <a:avLst/>
          </a:prstGeom>
          <a:noFill/>
        </p:spPr>
        <p:txBody>
          <a:bodyPr wrap="none" rtlCol="0">
            <a:spAutoFit/>
          </a:bodyPr>
          <a:lstStyle/>
          <a:p>
            <a:r>
              <a:rPr lang="fr-CA" sz="1800" dirty="0" smtClean="0"/>
              <a:t>1. Localiser des régions</a:t>
            </a:r>
            <a:endParaRPr lang="en-CA" sz="1800" dirty="0"/>
          </a:p>
        </p:txBody>
      </p:sp>
      <p:sp>
        <p:nvSpPr>
          <p:cNvPr id="49" name="TextBox 48"/>
          <p:cNvSpPr txBox="1"/>
          <p:nvPr/>
        </p:nvSpPr>
        <p:spPr>
          <a:xfrm>
            <a:off x="1513744" y="4708573"/>
            <a:ext cx="3204723" cy="923330"/>
          </a:xfrm>
          <a:prstGeom prst="rect">
            <a:avLst/>
          </a:prstGeom>
          <a:noFill/>
        </p:spPr>
        <p:txBody>
          <a:bodyPr wrap="none" rtlCol="0">
            <a:spAutoFit/>
          </a:bodyPr>
          <a:lstStyle/>
          <a:p>
            <a:r>
              <a:rPr lang="fr-CA" sz="1800" dirty="0"/>
              <a:t>2</a:t>
            </a:r>
            <a:r>
              <a:rPr lang="fr-CA" sz="1800" dirty="0" smtClean="0"/>
              <a:t>. Propagation avant de l’image</a:t>
            </a:r>
          </a:p>
          <a:p>
            <a:r>
              <a:rPr lang="fr-CA" sz="1800" dirty="0" smtClean="0"/>
              <a:t>   dans 5 blocs </a:t>
            </a:r>
            <a:r>
              <a:rPr lang="fr-CA" sz="1800" dirty="0" err="1" smtClean="0"/>
              <a:t>convolutionnels</a:t>
            </a:r>
            <a:r>
              <a:rPr lang="fr-CA" sz="1800" dirty="0" smtClean="0"/>
              <a:t>.</a:t>
            </a:r>
          </a:p>
          <a:p>
            <a:r>
              <a:rPr lang="fr-CA" sz="1800" dirty="0"/>
              <a:t> </a:t>
            </a:r>
            <a:r>
              <a:rPr lang="fr-CA" sz="1800" dirty="0" smtClean="0"/>
              <a:t>  Cartes d’activation </a:t>
            </a:r>
            <a:r>
              <a:rPr lang="fr-CA" sz="1800" b="1" dirty="0" smtClean="0">
                <a:solidFill>
                  <a:srgbClr val="FF0000"/>
                </a:solidFill>
              </a:rPr>
              <a:t>20x15x512</a:t>
            </a:r>
            <a:endParaRPr lang="en-CA" sz="1800" b="1" dirty="0">
              <a:solidFill>
                <a:srgbClr val="FF0000"/>
              </a:solidFill>
            </a:endParaRPr>
          </a:p>
        </p:txBody>
      </p:sp>
      <p:sp>
        <p:nvSpPr>
          <p:cNvPr id="2" name="Rectangle 1"/>
          <p:cNvSpPr/>
          <p:nvPr/>
        </p:nvSpPr>
        <p:spPr>
          <a:xfrm>
            <a:off x="5152303" y="3073997"/>
            <a:ext cx="389850" cy="338554"/>
          </a:xfrm>
          <a:prstGeom prst="rect">
            <a:avLst/>
          </a:prstGeom>
        </p:spPr>
        <p:txBody>
          <a:bodyPr wrap="none">
            <a:spAutoFit/>
          </a:bodyPr>
          <a:lstStyle/>
          <a:p>
            <a:r>
              <a:rPr lang="fr-CA" sz="1600" b="1" dirty="0">
                <a:solidFill>
                  <a:srgbClr val="FF0000"/>
                </a:solidFill>
              </a:rPr>
              <a:t>20</a:t>
            </a:r>
            <a:endParaRPr lang="en-CA" sz="1600" dirty="0"/>
          </a:p>
        </p:txBody>
      </p:sp>
      <p:sp>
        <p:nvSpPr>
          <p:cNvPr id="51" name="Rectangle 50"/>
          <p:cNvSpPr/>
          <p:nvPr/>
        </p:nvSpPr>
        <p:spPr>
          <a:xfrm>
            <a:off x="5313275" y="2580470"/>
            <a:ext cx="389850" cy="338554"/>
          </a:xfrm>
          <a:prstGeom prst="rect">
            <a:avLst/>
          </a:prstGeom>
        </p:spPr>
        <p:txBody>
          <a:bodyPr wrap="none">
            <a:spAutoFit/>
          </a:bodyPr>
          <a:lstStyle/>
          <a:p>
            <a:r>
              <a:rPr lang="fr-CA" sz="1600" b="1" dirty="0" smtClean="0">
                <a:solidFill>
                  <a:srgbClr val="FF0000"/>
                </a:solidFill>
              </a:rPr>
              <a:t>15</a:t>
            </a:r>
            <a:endParaRPr lang="en-CA" sz="1600" dirty="0"/>
          </a:p>
        </p:txBody>
      </p:sp>
      <p:sp>
        <p:nvSpPr>
          <p:cNvPr id="52" name="Rectangle 51"/>
          <p:cNvSpPr/>
          <p:nvPr/>
        </p:nvSpPr>
        <p:spPr>
          <a:xfrm>
            <a:off x="4341725" y="3314563"/>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53" name="TextBox 52"/>
          <p:cNvSpPr txBox="1"/>
          <p:nvPr/>
        </p:nvSpPr>
        <p:spPr>
          <a:xfrm>
            <a:off x="4510587" y="4162378"/>
            <a:ext cx="2537874" cy="923330"/>
          </a:xfrm>
          <a:prstGeom prst="rect">
            <a:avLst/>
          </a:prstGeom>
          <a:noFill/>
        </p:spPr>
        <p:txBody>
          <a:bodyPr wrap="none" rtlCol="0">
            <a:spAutoFit/>
          </a:bodyPr>
          <a:lstStyle/>
          <a:p>
            <a:r>
              <a:rPr lang="fr-CA" sz="1800" dirty="0" smtClean="0"/>
              <a:t>3. À tour de rôle, projeter</a:t>
            </a:r>
          </a:p>
          <a:p>
            <a:r>
              <a:rPr lang="fr-CA" sz="1800" dirty="0"/>
              <a:t> </a:t>
            </a:r>
            <a:r>
              <a:rPr lang="fr-CA" sz="1800" dirty="0" smtClean="0"/>
              <a:t>  chaque région vers les</a:t>
            </a:r>
          </a:p>
          <a:p>
            <a:r>
              <a:rPr lang="fr-CA" sz="1800" dirty="0"/>
              <a:t> </a:t>
            </a:r>
            <a:r>
              <a:rPr lang="fr-CA" sz="1800" dirty="0" smtClean="0"/>
              <a:t>  cartes d’activation.</a:t>
            </a:r>
            <a:endParaRPr lang="en-CA" sz="1800" dirty="0"/>
          </a:p>
        </p:txBody>
      </p:sp>
      <p:sp>
        <p:nvSpPr>
          <p:cNvPr id="59" name="TextBox 58"/>
          <p:cNvSpPr txBox="1"/>
          <p:nvPr/>
        </p:nvSpPr>
        <p:spPr>
          <a:xfrm>
            <a:off x="5444384" y="5214015"/>
            <a:ext cx="1718740" cy="923330"/>
          </a:xfrm>
          <a:prstGeom prst="rect">
            <a:avLst/>
          </a:prstGeom>
          <a:noFill/>
        </p:spPr>
        <p:txBody>
          <a:bodyPr wrap="none" rtlCol="0">
            <a:spAutoFit/>
          </a:bodyPr>
          <a:lstStyle/>
          <a:p>
            <a:r>
              <a:rPr lang="fr-CA" sz="1800" dirty="0"/>
              <a:t>4</a:t>
            </a:r>
            <a:r>
              <a:rPr lang="fr-CA" sz="1800" dirty="0" smtClean="0"/>
              <a:t>. </a:t>
            </a:r>
            <a:r>
              <a:rPr lang="fr-CA" sz="1800" dirty="0" err="1" smtClean="0"/>
              <a:t>Crop</a:t>
            </a:r>
            <a:r>
              <a:rPr lang="fr-CA" sz="1800" dirty="0" smtClean="0"/>
              <a:t> + </a:t>
            </a:r>
            <a:r>
              <a:rPr lang="fr-CA" sz="1800" dirty="0" err="1" smtClean="0"/>
              <a:t>resize</a:t>
            </a:r>
            <a:r>
              <a:rPr lang="fr-CA" sz="1800" dirty="0" smtClean="0"/>
              <a:t> </a:t>
            </a:r>
          </a:p>
          <a:p>
            <a:r>
              <a:rPr lang="fr-CA" sz="1800" dirty="0"/>
              <a:t> </a:t>
            </a:r>
            <a:r>
              <a:rPr lang="fr-CA" sz="1800" dirty="0" smtClean="0"/>
              <a:t>   </a:t>
            </a:r>
            <a:r>
              <a:rPr lang="fr-CA" sz="1800" b="1" dirty="0" smtClean="0">
                <a:solidFill>
                  <a:srgbClr val="FF0000"/>
                </a:solidFill>
              </a:rPr>
              <a:t>7x7x512</a:t>
            </a:r>
          </a:p>
          <a:p>
            <a:r>
              <a:rPr lang="fr-CA" sz="1800" b="1" dirty="0"/>
              <a:t> </a:t>
            </a:r>
            <a:r>
              <a:rPr lang="fr-CA" sz="1800" b="1" dirty="0" smtClean="0"/>
              <a:t>   </a:t>
            </a:r>
            <a:r>
              <a:rPr lang="fr-CA" sz="1400" dirty="0" smtClean="0"/>
              <a:t>(« ROI </a:t>
            </a:r>
            <a:r>
              <a:rPr lang="fr-CA" sz="1400" dirty="0" err="1" smtClean="0"/>
              <a:t>pooling</a:t>
            </a:r>
            <a:r>
              <a:rPr lang="fr-CA" sz="1400" dirty="0" smtClean="0"/>
              <a:t> »)</a:t>
            </a:r>
            <a:endParaRPr lang="en-CA" sz="1800" dirty="0"/>
          </a:p>
        </p:txBody>
      </p:sp>
      <p:sp>
        <p:nvSpPr>
          <p:cNvPr id="61" name="Rectangle 60"/>
          <p:cNvSpPr/>
          <p:nvPr/>
        </p:nvSpPr>
        <p:spPr>
          <a:xfrm>
            <a:off x="6533817" y="3117592"/>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62" name="Rectangle 61"/>
          <p:cNvSpPr/>
          <p:nvPr/>
        </p:nvSpPr>
        <p:spPr>
          <a:xfrm>
            <a:off x="5931003" y="3188720"/>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63" name="Rectangle 62"/>
          <p:cNvSpPr/>
          <p:nvPr/>
        </p:nvSpPr>
        <p:spPr>
          <a:xfrm>
            <a:off x="6651998" y="2764286"/>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4" name="Rectangle 3"/>
          <p:cNvSpPr/>
          <p:nvPr/>
        </p:nvSpPr>
        <p:spPr>
          <a:xfrm>
            <a:off x="7049194" y="1972054"/>
            <a:ext cx="175473" cy="13838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5" name="Rectangle 64"/>
          <p:cNvSpPr/>
          <p:nvPr/>
        </p:nvSpPr>
        <p:spPr>
          <a:xfrm>
            <a:off x="7313152" y="2202874"/>
            <a:ext cx="194171" cy="9724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6" name="Rectangle 65"/>
          <p:cNvSpPr/>
          <p:nvPr/>
        </p:nvSpPr>
        <p:spPr>
          <a:xfrm>
            <a:off x="7589686" y="2383483"/>
            <a:ext cx="199337" cy="6432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7" name="TextBox 66"/>
          <p:cNvSpPr txBox="1"/>
          <p:nvPr/>
        </p:nvSpPr>
        <p:spPr>
          <a:xfrm>
            <a:off x="6981957" y="4147626"/>
            <a:ext cx="2294218" cy="646331"/>
          </a:xfrm>
          <a:prstGeom prst="rect">
            <a:avLst/>
          </a:prstGeom>
          <a:noFill/>
        </p:spPr>
        <p:txBody>
          <a:bodyPr wrap="none" rtlCol="0">
            <a:spAutoFit/>
          </a:bodyPr>
          <a:lstStyle/>
          <a:p>
            <a:r>
              <a:rPr lang="fr-CA" sz="1800" dirty="0" smtClean="0"/>
              <a:t>5. Couches pleinement</a:t>
            </a:r>
          </a:p>
          <a:p>
            <a:r>
              <a:rPr lang="fr-CA" sz="1800" b="1" dirty="0">
                <a:solidFill>
                  <a:srgbClr val="FF0000"/>
                </a:solidFill>
              </a:rPr>
              <a:t> </a:t>
            </a:r>
            <a:r>
              <a:rPr lang="fr-CA" sz="1800" b="1" dirty="0" smtClean="0">
                <a:solidFill>
                  <a:srgbClr val="FF0000"/>
                </a:solidFill>
              </a:rPr>
              <a:t>   </a:t>
            </a:r>
            <a:r>
              <a:rPr lang="fr-CA" sz="1800" dirty="0" smtClean="0"/>
              <a:t>connectées</a:t>
            </a:r>
            <a:endParaRPr lang="en-CA" sz="1800" dirty="0"/>
          </a:p>
        </p:txBody>
      </p:sp>
      <p:sp>
        <p:nvSpPr>
          <p:cNvPr id="68" name="Rectangle 67"/>
          <p:cNvSpPr/>
          <p:nvPr/>
        </p:nvSpPr>
        <p:spPr>
          <a:xfrm rot="5400000">
            <a:off x="7641694" y="1814164"/>
            <a:ext cx="1107746" cy="288701"/>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400" dirty="0" smtClean="0"/>
              <a:t>SOFTMAX</a:t>
            </a:r>
            <a:endParaRPr lang="en-CA" sz="1400" dirty="0"/>
          </a:p>
        </p:txBody>
      </p:sp>
      <p:cxnSp>
        <p:nvCxnSpPr>
          <p:cNvPr id="11" name="Elbow Connector 10"/>
          <p:cNvCxnSpPr>
            <a:stCxn id="66" idx="3"/>
            <a:endCxn id="68" idx="2"/>
          </p:cNvCxnSpPr>
          <p:nvPr/>
        </p:nvCxnSpPr>
        <p:spPr>
          <a:xfrm flipV="1">
            <a:off x="7789023" y="1958515"/>
            <a:ext cx="262194" cy="746572"/>
          </a:xfrm>
          <a:prstGeom prst="bentConnector5">
            <a:avLst>
              <a:gd name="adj1" fmla="val 42801"/>
              <a:gd name="adj2" fmla="val 61871"/>
              <a:gd name="adj3" fmla="val 41347"/>
            </a:avLst>
          </a:prstGeom>
          <a:ln>
            <a:tailEnd type="triangle"/>
          </a:ln>
        </p:spPr>
        <p:style>
          <a:lnRef idx="2">
            <a:schemeClr val="accent4"/>
          </a:lnRef>
          <a:fillRef idx="0">
            <a:schemeClr val="accent4"/>
          </a:fillRef>
          <a:effectRef idx="1">
            <a:schemeClr val="accent4"/>
          </a:effectRef>
          <a:fontRef idx="minor">
            <a:schemeClr val="tx1"/>
          </a:fontRef>
        </p:style>
      </p:cxnSp>
      <p:sp>
        <p:nvSpPr>
          <p:cNvPr id="14" name="TextBox 13"/>
          <p:cNvSpPr txBox="1"/>
          <p:nvPr/>
        </p:nvSpPr>
        <p:spPr>
          <a:xfrm>
            <a:off x="8304134" y="1770490"/>
            <a:ext cx="889987" cy="369332"/>
          </a:xfrm>
          <a:prstGeom prst="rect">
            <a:avLst/>
          </a:prstGeom>
          <a:noFill/>
        </p:spPr>
        <p:txBody>
          <a:bodyPr wrap="none" rtlCol="0">
            <a:spAutoFit/>
          </a:bodyPr>
          <a:lstStyle/>
          <a:p>
            <a:r>
              <a:rPr lang="fr-CA" sz="1800" dirty="0" smtClean="0"/>
              <a:t>‘Chien’</a:t>
            </a:r>
            <a:endParaRPr lang="en-CA" dirty="0"/>
          </a:p>
        </p:txBody>
      </p:sp>
      <p:sp>
        <p:nvSpPr>
          <p:cNvPr id="69" name="Rectangle 68"/>
          <p:cNvSpPr/>
          <p:nvPr/>
        </p:nvSpPr>
        <p:spPr>
          <a:xfrm rot="5400000">
            <a:off x="7615627" y="3257651"/>
            <a:ext cx="1159878" cy="288701"/>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100" dirty="0" smtClean="0"/>
              <a:t>RÉGRESSION</a:t>
            </a:r>
            <a:endParaRPr lang="en-CA" sz="1100" dirty="0"/>
          </a:p>
        </p:txBody>
      </p:sp>
      <p:cxnSp>
        <p:nvCxnSpPr>
          <p:cNvPr id="16" name="Elbow Connector 15"/>
          <p:cNvCxnSpPr>
            <a:stCxn id="66" idx="3"/>
            <a:endCxn id="69" idx="2"/>
          </p:cNvCxnSpPr>
          <p:nvPr/>
        </p:nvCxnSpPr>
        <p:spPr>
          <a:xfrm>
            <a:off x="7789023" y="2705087"/>
            <a:ext cx="262193" cy="696915"/>
          </a:xfrm>
          <a:prstGeom prst="bentConnector5">
            <a:avLst>
              <a:gd name="adj1" fmla="val 42802"/>
              <a:gd name="adj2" fmla="val 62717"/>
              <a:gd name="adj3" fmla="val 44517"/>
            </a:avLst>
          </a:prstGeom>
          <a:ln>
            <a:tailEnd type="triangle"/>
          </a:ln>
        </p:spPr>
        <p:style>
          <a:lnRef idx="2">
            <a:schemeClr val="accent4"/>
          </a:lnRef>
          <a:fillRef idx="0">
            <a:schemeClr val="accent4"/>
          </a:fillRef>
          <a:effectRef idx="1">
            <a:schemeClr val="accent4"/>
          </a:effectRef>
          <a:fontRef idx="minor">
            <a:schemeClr val="tx1"/>
          </a:fontRef>
        </p:style>
      </p:cxnSp>
      <p:sp>
        <p:nvSpPr>
          <p:cNvPr id="71" name="TextBox 70"/>
          <p:cNvSpPr txBox="1"/>
          <p:nvPr/>
        </p:nvSpPr>
        <p:spPr>
          <a:xfrm>
            <a:off x="8245192" y="3200523"/>
            <a:ext cx="994631" cy="369332"/>
          </a:xfrm>
          <a:prstGeom prst="rect">
            <a:avLst/>
          </a:prstGeom>
          <a:noFill/>
        </p:spPr>
        <p:txBody>
          <a:bodyPr wrap="none" rtlCol="0">
            <a:spAutoFit/>
          </a:bodyPr>
          <a:lstStyle/>
          <a:p>
            <a:r>
              <a:rPr lang="en-CA" sz="1800" dirty="0" smtClean="0"/>
              <a:t>[</a:t>
            </a:r>
            <a:r>
              <a:rPr lang="en-CA" sz="1800" dirty="0" err="1" smtClean="0"/>
              <a:t>x,y,w,h</a:t>
            </a:r>
            <a:r>
              <a:rPr lang="en-CA" sz="1800" dirty="0" smtClean="0"/>
              <a:t>]</a:t>
            </a:r>
            <a:endParaRPr lang="en-CA" dirty="0"/>
          </a:p>
        </p:txBody>
      </p:sp>
      <p:sp>
        <p:nvSpPr>
          <p:cNvPr id="72" name="TextBox 71"/>
          <p:cNvSpPr txBox="1"/>
          <p:nvPr/>
        </p:nvSpPr>
        <p:spPr>
          <a:xfrm>
            <a:off x="7410237" y="5214014"/>
            <a:ext cx="1685077" cy="646331"/>
          </a:xfrm>
          <a:prstGeom prst="rect">
            <a:avLst/>
          </a:prstGeom>
          <a:noFill/>
        </p:spPr>
        <p:txBody>
          <a:bodyPr wrap="none" rtlCol="0">
            <a:spAutoFit/>
          </a:bodyPr>
          <a:lstStyle/>
          <a:p>
            <a:r>
              <a:rPr lang="fr-CA" sz="1800" dirty="0"/>
              <a:t>6</a:t>
            </a:r>
            <a:r>
              <a:rPr lang="fr-CA" sz="1800" dirty="0" smtClean="0"/>
              <a:t>. Classification</a:t>
            </a:r>
          </a:p>
          <a:p>
            <a:r>
              <a:rPr lang="fr-CA" sz="1800" dirty="0"/>
              <a:t> </a:t>
            </a:r>
            <a:r>
              <a:rPr lang="fr-CA" sz="1800" dirty="0" smtClean="0"/>
              <a:t>   +  régression</a:t>
            </a:r>
            <a:endParaRPr lang="en-CA" sz="1800" dirty="0"/>
          </a:p>
        </p:txBody>
      </p:sp>
      <p:sp>
        <p:nvSpPr>
          <p:cNvPr id="70" name="Cube 69"/>
          <p:cNvSpPr/>
          <p:nvPr/>
        </p:nvSpPr>
        <p:spPr>
          <a:xfrm>
            <a:off x="4192653" y="2470120"/>
            <a:ext cx="1204642" cy="915069"/>
          </a:xfrm>
          <a:prstGeom prst="cube">
            <a:avLst>
              <a:gd name="adj" fmla="val 40794"/>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8" name="Freeform 7"/>
          <p:cNvSpPr/>
          <p:nvPr/>
        </p:nvSpPr>
        <p:spPr>
          <a:xfrm>
            <a:off x="5191536" y="2623941"/>
            <a:ext cx="138112" cy="450056"/>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4" name="Freeform 73"/>
          <p:cNvSpPr/>
          <p:nvPr/>
        </p:nvSpPr>
        <p:spPr>
          <a:xfrm>
            <a:off x="4456567" y="2619100"/>
            <a:ext cx="138112" cy="450056"/>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3" name="Straight Connector 12"/>
          <p:cNvCxnSpPr>
            <a:stCxn id="74" idx="2"/>
            <a:endCxn id="8" idx="2"/>
          </p:cNvCxnSpPr>
          <p:nvPr/>
        </p:nvCxnSpPr>
        <p:spPr>
          <a:xfrm>
            <a:off x="4592298" y="2619100"/>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4592297" y="295454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4460716" y="3069207"/>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4456567" y="274581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sp>
        <p:nvSpPr>
          <p:cNvPr id="3" name="Freeform 2"/>
          <p:cNvSpPr/>
          <p:nvPr/>
        </p:nvSpPr>
        <p:spPr>
          <a:xfrm>
            <a:off x="1113905" y="1846126"/>
            <a:ext cx="4037558" cy="996827"/>
          </a:xfrm>
          <a:custGeom>
            <a:avLst/>
            <a:gdLst>
              <a:gd name="connsiteX0" fmla="*/ 0 w 3192088"/>
              <a:gd name="connsiteY0" fmla="*/ 389998 h 996827"/>
              <a:gd name="connsiteX1" fmla="*/ 1961804 w 3192088"/>
              <a:gd name="connsiteY1" fmla="*/ 24238 h 996827"/>
              <a:gd name="connsiteX2" fmla="*/ 3192088 w 3192088"/>
              <a:gd name="connsiteY2" fmla="*/ 996827 h 996827"/>
            </a:gdLst>
            <a:ahLst/>
            <a:cxnLst>
              <a:cxn ang="0">
                <a:pos x="connsiteX0" y="connsiteY0"/>
              </a:cxn>
              <a:cxn ang="0">
                <a:pos x="connsiteX1" y="connsiteY1"/>
              </a:cxn>
              <a:cxn ang="0">
                <a:pos x="connsiteX2" y="connsiteY2"/>
              </a:cxn>
            </a:cxnLst>
            <a:rect l="l" t="t" r="r" b="b"/>
            <a:pathLst>
              <a:path w="3192088" h="996827">
                <a:moveTo>
                  <a:pt x="0" y="389998"/>
                </a:moveTo>
                <a:cubicBezTo>
                  <a:pt x="714894" y="156549"/>
                  <a:pt x="1429789" y="-76900"/>
                  <a:pt x="1961804" y="24238"/>
                </a:cubicBezTo>
                <a:cubicBezTo>
                  <a:pt x="2493819" y="125376"/>
                  <a:pt x="2842953" y="561101"/>
                  <a:pt x="3192088" y="996827"/>
                </a:cubicBezTo>
              </a:path>
            </a:pathLst>
          </a:custGeom>
          <a:ln>
            <a:headEnd type="none" w="med" len="med"/>
            <a:tailEnd type="arrow"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
        <p:nvSpPr>
          <p:cNvPr id="78" name="Cube 77"/>
          <p:cNvSpPr/>
          <p:nvPr/>
        </p:nvSpPr>
        <p:spPr>
          <a:xfrm>
            <a:off x="5715819" y="2683388"/>
            <a:ext cx="998561" cy="547337"/>
          </a:xfrm>
          <a:prstGeom prst="cube">
            <a:avLst>
              <a:gd name="adj" fmla="val 27168"/>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Tree>
    <p:extLst>
      <p:ext uri="{BB962C8B-B14F-4D97-AF65-F5344CB8AC3E}">
        <p14:creationId xmlns:p14="http://schemas.microsoft.com/office/powerpoint/2010/main" val="927659282"/>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22083" y="2202874"/>
            <a:ext cx="1623342" cy="1446414"/>
          </a:xfrm>
          <a:prstGeom prst="rect">
            <a:avLst/>
          </a:prstGeom>
          <a:noFill/>
          <a:ln>
            <a:noFill/>
          </a:ln>
        </p:spPr>
      </p:pic>
      <p:sp>
        <p:nvSpPr>
          <p:cNvPr id="29" name="Rectangle 28"/>
          <p:cNvSpPr/>
          <p:nvPr/>
        </p:nvSpPr>
        <p:spPr>
          <a:xfrm>
            <a:off x="416523" y="2787418"/>
            <a:ext cx="333865" cy="44295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980857" y="2253424"/>
            <a:ext cx="711687" cy="137075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589995" y="2738595"/>
            <a:ext cx="160392" cy="17362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93816" y="2775394"/>
            <a:ext cx="145681" cy="1761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1150188" y="3218352"/>
            <a:ext cx="450299" cy="29690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1252793" y="2310608"/>
            <a:ext cx="333865" cy="44295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Rectangle 34"/>
          <p:cNvSpPr/>
          <p:nvPr/>
        </p:nvSpPr>
        <p:spPr>
          <a:xfrm>
            <a:off x="358484" y="2683388"/>
            <a:ext cx="661438" cy="821742"/>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1183232" y="2383518"/>
            <a:ext cx="472986" cy="1485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416522" y="3282077"/>
            <a:ext cx="385761" cy="13178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5" name="TextBox 4"/>
          <p:cNvSpPr txBox="1"/>
          <p:nvPr/>
        </p:nvSpPr>
        <p:spPr>
          <a:xfrm>
            <a:off x="550203" y="3674162"/>
            <a:ext cx="992579" cy="307777"/>
          </a:xfrm>
          <a:prstGeom prst="rect">
            <a:avLst/>
          </a:prstGeom>
          <a:noFill/>
        </p:spPr>
        <p:txBody>
          <a:bodyPr wrap="none" rtlCol="0">
            <a:spAutoFit/>
          </a:bodyPr>
          <a:lstStyle/>
          <a:p>
            <a:r>
              <a:rPr lang="fr-CA" sz="1400" dirty="0" smtClean="0"/>
              <a:t>640x480x3</a:t>
            </a:r>
            <a:endParaRPr lang="en-CA" sz="2800" dirty="0"/>
          </a:p>
        </p:txBody>
      </p:sp>
      <p:grpSp>
        <p:nvGrpSpPr>
          <p:cNvPr id="21" name="Group 20"/>
          <p:cNvGrpSpPr/>
          <p:nvPr/>
        </p:nvGrpSpPr>
        <p:grpSpPr>
          <a:xfrm>
            <a:off x="2171695" y="2227978"/>
            <a:ext cx="1893229" cy="1396205"/>
            <a:chOff x="3026534" y="3884870"/>
            <a:chExt cx="2936383" cy="2820732"/>
          </a:xfrm>
        </p:grpSpPr>
        <p:sp>
          <p:nvSpPr>
            <p:cNvPr id="22" name="Trapezoid 21"/>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p:cNvGrpSpPr/>
            <p:nvPr/>
          </p:nvGrpSpPr>
          <p:grpSpPr>
            <a:xfrm>
              <a:off x="3237049" y="4258342"/>
              <a:ext cx="1001396" cy="2171143"/>
              <a:chOff x="2936026" y="4478392"/>
              <a:chExt cx="651225" cy="1193083"/>
            </a:xfrm>
            <a:solidFill>
              <a:schemeClr val="bg1"/>
            </a:solidFill>
          </p:grpSpPr>
          <p:sp>
            <p:nvSpPr>
              <p:cNvPr id="46" name="Cube 45"/>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7" name="Cube 46"/>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8" name="Cube 47"/>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4" name="Group 23"/>
            <p:cNvGrpSpPr/>
            <p:nvPr/>
          </p:nvGrpSpPr>
          <p:grpSpPr>
            <a:xfrm>
              <a:off x="3992574" y="4621276"/>
              <a:ext cx="819449" cy="1389344"/>
              <a:chOff x="3996733" y="5166387"/>
              <a:chExt cx="516560" cy="804169"/>
            </a:xfrm>
            <a:solidFill>
              <a:schemeClr val="bg1"/>
            </a:solidFill>
          </p:grpSpPr>
          <p:sp>
            <p:nvSpPr>
              <p:cNvPr id="43" name="Cube 42"/>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4" name="Cube 43"/>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5" name="Cube 44"/>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5" name="Group 24"/>
            <p:cNvGrpSpPr/>
            <p:nvPr/>
          </p:nvGrpSpPr>
          <p:grpSpPr>
            <a:xfrm>
              <a:off x="4683362" y="4817956"/>
              <a:ext cx="602349" cy="917646"/>
              <a:chOff x="3996733" y="5166387"/>
              <a:chExt cx="516560" cy="804169"/>
            </a:xfrm>
            <a:solidFill>
              <a:schemeClr val="bg1"/>
            </a:solidFill>
          </p:grpSpPr>
          <p:sp>
            <p:nvSpPr>
              <p:cNvPr id="40" name="Cube 39"/>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1" name="Cube 40"/>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Cube 41"/>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6" name="Group 25"/>
            <p:cNvGrpSpPr/>
            <p:nvPr/>
          </p:nvGrpSpPr>
          <p:grpSpPr>
            <a:xfrm>
              <a:off x="5218989" y="4968366"/>
              <a:ext cx="490814" cy="534584"/>
              <a:chOff x="4085834" y="3608778"/>
              <a:chExt cx="731109" cy="556531"/>
            </a:xfrm>
            <a:solidFill>
              <a:schemeClr val="bg1"/>
            </a:solidFill>
          </p:grpSpPr>
          <p:sp>
            <p:nvSpPr>
              <p:cNvPr id="27" name="Cube 26"/>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7" name="Cube 36"/>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9" name="Cube 38"/>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10" name="TextBox 9"/>
          <p:cNvSpPr txBox="1"/>
          <p:nvPr/>
        </p:nvSpPr>
        <p:spPr>
          <a:xfrm>
            <a:off x="106789" y="4181302"/>
            <a:ext cx="2377574" cy="369332"/>
          </a:xfrm>
          <a:prstGeom prst="rect">
            <a:avLst/>
          </a:prstGeom>
          <a:noFill/>
        </p:spPr>
        <p:txBody>
          <a:bodyPr wrap="none" rtlCol="0">
            <a:spAutoFit/>
          </a:bodyPr>
          <a:lstStyle/>
          <a:p>
            <a:r>
              <a:rPr lang="fr-CA" sz="1800" dirty="0" smtClean="0"/>
              <a:t>1. Localiser des régions</a:t>
            </a:r>
            <a:endParaRPr lang="en-CA" sz="1800" dirty="0"/>
          </a:p>
        </p:txBody>
      </p:sp>
      <p:sp>
        <p:nvSpPr>
          <p:cNvPr id="49" name="TextBox 48"/>
          <p:cNvSpPr txBox="1"/>
          <p:nvPr/>
        </p:nvSpPr>
        <p:spPr>
          <a:xfrm>
            <a:off x="1513744" y="4708573"/>
            <a:ext cx="3204723" cy="923330"/>
          </a:xfrm>
          <a:prstGeom prst="rect">
            <a:avLst/>
          </a:prstGeom>
          <a:noFill/>
        </p:spPr>
        <p:txBody>
          <a:bodyPr wrap="none" rtlCol="0">
            <a:spAutoFit/>
          </a:bodyPr>
          <a:lstStyle/>
          <a:p>
            <a:r>
              <a:rPr lang="fr-CA" sz="1800" dirty="0"/>
              <a:t>2</a:t>
            </a:r>
            <a:r>
              <a:rPr lang="fr-CA" sz="1800" dirty="0" smtClean="0"/>
              <a:t>. Propagation avant de l’image</a:t>
            </a:r>
          </a:p>
          <a:p>
            <a:r>
              <a:rPr lang="fr-CA" sz="1800" dirty="0" smtClean="0"/>
              <a:t>   dans 5 blocs </a:t>
            </a:r>
            <a:r>
              <a:rPr lang="fr-CA" sz="1800" dirty="0" err="1" smtClean="0"/>
              <a:t>convolutionnels</a:t>
            </a:r>
            <a:r>
              <a:rPr lang="fr-CA" sz="1800" dirty="0" smtClean="0"/>
              <a:t>.</a:t>
            </a:r>
          </a:p>
          <a:p>
            <a:r>
              <a:rPr lang="fr-CA" sz="1800" dirty="0"/>
              <a:t> </a:t>
            </a:r>
            <a:r>
              <a:rPr lang="fr-CA" sz="1800" dirty="0" smtClean="0"/>
              <a:t>  Cartes d’activation </a:t>
            </a:r>
            <a:r>
              <a:rPr lang="fr-CA" sz="1800" b="1" dirty="0" smtClean="0">
                <a:solidFill>
                  <a:srgbClr val="FF0000"/>
                </a:solidFill>
              </a:rPr>
              <a:t>20x15x512</a:t>
            </a:r>
            <a:endParaRPr lang="en-CA" sz="1800" b="1" dirty="0">
              <a:solidFill>
                <a:srgbClr val="FF0000"/>
              </a:solidFill>
            </a:endParaRPr>
          </a:p>
        </p:txBody>
      </p:sp>
      <p:sp>
        <p:nvSpPr>
          <p:cNvPr id="2" name="Rectangle 1"/>
          <p:cNvSpPr/>
          <p:nvPr/>
        </p:nvSpPr>
        <p:spPr>
          <a:xfrm>
            <a:off x="5152303" y="3073997"/>
            <a:ext cx="389850" cy="338554"/>
          </a:xfrm>
          <a:prstGeom prst="rect">
            <a:avLst/>
          </a:prstGeom>
        </p:spPr>
        <p:txBody>
          <a:bodyPr wrap="none">
            <a:spAutoFit/>
          </a:bodyPr>
          <a:lstStyle/>
          <a:p>
            <a:r>
              <a:rPr lang="fr-CA" sz="1600" b="1" dirty="0">
                <a:solidFill>
                  <a:srgbClr val="FF0000"/>
                </a:solidFill>
              </a:rPr>
              <a:t>20</a:t>
            </a:r>
            <a:endParaRPr lang="en-CA" sz="1600" dirty="0"/>
          </a:p>
        </p:txBody>
      </p:sp>
      <p:sp>
        <p:nvSpPr>
          <p:cNvPr id="51" name="Rectangle 50"/>
          <p:cNvSpPr/>
          <p:nvPr/>
        </p:nvSpPr>
        <p:spPr>
          <a:xfrm>
            <a:off x="5313275" y="2580470"/>
            <a:ext cx="389850" cy="338554"/>
          </a:xfrm>
          <a:prstGeom prst="rect">
            <a:avLst/>
          </a:prstGeom>
        </p:spPr>
        <p:txBody>
          <a:bodyPr wrap="none">
            <a:spAutoFit/>
          </a:bodyPr>
          <a:lstStyle/>
          <a:p>
            <a:r>
              <a:rPr lang="fr-CA" sz="1600" b="1" dirty="0" smtClean="0">
                <a:solidFill>
                  <a:srgbClr val="FF0000"/>
                </a:solidFill>
              </a:rPr>
              <a:t>15</a:t>
            </a:r>
            <a:endParaRPr lang="en-CA" sz="1600" dirty="0"/>
          </a:p>
        </p:txBody>
      </p:sp>
      <p:sp>
        <p:nvSpPr>
          <p:cNvPr id="52" name="Rectangle 51"/>
          <p:cNvSpPr/>
          <p:nvPr/>
        </p:nvSpPr>
        <p:spPr>
          <a:xfrm>
            <a:off x="4341725" y="3314563"/>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53" name="TextBox 52"/>
          <p:cNvSpPr txBox="1"/>
          <p:nvPr/>
        </p:nvSpPr>
        <p:spPr>
          <a:xfrm>
            <a:off x="4510587" y="4162378"/>
            <a:ext cx="2537874" cy="923330"/>
          </a:xfrm>
          <a:prstGeom prst="rect">
            <a:avLst/>
          </a:prstGeom>
          <a:noFill/>
        </p:spPr>
        <p:txBody>
          <a:bodyPr wrap="none" rtlCol="0">
            <a:spAutoFit/>
          </a:bodyPr>
          <a:lstStyle/>
          <a:p>
            <a:r>
              <a:rPr lang="fr-CA" sz="1800" dirty="0" smtClean="0"/>
              <a:t>3. À tour de rôle, projeter</a:t>
            </a:r>
          </a:p>
          <a:p>
            <a:r>
              <a:rPr lang="fr-CA" sz="1800" dirty="0"/>
              <a:t> </a:t>
            </a:r>
            <a:r>
              <a:rPr lang="fr-CA" sz="1800" dirty="0" smtClean="0"/>
              <a:t>  chaque région vers les</a:t>
            </a:r>
          </a:p>
          <a:p>
            <a:r>
              <a:rPr lang="fr-CA" sz="1800" dirty="0"/>
              <a:t> </a:t>
            </a:r>
            <a:r>
              <a:rPr lang="fr-CA" sz="1800" dirty="0" smtClean="0"/>
              <a:t>  cartes d’activation.</a:t>
            </a:r>
            <a:endParaRPr lang="en-CA" sz="1800" dirty="0"/>
          </a:p>
        </p:txBody>
      </p:sp>
      <p:sp>
        <p:nvSpPr>
          <p:cNvPr id="59" name="TextBox 58"/>
          <p:cNvSpPr txBox="1"/>
          <p:nvPr/>
        </p:nvSpPr>
        <p:spPr>
          <a:xfrm>
            <a:off x="5444384" y="5214015"/>
            <a:ext cx="1718740" cy="923330"/>
          </a:xfrm>
          <a:prstGeom prst="rect">
            <a:avLst/>
          </a:prstGeom>
          <a:noFill/>
        </p:spPr>
        <p:txBody>
          <a:bodyPr wrap="none" rtlCol="0">
            <a:spAutoFit/>
          </a:bodyPr>
          <a:lstStyle/>
          <a:p>
            <a:r>
              <a:rPr lang="fr-CA" sz="1800" dirty="0"/>
              <a:t>4</a:t>
            </a:r>
            <a:r>
              <a:rPr lang="fr-CA" sz="1800" dirty="0" smtClean="0"/>
              <a:t>. </a:t>
            </a:r>
            <a:r>
              <a:rPr lang="fr-CA" sz="1800" dirty="0" err="1" smtClean="0"/>
              <a:t>Crop</a:t>
            </a:r>
            <a:r>
              <a:rPr lang="fr-CA" sz="1800" dirty="0" smtClean="0"/>
              <a:t> + </a:t>
            </a:r>
            <a:r>
              <a:rPr lang="fr-CA" sz="1800" dirty="0" err="1" smtClean="0"/>
              <a:t>resize</a:t>
            </a:r>
            <a:r>
              <a:rPr lang="fr-CA" sz="1800" dirty="0" smtClean="0"/>
              <a:t> </a:t>
            </a:r>
          </a:p>
          <a:p>
            <a:r>
              <a:rPr lang="fr-CA" sz="1800" dirty="0"/>
              <a:t> </a:t>
            </a:r>
            <a:r>
              <a:rPr lang="fr-CA" sz="1800" dirty="0" smtClean="0"/>
              <a:t>   </a:t>
            </a:r>
            <a:r>
              <a:rPr lang="fr-CA" sz="1800" b="1" dirty="0" smtClean="0">
                <a:solidFill>
                  <a:srgbClr val="FF0000"/>
                </a:solidFill>
              </a:rPr>
              <a:t>7x7x512</a:t>
            </a:r>
          </a:p>
          <a:p>
            <a:r>
              <a:rPr lang="fr-CA" sz="1800" b="1" dirty="0"/>
              <a:t> </a:t>
            </a:r>
            <a:r>
              <a:rPr lang="fr-CA" sz="1800" b="1" dirty="0" smtClean="0"/>
              <a:t>   </a:t>
            </a:r>
            <a:r>
              <a:rPr lang="fr-CA" sz="1400" dirty="0" smtClean="0"/>
              <a:t>(« ROI </a:t>
            </a:r>
            <a:r>
              <a:rPr lang="fr-CA" sz="1400" dirty="0" err="1" smtClean="0"/>
              <a:t>pooling</a:t>
            </a:r>
            <a:r>
              <a:rPr lang="fr-CA" sz="1400" dirty="0" smtClean="0"/>
              <a:t> »)</a:t>
            </a:r>
            <a:endParaRPr lang="en-CA" sz="1800" dirty="0"/>
          </a:p>
        </p:txBody>
      </p:sp>
      <p:sp>
        <p:nvSpPr>
          <p:cNvPr id="61" name="Rectangle 60"/>
          <p:cNvSpPr/>
          <p:nvPr/>
        </p:nvSpPr>
        <p:spPr>
          <a:xfrm>
            <a:off x="6533817" y="3117592"/>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62" name="Rectangle 61"/>
          <p:cNvSpPr/>
          <p:nvPr/>
        </p:nvSpPr>
        <p:spPr>
          <a:xfrm>
            <a:off x="5931003" y="3188720"/>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63" name="Rectangle 62"/>
          <p:cNvSpPr/>
          <p:nvPr/>
        </p:nvSpPr>
        <p:spPr>
          <a:xfrm>
            <a:off x="6651998" y="2764286"/>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4" name="Rectangle 3"/>
          <p:cNvSpPr/>
          <p:nvPr/>
        </p:nvSpPr>
        <p:spPr>
          <a:xfrm>
            <a:off x="7049194" y="1972054"/>
            <a:ext cx="175473" cy="13838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5" name="Rectangle 64"/>
          <p:cNvSpPr/>
          <p:nvPr/>
        </p:nvSpPr>
        <p:spPr>
          <a:xfrm>
            <a:off x="7313152" y="2202874"/>
            <a:ext cx="194171" cy="9724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6" name="Rectangle 65"/>
          <p:cNvSpPr/>
          <p:nvPr/>
        </p:nvSpPr>
        <p:spPr>
          <a:xfrm>
            <a:off x="7589686" y="2383483"/>
            <a:ext cx="199337" cy="6432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7" name="TextBox 66"/>
          <p:cNvSpPr txBox="1"/>
          <p:nvPr/>
        </p:nvSpPr>
        <p:spPr>
          <a:xfrm>
            <a:off x="6981957" y="4147626"/>
            <a:ext cx="2294218" cy="646331"/>
          </a:xfrm>
          <a:prstGeom prst="rect">
            <a:avLst/>
          </a:prstGeom>
          <a:noFill/>
        </p:spPr>
        <p:txBody>
          <a:bodyPr wrap="none" rtlCol="0">
            <a:spAutoFit/>
          </a:bodyPr>
          <a:lstStyle/>
          <a:p>
            <a:r>
              <a:rPr lang="fr-CA" sz="1800" dirty="0" smtClean="0"/>
              <a:t>5. Couches pleinement</a:t>
            </a:r>
          </a:p>
          <a:p>
            <a:r>
              <a:rPr lang="fr-CA" sz="1800" b="1" dirty="0">
                <a:solidFill>
                  <a:srgbClr val="FF0000"/>
                </a:solidFill>
              </a:rPr>
              <a:t> </a:t>
            </a:r>
            <a:r>
              <a:rPr lang="fr-CA" sz="1800" b="1" dirty="0" smtClean="0">
                <a:solidFill>
                  <a:srgbClr val="FF0000"/>
                </a:solidFill>
              </a:rPr>
              <a:t>   </a:t>
            </a:r>
            <a:r>
              <a:rPr lang="fr-CA" sz="1800" dirty="0" smtClean="0"/>
              <a:t>connectées</a:t>
            </a:r>
            <a:endParaRPr lang="en-CA" sz="1800" dirty="0"/>
          </a:p>
        </p:txBody>
      </p:sp>
      <p:sp>
        <p:nvSpPr>
          <p:cNvPr id="68" name="Rectangle 67"/>
          <p:cNvSpPr/>
          <p:nvPr/>
        </p:nvSpPr>
        <p:spPr>
          <a:xfrm rot="5400000">
            <a:off x="7641694" y="1814164"/>
            <a:ext cx="1107746" cy="288701"/>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400" dirty="0" smtClean="0"/>
              <a:t>SOFTMAX</a:t>
            </a:r>
            <a:endParaRPr lang="en-CA" sz="1400" dirty="0"/>
          </a:p>
        </p:txBody>
      </p:sp>
      <p:cxnSp>
        <p:nvCxnSpPr>
          <p:cNvPr id="11" name="Elbow Connector 10"/>
          <p:cNvCxnSpPr>
            <a:stCxn id="66" idx="3"/>
            <a:endCxn id="68" idx="2"/>
          </p:cNvCxnSpPr>
          <p:nvPr/>
        </p:nvCxnSpPr>
        <p:spPr>
          <a:xfrm flipV="1">
            <a:off x="7789023" y="1958515"/>
            <a:ext cx="262194" cy="746572"/>
          </a:xfrm>
          <a:prstGeom prst="bentConnector5">
            <a:avLst>
              <a:gd name="adj1" fmla="val 42801"/>
              <a:gd name="adj2" fmla="val 61871"/>
              <a:gd name="adj3" fmla="val 41347"/>
            </a:avLst>
          </a:prstGeom>
          <a:ln>
            <a:tailEnd type="triangle"/>
          </a:ln>
        </p:spPr>
        <p:style>
          <a:lnRef idx="2">
            <a:schemeClr val="accent4"/>
          </a:lnRef>
          <a:fillRef idx="0">
            <a:schemeClr val="accent4"/>
          </a:fillRef>
          <a:effectRef idx="1">
            <a:schemeClr val="accent4"/>
          </a:effectRef>
          <a:fontRef idx="minor">
            <a:schemeClr val="tx1"/>
          </a:fontRef>
        </p:style>
      </p:cxnSp>
      <p:sp>
        <p:nvSpPr>
          <p:cNvPr id="14" name="TextBox 13"/>
          <p:cNvSpPr txBox="1"/>
          <p:nvPr/>
        </p:nvSpPr>
        <p:spPr>
          <a:xfrm>
            <a:off x="8304134" y="1770490"/>
            <a:ext cx="774571" cy="369332"/>
          </a:xfrm>
          <a:prstGeom prst="rect">
            <a:avLst/>
          </a:prstGeom>
          <a:noFill/>
        </p:spPr>
        <p:txBody>
          <a:bodyPr wrap="none" rtlCol="0">
            <a:spAutoFit/>
          </a:bodyPr>
          <a:lstStyle/>
          <a:p>
            <a:r>
              <a:rPr lang="fr-CA" sz="1800" dirty="0" smtClean="0"/>
              <a:t>‘Chat’</a:t>
            </a:r>
            <a:endParaRPr lang="en-CA" dirty="0"/>
          </a:p>
        </p:txBody>
      </p:sp>
      <p:sp>
        <p:nvSpPr>
          <p:cNvPr id="69" name="Rectangle 68"/>
          <p:cNvSpPr/>
          <p:nvPr/>
        </p:nvSpPr>
        <p:spPr>
          <a:xfrm rot="5400000">
            <a:off x="7615627" y="3257651"/>
            <a:ext cx="1159878" cy="288701"/>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100" dirty="0" smtClean="0"/>
              <a:t>RÉGRESSION</a:t>
            </a:r>
            <a:endParaRPr lang="en-CA" sz="1100" dirty="0"/>
          </a:p>
        </p:txBody>
      </p:sp>
      <p:cxnSp>
        <p:nvCxnSpPr>
          <p:cNvPr id="16" name="Elbow Connector 15"/>
          <p:cNvCxnSpPr>
            <a:stCxn id="66" idx="3"/>
            <a:endCxn id="69" idx="2"/>
          </p:cNvCxnSpPr>
          <p:nvPr/>
        </p:nvCxnSpPr>
        <p:spPr>
          <a:xfrm>
            <a:off x="7789023" y="2705087"/>
            <a:ext cx="262193" cy="696915"/>
          </a:xfrm>
          <a:prstGeom prst="bentConnector5">
            <a:avLst>
              <a:gd name="adj1" fmla="val 42802"/>
              <a:gd name="adj2" fmla="val 62717"/>
              <a:gd name="adj3" fmla="val 44517"/>
            </a:avLst>
          </a:prstGeom>
          <a:ln>
            <a:tailEnd type="triangle"/>
          </a:ln>
        </p:spPr>
        <p:style>
          <a:lnRef idx="2">
            <a:schemeClr val="accent4"/>
          </a:lnRef>
          <a:fillRef idx="0">
            <a:schemeClr val="accent4"/>
          </a:fillRef>
          <a:effectRef idx="1">
            <a:schemeClr val="accent4"/>
          </a:effectRef>
          <a:fontRef idx="minor">
            <a:schemeClr val="tx1"/>
          </a:fontRef>
        </p:style>
      </p:cxnSp>
      <p:sp>
        <p:nvSpPr>
          <p:cNvPr id="71" name="TextBox 70"/>
          <p:cNvSpPr txBox="1"/>
          <p:nvPr/>
        </p:nvSpPr>
        <p:spPr>
          <a:xfrm>
            <a:off x="8245192" y="3200523"/>
            <a:ext cx="994631" cy="369332"/>
          </a:xfrm>
          <a:prstGeom prst="rect">
            <a:avLst/>
          </a:prstGeom>
          <a:noFill/>
        </p:spPr>
        <p:txBody>
          <a:bodyPr wrap="none" rtlCol="0">
            <a:spAutoFit/>
          </a:bodyPr>
          <a:lstStyle/>
          <a:p>
            <a:r>
              <a:rPr lang="en-CA" sz="1800" dirty="0" smtClean="0"/>
              <a:t>[</a:t>
            </a:r>
            <a:r>
              <a:rPr lang="en-CA" sz="1800" dirty="0" err="1" smtClean="0"/>
              <a:t>x,y,w,h</a:t>
            </a:r>
            <a:r>
              <a:rPr lang="en-CA" sz="1800" dirty="0" smtClean="0"/>
              <a:t>]</a:t>
            </a:r>
            <a:endParaRPr lang="en-CA" dirty="0"/>
          </a:p>
        </p:txBody>
      </p:sp>
      <p:sp>
        <p:nvSpPr>
          <p:cNvPr id="72" name="TextBox 71"/>
          <p:cNvSpPr txBox="1"/>
          <p:nvPr/>
        </p:nvSpPr>
        <p:spPr>
          <a:xfrm>
            <a:off x="7410237" y="5214014"/>
            <a:ext cx="1685077" cy="646331"/>
          </a:xfrm>
          <a:prstGeom prst="rect">
            <a:avLst/>
          </a:prstGeom>
          <a:noFill/>
        </p:spPr>
        <p:txBody>
          <a:bodyPr wrap="none" rtlCol="0">
            <a:spAutoFit/>
          </a:bodyPr>
          <a:lstStyle/>
          <a:p>
            <a:r>
              <a:rPr lang="fr-CA" sz="1800" dirty="0"/>
              <a:t>6</a:t>
            </a:r>
            <a:r>
              <a:rPr lang="fr-CA" sz="1800" dirty="0" smtClean="0"/>
              <a:t>. Classification</a:t>
            </a:r>
          </a:p>
          <a:p>
            <a:r>
              <a:rPr lang="fr-CA" sz="1800" dirty="0"/>
              <a:t> </a:t>
            </a:r>
            <a:r>
              <a:rPr lang="fr-CA" sz="1800" dirty="0" smtClean="0"/>
              <a:t>   +  régression</a:t>
            </a:r>
            <a:endParaRPr lang="en-CA" sz="1800" dirty="0"/>
          </a:p>
        </p:txBody>
      </p:sp>
      <p:sp>
        <p:nvSpPr>
          <p:cNvPr id="70" name="Cube 69"/>
          <p:cNvSpPr/>
          <p:nvPr/>
        </p:nvSpPr>
        <p:spPr>
          <a:xfrm>
            <a:off x="4192653" y="2470120"/>
            <a:ext cx="1204642" cy="915069"/>
          </a:xfrm>
          <a:prstGeom prst="cube">
            <a:avLst>
              <a:gd name="adj" fmla="val 40794"/>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8" name="Freeform 7"/>
          <p:cNvSpPr/>
          <p:nvPr/>
        </p:nvSpPr>
        <p:spPr>
          <a:xfrm>
            <a:off x="5071910" y="2964761"/>
            <a:ext cx="107975" cy="315420"/>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4" name="Freeform 73"/>
          <p:cNvSpPr/>
          <p:nvPr/>
        </p:nvSpPr>
        <p:spPr>
          <a:xfrm>
            <a:off x="4331877" y="2964761"/>
            <a:ext cx="108277" cy="287276"/>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3" name="Straight Connector 12"/>
          <p:cNvCxnSpPr>
            <a:endCxn id="8" idx="2"/>
          </p:cNvCxnSpPr>
          <p:nvPr/>
        </p:nvCxnSpPr>
        <p:spPr>
          <a:xfrm>
            <a:off x="4450556" y="2957513"/>
            <a:ext cx="727468" cy="7248"/>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4445959" y="318141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4336026" y="3252088"/>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4331877" y="3053051"/>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sp>
        <p:nvSpPr>
          <p:cNvPr id="3" name="Freeform 2"/>
          <p:cNvSpPr/>
          <p:nvPr/>
        </p:nvSpPr>
        <p:spPr>
          <a:xfrm>
            <a:off x="698269" y="1860180"/>
            <a:ext cx="4453194" cy="1150842"/>
          </a:xfrm>
          <a:custGeom>
            <a:avLst/>
            <a:gdLst>
              <a:gd name="connsiteX0" fmla="*/ 0 w 3192088"/>
              <a:gd name="connsiteY0" fmla="*/ 389998 h 996827"/>
              <a:gd name="connsiteX1" fmla="*/ 1961804 w 3192088"/>
              <a:gd name="connsiteY1" fmla="*/ 24238 h 996827"/>
              <a:gd name="connsiteX2" fmla="*/ 3192088 w 3192088"/>
              <a:gd name="connsiteY2" fmla="*/ 996827 h 996827"/>
              <a:gd name="connsiteX0" fmla="*/ 0 w 3520689"/>
              <a:gd name="connsiteY0" fmla="*/ 698074 h 984801"/>
              <a:gd name="connsiteX1" fmla="*/ 2290405 w 3520689"/>
              <a:gd name="connsiteY1" fmla="*/ 12212 h 984801"/>
              <a:gd name="connsiteX2" fmla="*/ 3520689 w 3520689"/>
              <a:gd name="connsiteY2" fmla="*/ 984801 h 984801"/>
              <a:gd name="connsiteX0" fmla="*/ 0 w 3520689"/>
              <a:gd name="connsiteY0" fmla="*/ 698074 h 984801"/>
              <a:gd name="connsiteX1" fmla="*/ 1843507 w 3520689"/>
              <a:gd name="connsiteY1" fmla="*/ 12212 h 984801"/>
              <a:gd name="connsiteX2" fmla="*/ 3520689 w 3520689"/>
              <a:gd name="connsiteY2" fmla="*/ 984801 h 984801"/>
            </a:gdLst>
            <a:ahLst/>
            <a:cxnLst>
              <a:cxn ang="0">
                <a:pos x="connsiteX0" y="connsiteY0"/>
              </a:cxn>
              <a:cxn ang="0">
                <a:pos x="connsiteX1" y="connsiteY1"/>
              </a:cxn>
              <a:cxn ang="0">
                <a:pos x="connsiteX2" y="connsiteY2"/>
              </a:cxn>
            </a:cxnLst>
            <a:rect l="l" t="t" r="r" b="b"/>
            <a:pathLst>
              <a:path w="3520689" h="984801">
                <a:moveTo>
                  <a:pt x="0" y="698074"/>
                </a:moveTo>
                <a:cubicBezTo>
                  <a:pt x="714894" y="464625"/>
                  <a:pt x="1311492" y="-88926"/>
                  <a:pt x="1843507" y="12212"/>
                </a:cubicBezTo>
                <a:cubicBezTo>
                  <a:pt x="2375522" y="113350"/>
                  <a:pt x="3171554" y="549075"/>
                  <a:pt x="3520689" y="984801"/>
                </a:cubicBezTo>
              </a:path>
            </a:pathLst>
          </a:custGeom>
          <a:ln>
            <a:headEnd type="none" w="med" len="med"/>
            <a:tailEnd type="arrow"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
        <p:nvSpPr>
          <p:cNvPr id="78" name="Cube 77"/>
          <p:cNvSpPr/>
          <p:nvPr/>
        </p:nvSpPr>
        <p:spPr>
          <a:xfrm>
            <a:off x="5715819" y="2683388"/>
            <a:ext cx="998561" cy="547337"/>
          </a:xfrm>
          <a:prstGeom prst="cube">
            <a:avLst>
              <a:gd name="adj" fmla="val 27168"/>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Tree>
    <p:extLst>
      <p:ext uri="{BB962C8B-B14F-4D97-AF65-F5344CB8AC3E}">
        <p14:creationId xmlns:p14="http://schemas.microsoft.com/office/powerpoint/2010/main" val="1086856535"/>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2083" y="2202874"/>
            <a:ext cx="1623342" cy="1446414"/>
            <a:chOff x="2832640" y="2924824"/>
            <a:chExt cx="2619192" cy="2046094"/>
          </a:xfrm>
        </p:grpSpPr>
        <p:pic>
          <p:nvPicPr>
            <p:cNvPr id="28" name="Google Shape;137;p19">
              <a:extLst>
                <a:ext uri="{FF2B5EF4-FFF2-40B4-BE49-F238E27FC236}">
                  <a16:creationId xmlns:a16="http://schemas.microsoft.com/office/drawing/2014/main" id="{6D18AA7C-CF2B-2044-8120-A4C2BC96CB37}"/>
                </a:ext>
              </a:extLst>
            </p:cNvPr>
            <p:cNvPicPr preferRelativeResize="0"/>
            <p:nvPr/>
          </p:nvPicPr>
          <p:blipFill>
            <a:blip r:embed="rId2">
              <a:alphaModFix/>
            </a:blip>
            <a:stretch>
              <a:fillRect/>
            </a:stretch>
          </p:blipFill>
          <p:spPr>
            <a:xfrm>
              <a:off x="2832640" y="2924824"/>
              <a:ext cx="2619192" cy="2046094"/>
            </a:xfrm>
            <a:prstGeom prst="rect">
              <a:avLst/>
            </a:prstGeom>
            <a:noFill/>
            <a:ln>
              <a:noFill/>
            </a:ln>
          </p:spPr>
        </p:pic>
        <p:sp>
          <p:nvSpPr>
            <p:cNvPr id="29" name="Rectangle 28"/>
            <p:cNvSpPr/>
            <p:nvPr/>
          </p:nvSpPr>
          <p:spPr>
            <a:xfrm>
              <a:off x="3146360" y="3751718"/>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Rectangle 29"/>
            <p:cNvSpPr/>
            <p:nvPr/>
          </p:nvSpPr>
          <p:spPr>
            <a:xfrm>
              <a:off x="3064884" y="3682654"/>
              <a:ext cx="1148276" cy="100047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Rectangle 30"/>
            <p:cNvSpPr/>
            <p:nvPr/>
          </p:nvSpPr>
          <p:spPr>
            <a:xfrm>
              <a:off x="3426250" y="3682654"/>
              <a:ext cx="258786" cy="245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p:cNvSpPr/>
            <p:nvPr/>
          </p:nvSpPr>
          <p:spPr>
            <a:xfrm>
              <a:off x="3109724" y="3734710"/>
              <a:ext cx="235050" cy="24912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4058123" y="3034107"/>
              <a:ext cx="1065709" cy="17813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Rectangle 33"/>
            <p:cNvSpPr/>
            <p:nvPr/>
          </p:nvSpPr>
          <p:spPr>
            <a:xfrm>
              <a:off x="4495646" y="3077224"/>
              <a:ext cx="538676" cy="6266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Rectangle 35"/>
            <p:cNvSpPr/>
            <p:nvPr/>
          </p:nvSpPr>
          <p:spPr>
            <a:xfrm>
              <a:off x="4383413" y="3180362"/>
              <a:ext cx="763142" cy="2101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Rectangle 37"/>
            <p:cNvSpPr/>
            <p:nvPr/>
          </p:nvSpPr>
          <p:spPr>
            <a:xfrm flipV="1">
              <a:off x="3146359" y="4451462"/>
              <a:ext cx="622409" cy="1864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5" name="TextBox 4"/>
          <p:cNvSpPr txBox="1"/>
          <p:nvPr/>
        </p:nvSpPr>
        <p:spPr>
          <a:xfrm>
            <a:off x="550203" y="3674162"/>
            <a:ext cx="992579" cy="307777"/>
          </a:xfrm>
          <a:prstGeom prst="rect">
            <a:avLst/>
          </a:prstGeom>
          <a:noFill/>
        </p:spPr>
        <p:txBody>
          <a:bodyPr wrap="none" rtlCol="0">
            <a:spAutoFit/>
          </a:bodyPr>
          <a:lstStyle/>
          <a:p>
            <a:r>
              <a:rPr lang="fr-CA" sz="1400" dirty="0" smtClean="0"/>
              <a:t>640x480x3</a:t>
            </a:r>
            <a:endParaRPr lang="en-CA" sz="2800" dirty="0"/>
          </a:p>
        </p:txBody>
      </p:sp>
      <p:grpSp>
        <p:nvGrpSpPr>
          <p:cNvPr id="21" name="Group 20"/>
          <p:cNvGrpSpPr/>
          <p:nvPr/>
        </p:nvGrpSpPr>
        <p:grpSpPr>
          <a:xfrm>
            <a:off x="2171695" y="2227978"/>
            <a:ext cx="1893229" cy="1396205"/>
            <a:chOff x="3026534" y="3884870"/>
            <a:chExt cx="2936383" cy="2820732"/>
          </a:xfrm>
        </p:grpSpPr>
        <p:sp>
          <p:nvSpPr>
            <p:cNvPr id="22" name="Trapezoid 21"/>
            <p:cNvSpPr/>
            <p:nvPr/>
          </p:nvSpPr>
          <p:spPr>
            <a:xfrm rot="5400000">
              <a:off x="3084360" y="3827044"/>
              <a:ext cx="2820732" cy="2936383"/>
            </a:xfrm>
            <a:prstGeom prst="trapezoid">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3" name="Group 22"/>
            <p:cNvGrpSpPr/>
            <p:nvPr/>
          </p:nvGrpSpPr>
          <p:grpSpPr>
            <a:xfrm>
              <a:off x="3237049" y="4258342"/>
              <a:ext cx="1001396" cy="2171143"/>
              <a:chOff x="2936026" y="4478392"/>
              <a:chExt cx="651225" cy="1193083"/>
            </a:xfrm>
            <a:solidFill>
              <a:schemeClr val="bg1"/>
            </a:solidFill>
          </p:grpSpPr>
          <p:sp>
            <p:nvSpPr>
              <p:cNvPr id="46" name="Cube 45"/>
              <p:cNvSpPr/>
              <p:nvPr/>
            </p:nvSpPr>
            <p:spPr>
              <a:xfrm>
                <a:off x="2936026" y="4478392"/>
                <a:ext cx="488197" cy="1193082"/>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7" name="Cube 46"/>
              <p:cNvSpPr/>
              <p:nvPr/>
            </p:nvSpPr>
            <p:spPr>
              <a:xfrm>
                <a:off x="3017540" y="4490353"/>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8" name="Cube 47"/>
              <p:cNvSpPr/>
              <p:nvPr/>
            </p:nvSpPr>
            <p:spPr>
              <a:xfrm>
                <a:off x="3099054" y="4498376"/>
                <a:ext cx="488197" cy="1173099"/>
              </a:xfrm>
              <a:prstGeom prst="cube">
                <a:avLst>
                  <a:gd name="adj" fmla="val 83368"/>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4" name="Group 23"/>
            <p:cNvGrpSpPr/>
            <p:nvPr/>
          </p:nvGrpSpPr>
          <p:grpSpPr>
            <a:xfrm>
              <a:off x="3992574" y="4621276"/>
              <a:ext cx="819449" cy="1389344"/>
              <a:chOff x="3996733" y="5166387"/>
              <a:chExt cx="516560" cy="804169"/>
            </a:xfrm>
            <a:solidFill>
              <a:schemeClr val="bg1"/>
            </a:solidFill>
          </p:grpSpPr>
          <p:sp>
            <p:nvSpPr>
              <p:cNvPr id="43" name="Cube 42"/>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4" name="Cube 43"/>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5" name="Cube 44"/>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5" name="Group 24"/>
            <p:cNvGrpSpPr/>
            <p:nvPr/>
          </p:nvGrpSpPr>
          <p:grpSpPr>
            <a:xfrm>
              <a:off x="4683362" y="4817956"/>
              <a:ext cx="602349" cy="917646"/>
              <a:chOff x="3996733" y="5166387"/>
              <a:chExt cx="516560" cy="804169"/>
            </a:xfrm>
            <a:solidFill>
              <a:schemeClr val="bg1"/>
            </a:solidFill>
          </p:grpSpPr>
          <p:sp>
            <p:nvSpPr>
              <p:cNvPr id="40" name="Cube 39"/>
              <p:cNvSpPr/>
              <p:nvPr/>
            </p:nvSpPr>
            <p:spPr>
              <a:xfrm>
                <a:off x="3996733"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1" name="Cube 40"/>
              <p:cNvSpPr/>
              <p:nvPr/>
            </p:nvSpPr>
            <p:spPr>
              <a:xfrm>
                <a:off x="4085812"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42" name="Cube 41"/>
              <p:cNvSpPr/>
              <p:nvPr/>
            </p:nvSpPr>
            <p:spPr>
              <a:xfrm>
                <a:off x="4156811" y="5166387"/>
                <a:ext cx="356482" cy="804169"/>
              </a:xfrm>
              <a:prstGeom prst="cube">
                <a:avLst>
                  <a:gd name="adj" fmla="val 73466"/>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nvGrpSpPr>
            <p:cNvPr id="26" name="Group 25"/>
            <p:cNvGrpSpPr/>
            <p:nvPr/>
          </p:nvGrpSpPr>
          <p:grpSpPr>
            <a:xfrm>
              <a:off x="5218989" y="4968366"/>
              <a:ext cx="490814" cy="534584"/>
              <a:chOff x="4085834" y="3608778"/>
              <a:chExt cx="731109" cy="556531"/>
            </a:xfrm>
            <a:solidFill>
              <a:schemeClr val="bg1"/>
            </a:solidFill>
          </p:grpSpPr>
          <p:sp>
            <p:nvSpPr>
              <p:cNvPr id="27" name="Cube 26"/>
              <p:cNvSpPr/>
              <p:nvPr/>
            </p:nvSpPr>
            <p:spPr>
              <a:xfrm>
                <a:off x="4085834" y="3608778"/>
                <a:ext cx="384705"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7" name="Cube 36"/>
              <p:cNvSpPr/>
              <p:nvPr/>
            </p:nvSpPr>
            <p:spPr>
              <a:xfrm>
                <a:off x="4239887"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39" name="Cube 38"/>
              <p:cNvSpPr/>
              <p:nvPr/>
            </p:nvSpPr>
            <p:spPr>
              <a:xfrm>
                <a:off x="4432240" y="3608778"/>
                <a:ext cx="384703" cy="556531"/>
              </a:xfrm>
              <a:prstGeom prst="cube">
                <a:avLst>
                  <a:gd name="adj" fmla="val 53052"/>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grpSp>
      </p:gr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10" name="TextBox 9"/>
          <p:cNvSpPr txBox="1"/>
          <p:nvPr/>
        </p:nvSpPr>
        <p:spPr>
          <a:xfrm>
            <a:off x="106789" y="4181302"/>
            <a:ext cx="2377574" cy="369332"/>
          </a:xfrm>
          <a:prstGeom prst="rect">
            <a:avLst/>
          </a:prstGeom>
          <a:noFill/>
        </p:spPr>
        <p:txBody>
          <a:bodyPr wrap="none" rtlCol="0">
            <a:spAutoFit/>
          </a:bodyPr>
          <a:lstStyle/>
          <a:p>
            <a:r>
              <a:rPr lang="fr-CA" sz="1800" dirty="0" smtClean="0"/>
              <a:t>1. Localiser des régions</a:t>
            </a:r>
            <a:endParaRPr lang="en-CA" sz="1800" dirty="0"/>
          </a:p>
        </p:txBody>
      </p:sp>
      <p:sp>
        <p:nvSpPr>
          <p:cNvPr id="49" name="TextBox 48"/>
          <p:cNvSpPr txBox="1"/>
          <p:nvPr/>
        </p:nvSpPr>
        <p:spPr>
          <a:xfrm>
            <a:off x="1513744" y="4708573"/>
            <a:ext cx="3204723" cy="923330"/>
          </a:xfrm>
          <a:prstGeom prst="rect">
            <a:avLst/>
          </a:prstGeom>
          <a:noFill/>
        </p:spPr>
        <p:txBody>
          <a:bodyPr wrap="none" rtlCol="0">
            <a:spAutoFit/>
          </a:bodyPr>
          <a:lstStyle/>
          <a:p>
            <a:r>
              <a:rPr lang="fr-CA" sz="1800" dirty="0"/>
              <a:t>2</a:t>
            </a:r>
            <a:r>
              <a:rPr lang="fr-CA" sz="1800" dirty="0" smtClean="0"/>
              <a:t>. Propagation avant de l’image</a:t>
            </a:r>
          </a:p>
          <a:p>
            <a:r>
              <a:rPr lang="fr-CA" sz="1800" dirty="0" smtClean="0"/>
              <a:t>   dans 5 blocs </a:t>
            </a:r>
            <a:r>
              <a:rPr lang="fr-CA" sz="1800" dirty="0" err="1" smtClean="0"/>
              <a:t>convolutionnels</a:t>
            </a:r>
            <a:r>
              <a:rPr lang="fr-CA" sz="1800" dirty="0" smtClean="0"/>
              <a:t>.</a:t>
            </a:r>
          </a:p>
          <a:p>
            <a:r>
              <a:rPr lang="fr-CA" sz="1800" dirty="0"/>
              <a:t> </a:t>
            </a:r>
            <a:r>
              <a:rPr lang="fr-CA" sz="1800" dirty="0" smtClean="0"/>
              <a:t>  Cartes d’activation </a:t>
            </a:r>
            <a:r>
              <a:rPr lang="fr-CA" sz="1800" b="1" dirty="0" smtClean="0">
                <a:solidFill>
                  <a:srgbClr val="FF0000"/>
                </a:solidFill>
              </a:rPr>
              <a:t>20x15x512</a:t>
            </a:r>
            <a:endParaRPr lang="en-CA" sz="1800" b="1" dirty="0">
              <a:solidFill>
                <a:srgbClr val="FF0000"/>
              </a:solidFill>
            </a:endParaRPr>
          </a:p>
        </p:txBody>
      </p:sp>
      <p:sp>
        <p:nvSpPr>
          <p:cNvPr id="2" name="Rectangle 1"/>
          <p:cNvSpPr/>
          <p:nvPr/>
        </p:nvSpPr>
        <p:spPr>
          <a:xfrm>
            <a:off x="5152303" y="3073997"/>
            <a:ext cx="389850" cy="338554"/>
          </a:xfrm>
          <a:prstGeom prst="rect">
            <a:avLst/>
          </a:prstGeom>
        </p:spPr>
        <p:txBody>
          <a:bodyPr wrap="none">
            <a:spAutoFit/>
          </a:bodyPr>
          <a:lstStyle/>
          <a:p>
            <a:r>
              <a:rPr lang="fr-CA" sz="1600" b="1" dirty="0">
                <a:solidFill>
                  <a:srgbClr val="FF0000"/>
                </a:solidFill>
              </a:rPr>
              <a:t>20</a:t>
            </a:r>
            <a:endParaRPr lang="en-CA" sz="1600" dirty="0"/>
          </a:p>
        </p:txBody>
      </p:sp>
      <p:sp>
        <p:nvSpPr>
          <p:cNvPr id="51" name="Rectangle 50"/>
          <p:cNvSpPr/>
          <p:nvPr/>
        </p:nvSpPr>
        <p:spPr>
          <a:xfrm>
            <a:off x="5313275" y="2580470"/>
            <a:ext cx="389850" cy="338554"/>
          </a:xfrm>
          <a:prstGeom prst="rect">
            <a:avLst/>
          </a:prstGeom>
        </p:spPr>
        <p:txBody>
          <a:bodyPr wrap="none">
            <a:spAutoFit/>
          </a:bodyPr>
          <a:lstStyle/>
          <a:p>
            <a:r>
              <a:rPr lang="fr-CA" sz="1600" b="1" dirty="0" smtClean="0">
                <a:solidFill>
                  <a:srgbClr val="FF0000"/>
                </a:solidFill>
              </a:rPr>
              <a:t>15</a:t>
            </a:r>
            <a:endParaRPr lang="en-CA" sz="1600" dirty="0"/>
          </a:p>
        </p:txBody>
      </p:sp>
      <p:sp>
        <p:nvSpPr>
          <p:cNvPr id="52" name="Rectangle 51"/>
          <p:cNvSpPr/>
          <p:nvPr/>
        </p:nvSpPr>
        <p:spPr>
          <a:xfrm>
            <a:off x="4341725" y="3314563"/>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53" name="TextBox 52"/>
          <p:cNvSpPr txBox="1"/>
          <p:nvPr/>
        </p:nvSpPr>
        <p:spPr>
          <a:xfrm>
            <a:off x="4510587" y="4162378"/>
            <a:ext cx="2537874" cy="923330"/>
          </a:xfrm>
          <a:prstGeom prst="rect">
            <a:avLst/>
          </a:prstGeom>
          <a:noFill/>
        </p:spPr>
        <p:txBody>
          <a:bodyPr wrap="none" rtlCol="0">
            <a:spAutoFit/>
          </a:bodyPr>
          <a:lstStyle/>
          <a:p>
            <a:r>
              <a:rPr lang="fr-CA" sz="1800" dirty="0" smtClean="0"/>
              <a:t>3. À tour de rôle, projeter</a:t>
            </a:r>
          </a:p>
          <a:p>
            <a:r>
              <a:rPr lang="fr-CA" sz="1800" dirty="0"/>
              <a:t> </a:t>
            </a:r>
            <a:r>
              <a:rPr lang="fr-CA" sz="1800" dirty="0" smtClean="0"/>
              <a:t>  chaque région vers les</a:t>
            </a:r>
          </a:p>
          <a:p>
            <a:r>
              <a:rPr lang="fr-CA" sz="1800" dirty="0"/>
              <a:t> </a:t>
            </a:r>
            <a:r>
              <a:rPr lang="fr-CA" sz="1800" dirty="0" smtClean="0"/>
              <a:t>  cartes d’activation.</a:t>
            </a:r>
            <a:endParaRPr lang="en-CA" sz="1800" dirty="0"/>
          </a:p>
        </p:txBody>
      </p:sp>
      <p:sp>
        <p:nvSpPr>
          <p:cNvPr id="59" name="TextBox 58"/>
          <p:cNvSpPr txBox="1"/>
          <p:nvPr/>
        </p:nvSpPr>
        <p:spPr>
          <a:xfrm>
            <a:off x="5444384" y="5214015"/>
            <a:ext cx="1718740" cy="923330"/>
          </a:xfrm>
          <a:prstGeom prst="rect">
            <a:avLst/>
          </a:prstGeom>
          <a:noFill/>
        </p:spPr>
        <p:txBody>
          <a:bodyPr wrap="none" rtlCol="0">
            <a:spAutoFit/>
          </a:bodyPr>
          <a:lstStyle/>
          <a:p>
            <a:r>
              <a:rPr lang="fr-CA" sz="1800" dirty="0"/>
              <a:t>4</a:t>
            </a:r>
            <a:r>
              <a:rPr lang="fr-CA" sz="1800" dirty="0" smtClean="0"/>
              <a:t>. </a:t>
            </a:r>
            <a:r>
              <a:rPr lang="fr-CA" sz="1800" dirty="0" err="1" smtClean="0"/>
              <a:t>Crop</a:t>
            </a:r>
            <a:r>
              <a:rPr lang="fr-CA" sz="1800" dirty="0" smtClean="0"/>
              <a:t> + </a:t>
            </a:r>
            <a:r>
              <a:rPr lang="fr-CA" sz="1800" dirty="0" err="1" smtClean="0"/>
              <a:t>resize</a:t>
            </a:r>
            <a:r>
              <a:rPr lang="fr-CA" sz="1800" dirty="0" smtClean="0"/>
              <a:t> </a:t>
            </a:r>
          </a:p>
          <a:p>
            <a:r>
              <a:rPr lang="fr-CA" sz="1800" dirty="0"/>
              <a:t> </a:t>
            </a:r>
            <a:r>
              <a:rPr lang="fr-CA" sz="1800" dirty="0" smtClean="0"/>
              <a:t>   </a:t>
            </a:r>
            <a:r>
              <a:rPr lang="fr-CA" sz="1800" b="1" dirty="0" smtClean="0">
                <a:solidFill>
                  <a:srgbClr val="FF0000"/>
                </a:solidFill>
              </a:rPr>
              <a:t>7x7x512</a:t>
            </a:r>
          </a:p>
          <a:p>
            <a:r>
              <a:rPr lang="fr-CA" sz="1800" b="1" dirty="0"/>
              <a:t> </a:t>
            </a:r>
            <a:r>
              <a:rPr lang="fr-CA" sz="1800" b="1" dirty="0" smtClean="0"/>
              <a:t>   </a:t>
            </a:r>
            <a:r>
              <a:rPr lang="fr-CA" sz="1400" dirty="0" smtClean="0"/>
              <a:t>(« ROI </a:t>
            </a:r>
            <a:r>
              <a:rPr lang="fr-CA" sz="1400" dirty="0" err="1" smtClean="0"/>
              <a:t>pooling</a:t>
            </a:r>
            <a:r>
              <a:rPr lang="fr-CA" sz="1400" dirty="0" smtClean="0"/>
              <a:t> »)</a:t>
            </a:r>
            <a:endParaRPr lang="en-CA" sz="1800" dirty="0"/>
          </a:p>
        </p:txBody>
      </p:sp>
      <p:sp>
        <p:nvSpPr>
          <p:cNvPr id="61" name="Rectangle 60"/>
          <p:cNvSpPr/>
          <p:nvPr/>
        </p:nvSpPr>
        <p:spPr>
          <a:xfrm>
            <a:off x="6533817" y="3117592"/>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62" name="Rectangle 61"/>
          <p:cNvSpPr/>
          <p:nvPr/>
        </p:nvSpPr>
        <p:spPr>
          <a:xfrm>
            <a:off x="5931003" y="3188720"/>
            <a:ext cx="492443" cy="338554"/>
          </a:xfrm>
          <a:prstGeom prst="rect">
            <a:avLst/>
          </a:prstGeom>
        </p:spPr>
        <p:txBody>
          <a:bodyPr wrap="none">
            <a:spAutoFit/>
          </a:bodyPr>
          <a:lstStyle/>
          <a:p>
            <a:r>
              <a:rPr lang="fr-CA" sz="1600" b="1" dirty="0" smtClean="0">
                <a:solidFill>
                  <a:srgbClr val="FF0000"/>
                </a:solidFill>
              </a:rPr>
              <a:t>512</a:t>
            </a:r>
            <a:endParaRPr lang="en-CA" sz="1600" dirty="0"/>
          </a:p>
        </p:txBody>
      </p:sp>
      <p:sp>
        <p:nvSpPr>
          <p:cNvPr id="63" name="Rectangle 62"/>
          <p:cNvSpPr/>
          <p:nvPr/>
        </p:nvSpPr>
        <p:spPr>
          <a:xfrm>
            <a:off x="6651998" y="2764286"/>
            <a:ext cx="287258" cy="338554"/>
          </a:xfrm>
          <a:prstGeom prst="rect">
            <a:avLst/>
          </a:prstGeom>
        </p:spPr>
        <p:txBody>
          <a:bodyPr wrap="none">
            <a:spAutoFit/>
          </a:bodyPr>
          <a:lstStyle/>
          <a:p>
            <a:r>
              <a:rPr lang="fr-CA" sz="1600" b="1" dirty="0">
                <a:solidFill>
                  <a:srgbClr val="FF0000"/>
                </a:solidFill>
              </a:rPr>
              <a:t>7</a:t>
            </a:r>
            <a:endParaRPr lang="en-CA" sz="1600" dirty="0"/>
          </a:p>
        </p:txBody>
      </p:sp>
      <p:sp>
        <p:nvSpPr>
          <p:cNvPr id="4" name="Rectangle 3"/>
          <p:cNvSpPr/>
          <p:nvPr/>
        </p:nvSpPr>
        <p:spPr>
          <a:xfrm>
            <a:off x="7049194" y="1972054"/>
            <a:ext cx="175473" cy="13838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5" name="Rectangle 64"/>
          <p:cNvSpPr/>
          <p:nvPr/>
        </p:nvSpPr>
        <p:spPr>
          <a:xfrm>
            <a:off x="7313152" y="2202874"/>
            <a:ext cx="194171" cy="9724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6" name="Rectangle 65"/>
          <p:cNvSpPr/>
          <p:nvPr/>
        </p:nvSpPr>
        <p:spPr>
          <a:xfrm>
            <a:off x="7589686" y="2383483"/>
            <a:ext cx="199337" cy="6432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smtClean="0"/>
              <a:t>FC</a:t>
            </a:r>
            <a:endParaRPr lang="en-CA" sz="1600" dirty="0"/>
          </a:p>
        </p:txBody>
      </p:sp>
      <p:sp>
        <p:nvSpPr>
          <p:cNvPr id="67" name="TextBox 66"/>
          <p:cNvSpPr txBox="1"/>
          <p:nvPr/>
        </p:nvSpPr>
        <p:spPr>
          <a:xfrm>
            <a:off x="6981957" y="4147626"/>
            <a:ext cx="2294218" cy="646331"/>
          </a:xfrm>
          <a:prstGeom prst="rect">
            <a:avLst/>
          </a:prstGeom>
          <a:noFill/>
        </p:spPr>
        <p:txBody>
          <a:bodyPr wrap="none" rtlCol="0">
            <a:spAutoFit/>
          </a:bodyPr>
          <a:lstStyle/>
          <a:p>
            <a:r>
              <a:rPr lang="fr-CA" sz="1800" dirty="0" smtClean="0"/>
              <a:t>5. Couches pleinement</a:t>
            </a:r>
          </a:p>
          <a:p>
            <a:r>
              <a:rPr lang="fr-CA" sz="1800" b="1" dirty="0">
                <a:solidFill>
                  <a:srgbClr val="FF0000"/>
                </a:solidFill>
              </a:rPr>
              <a:t> </a:t>
            </a:r>
            <a:r>
              <a:rPr lang="fr-CA" sz="1800" b="1" dirty="0" smtClean="0">
                <a:solidFill>
                  <a:srgbClr val="FF0000"/>
                </a:solidFill>
              </a:rPr>
              <a:t>   </a:t>
            </a:r>
            <a:r>
              <a:rPr lang="fr-CA" sz="1800" dirty="0" smtClean="0"/>
              <a:t>connectées</a:t>
            </a:r>
            <a:endParaRPr lang="en-CA" sz="1800" dirty="0"/>
          </a:p>
        </p:txBody>
      </p:sp>
      <p:sp>
        <p:nvSpPr>
          <p:cNvPr id="68" name="Rectangle 67"/>
          <p:cNvSpPr/>
          <p:nvPr/>
        </p:nvSpPr>
        <p:spPr>
          <a:xfrm rot="5400000">
            <a:off x="7641694" y="1814164"/>
            <a:ext cx="1107746" cy="288701"/>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400" dirty="0" smtClean="0"/>
              <a:t>SOFTMAX</a:t>
            </a:r>
            <a:endParaRPr lang="en-CA" sz="1400" dirty="0"/>
          </a:p>
        </p:txBody>
      </p:sp>
      <p:cxnSp>
        <p:nvCxnSpPr>
          <p:cNvPr id="11" name="Elbow Connector 10"/>
          <p:cNvCxnSpPr>
            <a:stCxn id="66" idx="3"/>
            <a:endCxn id="68" idx="2"/>
          </p:cNvCxnSpPr>
          <p:nvPr/>
        </p:nvCxnSpPr>
        <p:spPr>
          <a:xfrm flipV="1">
            <a:off x="7789023" y="1958515"/>
            <a:ext cx="262194" cy="746572"/>
          </a:xfrm>
          <a:prstGeom prst="bentConnector5">
            <a:avLst>
              <a:gd name="adj1" fmla="val 42801"/>
              <a:gd name="adj2" fmla="val 61871"/>
              <a:gd name="adj3" fmla="val 41347"/>
            </a:avLst>
          </a:prstGeom>
          <a:ln>
            <a:tailEnd type="triangle"/>
          </a:ln>
        </p:spPr>
        <p:style>
          <a:lnRef idx="2">
            <a:schemeClr val="accent4"/>
          </a:lnRef>
          <a:fillRef idx="0">
            <a:schemeClr val="accent4"/>
          </a:fillRef>
          <a:effectRef idx="1">
            <a:schemeClr val="accent4"/>
          </a:effectRef>
          <a:fontRef idx="minor">
            <a:schemeClr val="tx1"/>
          </a:fontRef>
        </p:style>
      </p:cxnSp>
      <p:sp>
        <p:nvSpPr>
          <p:cNvPr id="14" name="TextBox 13"/>
          <p:cNvSpPr txBox="1"/>
          <p:nvPr/>
        </p:nvSpPr>
        <p:spPr>
          <a:xfrm>
            <a:off x="8304134" y="1770490"/>
            <a:ext cx="813043" cy="369332"/>
          </a:xfrm>
          <a:prstGeom prst="rect">
            <a:avLst/>
          </a:prstGeom>
          <a:noFill/>
        </p:spPr>
        <p:txBody>
          <a:bodyPr wrap="none" rtlCol="0">
            <a:spAutoFit/>
          </a:bodyPr>
          <a:lstStyle/>
          <a:p>
            <a:r>
              <a:rPr lang="fr-CA" sz="1800" dirty="0" smtClean="0"/>
              <a:t>‘Back’</a:t>
            </a:r>
            <a:endParaRPr lang="en-CA" dirty="0"/>
          </a:p>
        </p:txBody>
      </p:sp>
      <p:sp>
        <p:nvSpPr>
          <p:cNvPr id="69" name="Rectangle 68"/>
          <p:cNvSpPr/>
          <p:nvPr/>
        </p:nvSpPr>
        <p:spPr>
          <a:xfrm rot="5400000">
            <a:off x="7615627" y="3257651"/>
            <a:ext cx="1159878" cy="288701"/>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100" dirty="0" smtClean="0"/>
              <a:t>RÉGRESSION</a:t>
            </a:r>
            <a:endParaRPr lang="en-CA" sz="1100" dirty="0"/>
          </a:p>
        </p:txBody>
      </p:sp>
      <p:cxnSp>
        <p:nvCxnSpPr>
          <p:cNvPr id="16" name="Elbow Connector 15"/>
          <p:cNvCxnSpPr>
            <a:stCxn id="66" idx="3"/>
            <a:endCxn id="69" idx="2"/>
          </p:cNvCxnSpPr>
          <p:nvPr/>
        </p:nvCxnSpPr>
        <p:spPr>
          <a:xfrm>
            <a:off x="7789023" y="2705087"/>
            <a:ext cx="262193" cy="696915"/>
          </a:xfrm>
          <a:prstGeom prst="bentConnector5">
            <a:avLst>
              <a:gd name="adj1" fmla="val 42802"/>
              <a:gd name="adj2" fmla="val 62717"/>
              <a:gd name="adj3" fmla="val 44517"/>
            </a:avLst>
          </a:prstGeom>
          <a:ln>
            <a:tailEnd type="triangle"/>
          </a:ln>
        </p:spPr>
        <p:style>
          <a:lnRef idx="2">
            <a:schemeClr val="accent4"/>
          </a:lnRef>
          <a:fillRef idx="0">
            <a:schemeClr val="accent4"/>
          </a:fillRef>
          <a:effectRef idx="1">
            <a:schemeClr val="accent4"/>
          </a:effectRef>
          <a:fontRef idx="minor">
            <a:schemeClr val="tx1"/>
          </a:fontRef>
        </p:style>
      </p:cxnSp>
      <p:sp>
        <p:nvSpPr>
          <p:cNvPr id="71" name="TextBox 70"/>
          <p:cNvSpPr txBox="1"/>
          <p:nvPr/>
        </p:nvSpPr>
        <p:spPr>
          <a:xfrm>
            <a:off x="8245192" y="3200523"/>
            <a:ext cx="994631" cy="369332"/>
          </a:xfrm>
          <a:prstGeom prst="rect">
            <a:avLst/>
          </a:prstGeom>
          <a:noFill/>
        </p:spPr>
        <p:txBody>
          <a:bodyPr wrap="none" rtlCol="0">
            <a:spAutoFit/>
          </a:bodyPr>
          <a:lstStyle/>
          <a:p>
            <a:r>
              <a:rPr lang="en-CA" sz="1800" dirty="0" smtClean="0"/>
              <a:t>[</a:t>
            </a:r>
            <a:r>
              <a:rPr lang="en-CA" sz="1800" dirty="0" err="1" smtClean="0"/>
              <a:t>x,y,w,h</a:t>
            </a:r>
            <a:r>
              <a:rPr lang="en-CA" sz="1800" dirty="0" smtClean="0"/>
              <a:t>]</a:t>
            </a:r>
            <a:endParaRPr lang="en-CA" dirty="0"/>
          </a:p>
        </p:txBody>
      </p:sp>
      <p:sp>
        <p:nvSpPr>
          <p:cNvPr id="72" name="TextBox 71"/>
          <p:cNvSpPr txBox="1"/>
          <p:nvPr/>
        </p:nvSpPr>
        <p:spPr>
          <a:xfrm>
            <a:off x="7410237" y="5214014"/>
            <a:ext cx="1685077" cy="646331"/>
          </a:xfrm>
          <a:prstGeom prst="rect">
            <a:avLst/>
          </a:prstGeom>
          <a:noFill/>
        </p:spPr>
        <p:txBody>
          <a:bodyPr wrap="none" rtlCol="0">
            <a:spAutoFit/>
          </a:bodyPr>
          <a:lstStyle/>
          <a:p>
            <a:r>
              <a:rPr lang="fr-CA" sz="1800" dirty="0"/>
              <a:t>6</a:t>
            </a:r>
            <a:r>
              <a:rPr lang="fr-CA" sz="1800" dirty="0" smtClean="0"/>
              <a:t>. Classification</a:t>
            </a:r>
          </a:p>
          <a:p>
            <a:r>
              <a:rPr lang="fr-CA" sz="1800" dirty="0"/>
              <a:t> </a:t>
            </a:r>
            <a:r>
              <a:rPr lang="fr-CA" sz="1800" dirty="0" smtClean="0"/>
              <a:t>   +  régression</a:t>
            </a:r>
            <a:endParaRPr lang="en-CA" sz="1800" dirty="0"/>
          </a:p>
        </p:txBody>
      </p:sp>
      <p:sp>
        <p:nvSpPr>
          <p:cNvPr id="70" name="Cube 69"/>
          <p:cNvSpPr/>
          <p:nvPr/>
        </p:nvSpPr>
        <p:spPr>
          <a:xfrm>
            <a:off x="4192653" y="2470120"/>
            <a:ext cx="1204642" cy="915069"/>
          </a:xfrm>
          <a:prstGeom prst="cube">
            <a:avLst>
              <a:gd name="adj" fmla="val 40794"/>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8" name="Freeform 7"/>
          <p:cNvSpPr/>
          <p:nvPr/>
        </p:nvSpPr>
        <p:spPr>
          <a:xfrm>
            <a:off x="5264239" y="2822062"/>
            <a:ext cx="56446" cy="195224"/>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3" name="Straight Connector 12"/>
          <p:cNvCxnSpPr/>
          <p:nvPr/>
        </p:nvCxnSpPr>
        <p:spPr>
          <a:xfrm>
            <a:off x="4590973" y="2819021"/>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4592297" y="2954545"/>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4534450" y="3004698"/>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4546045" y="2868314"/>
            <a:ext cx="734969" cy="4841"/>
          </a:xfrm>
          <a:prstGeom prst="line">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cxnSp>
      <p:sp>
        <p:nvSpPr>
          <p:cNvPr id="3" name="Freeform 2"/>
          <p:cNvSpPr/>
          <p:nvPr/>
        </p:nvSpPr>
        <p:spPr>
          <a:xfrm>
            <a:off x="1510144" y="1861613"/>
            <a:ext cx="3797873" cy="1273671"/>
          </a:xfrm>
          <a:custGeom>
            <a:avLst/>
            <a:gdLst>
              <a:gd name="connsiteX0" fmla="*/ 0 w 3192088"/>
              <a:gd name="connsiteY0" fmla="*/ 389998 h 996827"/>
              <a:gd name="connsiteX1" fmla="*/ 1961804 w 3192088"/>
              <a:gd name="connsiteY1" fmla="*/ 24238 h 996827"/>
              <a:gd name="connsiteX2" fmla="*/ 3192088 w 3192088"/>
              <a:gd name="connsiteY2" fmla="*/ 996827 h 996827"/>
              <a:gd name="connsiteX0" fmla="*/ 0 w 2878821"/>
              <a:gd name="connsiteY0" fmla="*/ 1271294 h 1271294"/>
              <a:gd name="connsiteX1" fmla="*/ 1648537 w 2878821"/>
              <a:gd name="connsiteY1" fmla="*/ 6374 h 1271294"/>
              <a:gd name="connsiteX2" fmla="*/ 2878821 w 2878821"/>
              <a:gd name="connsiteY2" fmla="*/ 978963 h 1271294"/>
              <a:gd name="connsiteX0" fmla="*/ 0 w 2878821"/>
              <a:gd name="connsiteY0" fmla="*/ 1273671 h 1273671"/>
              <a:gd name="connsiteX1" fmla="*/ 1648537 w 2878821"/>
              <a:gd name="connsiteY1" fmla="*/ 8751 h 1273671"/>
              <a:gd name="connsiteX2" fmla="*/ 2878821 w 2878821"/>
              <a:gd name="connsiteY2" fmla="*/ 981340 h 1273671"/>
            </a:gdLst>
            <a:ahLst/>
            <a:cxnLst>
              <a:cxn ang="0">
                <a:pos x="connsiteX0" y="connsiteY0"/>
              </a:cxn>
              <a:cxn ang="0">
                <a:pos x="connsiteX1" y="connsiteY1"/>
              </a:cxn>
              <a:cxn ang="0">
                <a:pos x="connsiteX2" y="connsiteY2"/>
              </a:cxn>
            </a:cxnLst>
            <a:rect l="l" t="t" r="r" b="b"/>
            <a:pathLst>
              <a:path w="2878821" h="1273671">
                <a:moveTo>
                  <a:pt x="0" y="1273671"/>
                </a:moveTo>
                <a:cubicBezTo>
                  <a:pt x="491993" y="704942"/>
                  <a:pt x="1116522" y="-92387"/>
                  <a:pt x="1648537" y="8751"/>
                </a:cubicBezTo>
                <a:cubicBezTo>
                  <a:pt x="2180552" y="109889"/>
                  <a:pt x="2529686" y="545614"/>
                  <a:pt x="2878821" y="981340"/>
                </a:cubicBezTo>
              </a:path>
            </a:pathLst>
          </a:custGeom>
          <a:ln>
            <a:headEnd type="none" w="med" len="med"/>
            <a:tailEnd type="arrow"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
        <p:nvSpPr>
          <p:cNvPr id="78" name="Cube 77"/>
          <p:cNvSpPr/>
          <p:nvPr/>
        </p:nvSpPr>
        <p:spPr>
          <a:xfrm>
            <a:off x="5715819" y="2683388"/>
            <a:ext cx="998561" cy="547337"/>
          </a:xfrm>
          <a:prstGeom prst="cube">
            <a:avLst>
              <a:gd name="adj" fmla="val 27168"/>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
        <p:nvSpPr>
          <p:cNvPr id="64" name="Rectangle 63"/>
          <p:cNvSpPr/>
          <p:nvPr/>
        </p:nvSpPr>
        <p:spPr>
          <a:xfrm>
            <a:off x="1140793" y="3180803"/>
            <a:ext cx="463845" cy="36497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Freeform 72"/>
          <p:cNvSpPr/>
          <p:nvPr/>
        </p:nvSpPr>
        <p:spPr>
          <a:xfrm>
            <a:off x="4542894" y="2808614"/>
            <a:ext cx="56446" cy="195224"/>
          </a:xfrm>
          <a:custGeom>
            <a:avLst/>
            <a:gdLst>
              <a:gd name="connsiteX0" fmla="*/ 0 w 138112"/>
              <a:gd name="connsiteY0" fmla="*/ 450056 h 450056"/>
              <a:gd name="connsiteX1" fmla="*/ 0 w 138112"/>
              <a:gd name="connsiteY1" fmla="*/ 135731 h 450056"/>
              <a:gd name="connsiteX2" fmla="*/ 135731 w 138112"/>
              <a:gd name="connsiteY2" fmla="*/ 0 h 450056"/>
              <a:gd name="connsiteX3" fmla="*/ 138112 w 138112"/>
              <a:gd name="connsiteY3" fmla="*/ 333375 h 450056"/>
              <a:gd name="connsiteX4" fmla="*/ 0 w 138112"/>
              <a:gd name="connsiteY4" fmla="*/ 450056 h 450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12" h="450056">
                <a:moveTo>
                  <a:pt x="0" y="450056"/>
                </a:moveTo>
                <a:lnTo>
                  <a:pt x="0" y="135731"/>
                </a:lnTo>
                <a:lnTo>
                  <a:pt x="135731" y="0"/>
                </a:lnTo>
                <a:cubicBezTo>
                  <a:pt x="136525" y="111125"/>
                  <a:pt x="137318" y="222250"/>
                  <a:pt x="138112" y="333375"/>
                </a:cubicBezTo>
                <a:lnTo>
                  <a:pt x="0" y="450056"/>
                </a:lnTo>
                <a:close/>
              </a:path>
            </a:pathLst>
          </a:custGeom>
          <a:no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133828485"/>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BE928539-A201-DA47-AB02-B18EA3BB9A29}"/>
              </a:ext>
            </a:extLst>
          </p:cNvPr>
          <p:cNvSpPr txBox="1"/>
          <p:nvPr/>
        </p:nvSpPr>
        <p:spPr>
          <a:xfrm>
            <a:off x="361399" y="169046"/>
            <a:ext cx="4095993"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smtClean="0">
                <a:latin typeface="+mj-lt"/>
              </a:rPr>
              <a:t>Girshick</a:t>
            </a:r>
            <a:r>
              <a:rPr lang="en-US" sz="1600" dirty="0" smtClean="0">
                <a:latin typeface="+mj-lt"/>
              </a:rPr>
              <a:t>, 2015]</a:t>
            </a:r>
            <a:endParaRPr lang="en-US" sz="1600" dirty="0">
              <a:latin typeface="+mj-lt"/>
            </a:endParaRPr>
          </a:p>
        </p:txBody>
      </p:sp>
      <p:sp>
        <p:nvSpPr>
          <p:cNvPr id="9" name="Rectangle 8"/>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72" name="TextBox 71"/>
          <p:cNvSpPr txBox="1"/>
          <p:nvPr/>
        </p:nvSpPr>
        <p:spPr>
          <a:xfrm>
            <a:off x="618242" y="923434"/>
            <a:ext cx="3095719" cy="369332"/>
          </a:xfrm>
          <a:prstGeom prst="rect">
            <a:avLst/>
          </a:prstGeom>
          <a:noFill/>
        </p:spPr>
        <p:txBody>
          <a:bodyPr wrap="none" rtlCol="0">
            <a:spAutoFit/>
          </a:bodyPr>
          <a:lstStyle/>
          <a:p>
            <a:r>
              <a:rPr lang="fr-CA" sz="1800" dirty="0" smtClean="0"/>
              <a:t>Autre illustration (de </a:t>
            </a:r>
            <a:r>
              <a:rPr lang="fr-CA" sz="1800" dirty="0" err="1" smtClean="0"/>
              <a:t>Girshick</a:t>
            </a:r>
            <a:r>
              <a:rPr lang="fr-CA" sz="1800" dirty="0"/>
              <a:t>)</a:t>
            </a:r>
            <a:r>
              <a:rPr lang="fr-CA" sz="1800" dirty="0" smtClean="0"/>
              <a:t>:</a:t>
            </a:r>
            <a:endParaRPr lang="en-CA" sz="1800" dirty="0"/>
          </a:p>
        </p:txBody>
      </p:sp>
      <p:pic>
        <p:nvPicPr>
          <p:cNvPr id="74" name="Picture 73">
            <a:extLst>
              <a:ext uri="{FF2B5EF4-FFF2-40B4-BE49-F238E27FC236}">
                <a16:creationId xmlns:a16="http://schemas.microsoft.com/office/drawing/2014/main" id="{33A479A4-3B70-AF48-81DD-03062E5EC35C}"/>
              </a:ext>
            </a:extLst>
          </p:cNvPr>
          <p:cNvPicPr>
            <a:picLocks noChangeAspect="1"/>
          </p:cNvPicPr>
          <p:nvPr/>
        </p:nvPicPr>
        <p:blipFill>
          <a:blip r:embed="rId2"/>
          <a:stretch>
            <a:fillRect/>
          </a:stretch>
        </p:blipFill>
        <p:spPr>
          <a:xfrm>
            <a:off x="1177131" y="1292766"/>
            <a:ext cx="7072308" cy="2832531"/>
          </a:xfrm>
          <a:prstGeom prst="rect">
            <a:avLst/>
          </a:prstGeom>
        </p:spPr>
      </p:pic>
      <p:sp>
        <p:nvSpPr>
          <p:cNvPr id="75" name="Content Placeholder 4">
            <a:extLst>
              <a:ext uri="{FF2B5EF4-FFF2-40B4-BE49-F238E27FC236}">
                <a16:creationId xmlns:a16="http://schemas.microsoft.com/office/drawing/2014/main" id="{7929951A-8F4B-3943-8935-F93B5832D9B0}"/>
              </a:ext>
            </a:extLst>
          </p:cNvPr>
          <p:cNvSpPr txBox="1">
            <a:spLocks/>
          </p:cNvSpPr>
          <p:nvPr/>
        </p:nvSpPr>
        <p:spPr bwMode="auto">
          <a:xfrm>
            <a:off x="707576" y="4305832"/>
            <a:ext cx="7793487" cy="107590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b="1" kern="0" dirty="0" err="1" smtClean="0">
                <a:latin typeface="+mj-lt"/>
              </a:rPr>
              <a:t>Avantages</a:t>
            </a:r>
            <a:r>
              <a:rPr lang="en-CA" sz="1600" b="1" kern="0" dirty="0" smtClean="0">
                <a:latin typeface="+mj-lt"/>
              </a:rPr>
              <a:t>:</a:t>
            </a:r>
            <a:endParaRPr lang="en-CA" sz="1600" b="1" kern="0" dirty="0">
              <a:latin typeface="+mj-lt"/>
            </a:endParaRPr>
          </a:p>
          <a:p>
            <a:pPr>
              <a:spcBef>
                <a:spcPts val="600"/>
              </a:spcBef>
            </a:pPr>
            <a:r>
              <a:rPr lang="en-CA" sz="1600" kern="0" dirty="0" smtClean="0">
                <a:latin typeface="+mj-lt"/>
              </a:rPr>
              <a:t>1 propagation </a:t>
            </a:r>
            <a:r>
              <a:rPr lang="en-CA" sz="1600" kern="0" dirty="0" err="1" smtClean="0">
                <a:latin typeface="+mj-lt"/>
              </a:rPr>
              <a:t>avant</a:t>
            </a:r>
            <a:r>
              <a:rPr lang="en-CA" sz="1600" kern="0" dirty="0" smtClean="0">
                <a:latin typeface="+mj-lt"/>
              </a:rPr>
              <a:t> par image au lieu de 1 par </a:t>
            </a:r>
            <a:r>
              <a:rPr lang="en-CA" sz="1600" kern="0" dirty="0" err="1" smtClean="0">
                <a:latin typeface="+mj-lt"/>
              </a:rPr>
              <a:t>région</a:t>
            </a:r>
            <a:endParaRPr lang="en-CA" sz="1600" kern="0" dirty="0">
              <a:latin typeface="+mj-lt"/>
            </a:endParaRPr>
          </a:p>
          <a:p>
            <a:pPr>
              <a:spcBef>
                <a:spcPts val="600"/>
              </a:spcBef>
            </a:pPr>
            <a:r>
              <a:rPr lang="fr-CA" sz="1600" kern="0" dirty="0" smtClean="0">
                <a:latin typeface="+mj-lt"/>
              </a:rPr>
              <a:t>Entraînement bout-en-bout</a:t>
            </a:r>
            <a:endParaRPr lang="en-CA" sz="1600" kern="0" dirty="0">
              <a:latin typeface="+mj-lt"/>
            </a:endParaRPr>
          </a:p>
        </p:txBody>
      </p:sp>
      <p:sp>
        <p:nvSpPr>
          <p:cNvPr id="76" name="Content Placeholder 4">
            <a:extLst>
              <a:ext uri="{FF2B5EF4-FFF2-40B4-BE49-F238E27FC236}">
                <a16:creationId xmlns:a16="http://schemas.microsoft.com/office/drawing/2014/main" id="{7929951A-8F4B-3943-8935-F93B5832D9B0}"/>
              </a:ext>
            </a:extLst>
          </p:cNvPr>
          <p:cNvSpPr txBox="1">
            <a:spLocks/>
          </p:cNvSpPr>
          <p:nvPr/>
        </p:nvSpPr>
        <p:spPr bwMode="auto">
          <a:xfrm>
            <a:off x="707575" y="5293118"/>
            <a:ext cx="7793487" cy="107590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1600" b="1" kern="0" dirty="0" err="1" smtClean="0">
                <a:latin typeface="+mj-lt"/>
              </a:rPr>
              <a:t>Inconvénients</a:t>
            </a:r>
            <a:r>
              <a:rPr lang="en-CA" sz="1600" b="1" kern="0" dirty="0" smtClean="0">
                <a:latin typeface="+mj-lt"/>
              </a:rPr>
              <a:t>:</a:t>
            </a:r>
            <a:endParaRPr lang="en-CA" sz="1600" b="1" kern="0" dirty="0">
              <a:latin typeface="+mj-lt"/>
            </a:endParaRPr>
          </a:p>
          <a:p>
            <a:pPr>
              <a:spcBef>
                <a:spcPts val="600"/>
              </a:spcBef>
            </a:pPr>
            <a:r>
              <a:rPr lang="en-CA" sz="1600" kern="0" dirty="0" smtClean="0">
                <a:latin typeface="+mj-lt"/>
              </a:rPr>
              <a:t>La “</a:t>
            </a:r>
            <a:r>
              <a:rPr lang="en-CA" sz="1600" i="1" kern="0" dirty="0" smtClean="0">
                <a:latin typeface="+mj-lt"/>
              </a:rPr>
              <a:t>region proposal method</a:t>
            </a:r>
            <a:r>
              <a:rPr lang="en-CA" sz="1600" kern="0" dirty="0" smtClean="0">
                <a:latin typeface="+mj-lt"/>
              </a:rPr>
              <a:t>” </a:t>
            </a:r>
            <a:r>
              <a:rPr lang="en-CA" sz="1600" kern="0" dirty="0" err="1" smtClean="0">
                <a:latin typeface="+mj-lt"/>
              </a:rPr>
              <a:t>indépendante</a:t>
            </a:r>
            <a:r>
              <a:rPr lang="en-CA" sz="1600" kern="0" dirty="0" smtClean="0">
                <a:latin typeface="+mj-lt"/>
              </a:rPr>
              <a:t> du </a:t>
            </a:r>
            <a:r>
              <a:rPr lang="en-CA" sz="1600" kern="0" dirty="0" err="1" smtClean="0">
                <a:latin typeface="+mj-lt"/>
              </a:rPr>
              <a:t>réseau</a:t>
            </a:r>
            <a:endParaRPr lang="en-CA" sz="1600" kern="0" dirty="0" smtClean="0">
              <a:latin typeface="+mj-lt"/>
            </a:endParaRPr>
          </a:p>
        </p:txBody>
      </p:sp>
    </p:spTree>
    <p:extLst>
      <p:ext uri="{BB962C8B-B14F-4D97-AF65-F5344CB8AC3E}">
        <p14:creationId xmlns:p14="http://schemas.microsoft.com/office/powerpoint/2010/main" val="3332886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BE928539-A201-DA47-AB02-B18EA3BB9A29}"/>
              </a:ext>
            </a:extLst>
          </p:cNvPr>
          <p:cNvSpPr txBox="1"/>
          <p:nvPr/>
        </p:nvSpPr>
        <p:spPr>
          <a:xfrm>
            <a:off x="361399" y="169046"/>
            <a:ext cx="4496744"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a:latin typeface="+mj-lt"/>
              </a:rPr>
              <a:t>Girshick</a:t>
            </a:r>
            <a:r>
              <a:rPr lang="en-US" sz="1600" dirty="0">
                <a:latin typeface="+mj-lt"/>
              </a:rPr>
              <a:t> et al, </a:t>
            </a:r>
            <a:r>
              <a:rPr lang="en-US" sz="1600" dirty="0" smtClean="0">
                <a:latin typeface="+mj-lt"/>
              </a:rPr>
              <a:t>2015]</a:t>
            </a:r>
            <a:endParaRPr lang="en-US" sz="1600" dirty="0">
              <a:latin typeface="+mj-lt"/>
            </a:endParaRPr>
          </a:p>
        </p:txBody>
      </p:sp>
      <p:pic>
        <p:nvPicPr>
          <p:cNvPr id="7" name="Picture 6"/>
          <p:cNvPicPr>
            <a:picLocks noChangeAspect="1"/>
          </p:cNvPicPr>
          <p:nvPr/>
        </p:nvPicPr>
        <p:blipFill>
          <a:blip r:embed="rId3"/>
          <a:stretch>
            <a:fillRect/>
          </a:stretch>
        </p:blipFill>
        <p:spPr>
          <a:xfrm>
            <a:off x="171449" y="2008533"/>
            <a:ext cx="8801101" cy="2840934"/>
          </a:xfrm>
          <a:prstGeom prst="rect">
            <a:avLst/>
          </a:prstGeom>
        </p:spPr>
      </p:pic>
      <p:sp>
        <p:nvSpPr>
          <p:cNvPr id="14" name="Rectangle 13"/>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Tree>
    <p:extLst>
      <p:ext uri="{BB962C8B-B14F-4D97-AF65-F5344CB8AC3E}">
        <p14:creationId xmlns:p14="http://schemas.microsoft.com/office/powerpoint/2010/main" val="1847117673"/>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BE928539-A201-DA47-AB02-B18EA3BB9A29}"/>
              </a:ext>
            </a:extLst>
          </p:cNvPr>
          <p:cNvSpPr txBox="1"/>
          <p:nvPr/>
        </p:nvSpPr>
        <p:spPr>
          <a:xfrm>
            <a:off x="361399" y="169046"/>
            <a:ext cx="4496744" cy="646331"/>
          </a:xfrm>
          <a:prstGeom prst="rect">
            <a:avLst/>
          </a:prstGeom>
          <a:noFill/>
        </p:spPr>
        <p:txBody>
          <a:bodyPr wrap="none" rtlCol="0">
            <a:spAutoFit/>
          </a:bodyPr>
          <a:lstStyle/>
          <a:p>
            <a:r>
              <a:rPr lang="en-US" sz="3600" dirty="0" smtClean="0">
                <a:latin typeface="+mj-lt"/>
              </a:rPr>
              <a:t>Fast R-CNN  </a:t>
            </a:r>
            <a:r>
              <a:rPr lang="en-US" sz="1600" dirty="0">
                <a:latin typeface="+mj-lt"/>
              </a:rPr>
              <a:t>[</a:t>
            </a:r>
            <a:r>
              <a:rPr lang="en-US" sz="1600" dirty="0" err="1">
                <a:latin typeface="+mj-lt"/>
              </a:rPr>
              <a:t>Girshick</a:t>
            </a:r>
            <a:r>
              <a:rPr lang="en-US" sz="1600" dirty="0">
                <a:latin typeface="+mj-lt"/>
              </a:rPr>
              <a:t> et al, </a:t>
            </a:r>
            <a:r>
              <a:rPr lang="en-US" sz="1600" dirty="0" smtClean="0">
                <a:latin typeface="+mj-lt"/>
              </a:rPr>
              <a:t>2015]</a:t>
            </a:r>
            <a:endParaRPr lang="en-US" sz="1600" dirty="0">
              <a:latin typeface="+mj-lt"/>
            </a:endParaRPr>
          </a:p>
        </p:txBody>
      </p:sp>
      <p:pic>
        <p:nvPicPr>
          <p:cNvPr id="7" name="Picture 6"/>
          <p:cNvPicPr>
            <a:picLocks noChangeAspect="1"/>
          </p:cNvPicPr>
          <p:nvPr/>
        </p:nvPicPr>
        <p:blipFill>
          <a:blip r:embed="rId3"/>
          <a:stretch>
            <a:fillRect/>
          </a:stretch>
        </p:blipFill>
        <p:spPr>
          <a:xfrm>
            <a:off x="171449" y="2008533"/>
            <a:ext cx="8801101" cy="2840934"/>
          </a:xfrm>
          <a:prstGeom prst="rect">
            <a:avLst/>
          </a:prstGeom>
        </p:spPr>
      </p:pic>
      <p:sp>
        <p:nvSpPr>
          <p:cNvPr id="14" name="Rectangle 13"/>
          <p:cNvSpPr/>
          <p:nvPr/>
        </p:nvSpPr>
        <p:spPr>
          <a:xfrm>
            <a:off x="274118" y="6280404"/>
            <a:ext cx="5284838" cy="369332"/>
          </a:xfrm>
          <a:prstGeom prst="rect">
            <a:avLst/>
          </a:prstGeom>
        </p:spPr>
        <p:txBody>
          <a:bodyPr wrap="square">
            <a:spAutoFit/>
          </a:bodyPr>
          <a:lstStyle/>
          <a:p>
            <a:r>
              <a:rPr lang="en-CA" sz="1800" dirty="0" err="1">
                <a:latin typeface="+mj-lt"/>
              </a:rPr>
              <a:t>Girshick</a:t>
            </a:r>
            <a:r>
              <a:rPr lang="en-CA" sz="1800" dirty="0">
                <a:latin typeface="+mj-lt"/>
              </a:rPr>
              <a:t>, “Fast R-CNN”, ICCV 2015.</a:t>
            </a:r>
          </a:p>
        </p:txBody>
      </p:sp>
      <p:sp>
        <p:nvSpPr>
          <p:cNvPr id="2" name="Right Brace 1"/>
          <p:cNvSpPr/>
          <p:nvPr/>
        </p:nvSpPr>
        <p:spPr>
          <a:xfrm>
            <a:off x="5985164" y="4031673"/>
            <a:ext cx="124691" cy="473825"/>
          </a:xfrm>
          <a:prstGeom prst="rightBrace">
            <a:avLst/>
          </a:prstGeom>
          <a:ln>
            <a:solidFill>
              <a:srgbClr val="FF0000"/>
            </a:solidFill>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
        <p:nvSpPr>
          <p:cNvPr id="6" name="Rectangle 5"/>
          <p:cNvSpPr/>
          <p:nvPr/>
        </p:nvSpPr>
        <p:spPr>
          <a:xfrm>
            <a:off x="6220489" y="3945419"/>
            <a:ext cx="3721533" cy="646331"/>
          </a:xfrm>
          <a:prstGeom prst="rect">
            <a:avLst/>
          </a:prstGeom>
        </p:spPr>
        <p:txBody>
          <a:bodyPr wrap="square">
            <a:spAutoFit/>
          </a:bodyPr>
          <a:lstStyle/>
          <a:p>
            <a:r>
              <a:rPr lang="en-CA" sz="1800" b="1" dirty="0" err="1" smtClean="0">
                <a:solidFill>
                  <a:srgbClr val="FF0000"/>
                </a:solidFill>
                <a:latin typeface="+mj-lt"/>
              </a:rPr>
              <a:t>Trouver</a:t>
            </a:r>
            <a:r>
              <a:rPr lang="en-CA" sz="1800" b="1" dirty="0" smtClean="0">
                <a:solidFill>
                  <a:srgbClr val="FF0000"/>
                </a:solidFill>
                <a:latin typeface="+mj-lt"/>
              </a:rPr>
              <a:t> des </a:t>
            </a:r>
            <a:r>
              <a:rPr lang="en-CA" sz="1800" b="1" dirty="0" err="1" smtClean="0">
                <a:solidFill>
                  <a:srgbClr val="FF0000"/>
                </a:solidFill>
                <a:latin typeface="+mj-lt"/>
              </a:rPr>
              <a:t>régions</a:t>
            </a:r>
            <a:r>
              <a:rPr lang="en-CA" sz="1800" b="1" dirty="0" smtClean="0">
                <a:solidFill>
                  <a:srgbClr val="FF0000"/>
                </a:solidFill>
                <a:latin typeface="+mj-lt"/>
              </a:rPr>
              <a:t> </a:t>
            </a:r>
            <a:r>
              <a:rPr lang="en-CA" sz="1800" b="1" dirty="0" err="1" smtClean="0">
                <a:solidFill>
                  <a:srgbClr val="FF0000"/>
                </a:solidFill>
                <a:latin typeface="+mj-lt"/>
              </a:rPr>
              <a:t>est</a:t>
            </a:r>
            <a:endParaRPr lang="en-CA" sz="1800" b="1" dirty="0">
              <a:solidFill>
                <a:srgbClr val="FF0000"/>
              </a:solidFill>
              <a:latin typeface="+mj-lt"/>
            </a:endParaRPr>
          </a:p>
          <a:p>
            <a:r>
              <a:rPr lang="en-CA" sz="1800" b="1" dirty="0" err="1" smtClean="0">
                <a:solidFill>
                  <a:srgbClr val="FF0000"/>
                </a:solidFill>
                <a:latin typeface="+mj-lt"/>
              </a:rPr>
              <a:t>l’étape</a:t>
            </a:r>
            <a:r>
              <a:rPr lang="en-CA" sz="1800" b="1" dirty="0" smtClean="0">
                <a:solidFill>
                  <a:srgbClr val="FF0000"/>
                </a:solidFill>
                <a:latin typeface="+mj-lt"/>
              </a:rPr>
              <a:t> </a:t>
            </a:r>
            <a:r>
              <a:rPr lang="fr-CA" sz="1800" b="1" dirty="0" smtClean="0">
                <a:solidFill>
                  <a:srgbClr val="FF0000"/>
                </a:solidFill>
                <a:latin typeface="+mj-lt"/>
              </a:rPr>
              <a:t>la plus lente</a:t>
            </a:r>
            <a:endParaRPr lang="en-CA" sz="1800" b="1" dirty="0">
              <a:solidFill>
                <a:srgbClr val="FF0000"/>
              </a:solidFill>
              <a:latin typeface="+mj-lt"/>
            </a:endParaRPr>
          </a:p>
        </p:txBody>
      </p:sp>
    </p:spTree>
    <p:extLst>
      <p:ext uri="{BB962C8B-B14F-4D97-AF65-F5344CB8AC3E}">
        <p14:creationId xmlns:p14="http://schemas.microsoft.com/office/powerpoint/2010/main" val="3436418264"/>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3978892" y="1869573"/>
            <a:ext cx="5164535" cy="4231529"/>
          </a:xfrm>
          <a:prstGeom prst="rect">
            <a:avLst/>
          </a:prstGeom>
        </p:spPr>
      </p:pic>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89</a:t>
            </a:fld>
            <a:endParaRPr lang="fr-CA" dirty="0">
              <a:latin typeface="+mj-lt"/>
            </a:endParaRPr>
          </a:p>
        </p:txBody>
      </p:sp>
      <p:sp>
        <p:nvSpPr>
          <p:cNvPr id="18" name="Content Placeholder 4">
            <a:extLst>
              <a:ext uri="{FF2B5EF4-FFF2-40B4-BE49-F238E27FC236}">
                <a16:creationId xmlns:a16="http://schemas.microsoft.com/office/drawing/2014/main" id="{7929951A-8F4B-3943-8935-F93B5832D9B0}"/>
              </a:ext>
            </a:extLst>
          </p:cNvPr>
          <p:cNvSpPr txBox="1">
            <a:spLocks/>
          </p:cNvSpPr>
          <p:nvPr/>
        </p:nvSpPr>
        <p:spPr bwMode="auto">
          <a:xfrm>
            <a:off x="231863" y="1179066"/>
            <a:ext cx="4700588" cy="138101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b="1" kern="0" dirty="0" smtClean="0">
                <a:latin typeface="+mj-lt"/>
              </a:rPr>
              <a:t>Idée:</a:t>
            </a:r>
            <a:endParaRPr lang="en-CA" b="1" kern="0" dirty="0">
              <a:latin typeface="+mj-lt"/>
            </a:endParaRPr>
          </a:p>
          <a:p>
            <a:pPr>
              <a:spcBef>
                <a:spcPts val="600"/>
              </a:spcBef>
            </a:pPr>
            <a:r>
              <a:rPr lang="en-CA" kern="0" dirty="0" err="1" smtClean="0">
                <a:latin typeface="+mj-lt"/>
              </a:rPr>
              <a:t>Trouver</a:t>
            </a:r>
            <a:r>
              <a:rPr lang="en-CA" kern="0" dirty="0" smtClean="0">
                <a:latin typeface="+mj-lt"/>
              </a:rPr>
              <a:t> les regions à </a:t>
            </a:r>
            <a:r>
              <a:rPr lang="en-CA" kern="0" dirty="0" err="1" smtClean="0">
                <a:latin typeface="+mj-lt"/>
              </a:rPr>
              <a:t>même</a:t>
            </a:r>
            <a:r>
              <a:rPr lang="en-CA" kern="0" dirty="0" smtClean="0">
                <a:latin typeface="+mj-lt"/>
              </a:rPr>
              <a:t> les </a:t>
            </a:r>
            <a:r>
              <a:rPr lang="en-CA" kern="0" dirty="0" err="1" smtClean="0">
                <a:latin typeface="+mj-lt"/>
              </a:rPr>
              <a:t>cartes</a:t>
            </a:r>
            <a:r>
              <a:rPr lang="en-CA" kern="0" dirty="0" smtClean="0">
                <a:latin typeface="+mj-lt"/>
              </a:rPr>
              <a:t> </a:t>
            </a:r>
          </a:p>
          <a:p>
            <a:pPr marL="0" indent="0">
              <a:spcBef>
                <a:spcPts val="600"/>
              </a:spcBef>
              <a:buNone/>
            </a:pPr>
            <a:r>
              <a:rPr lang="en-CA" kern="0" dirty="0">
                <a:latin typeface="+mj-lt"/>
              </a:rPr>
              <a:t> </a:t>
            </a:r>
            <a:r>
              <a:rPr lang="en-CA" kern="0" dirty="0" smtClean="0">
                <a:latin typeface="+mj-lt"/>
              </a:rPr>
              <a:t>      </a:t>
            </a:r>
            <a:r>
              <a:rPr lang="en-CA" kern="0" dirty="0" err="1" smtClean="0">
                <a:latin typeface="+mj-lt"/>
              </a:rPr>
              <a:t>d’activation</a:t>
            </a:r>
            <a:r>
              <a:rPr lang="en-CA" kern="0" dirty="0" smtClean="0">
                <a:latin typeface="+mj-lt"/>
              </a:rPr>
              <a:t> (region = spot </a:t>
            </a:r>
            <a:r>
              <a:rPr lang="en-CA" kern="0" dirty="0" err="1" smtClean="0">
                <a:latin typeface="+mj-lt"/>
              </a:rPr>
              <a:t>d’activation</a:t>
            </a:r>
            <a:r>
              <a:rPr lang="en-CA" kern="0" dirty="0" smtClean="0">
                <a:latin typeface="+mj-lt"/>
              </a:rPr>
              <a:t>)</a:t>
            </a:r>
            <a:endParaRPr lang="en-CA" kern="0" dirty="0">
              <a:latin typeface="+mj-lt"/>
            </a:endParaRPr>
          </a:p>
        </p:txBody>
      </p:sp>
      <p:sp>
        <p:nvSpPr>
          <p:cNvPr id="15" name="TextBox 14">
            <a:extLst>
              <a:ext uri="{FF2B5EF4-FFF2-40B4-BE49-F238E27FC236}">
                <a16:creationId xmlns:a16="http://schemas.microsoft.com/office/drawing/2014/main" id="{EB230CDE-B4A4-9B4F-A8A2-0F07F9230496}"/>
              </a:ext>
            </a:extLst>
          </p:cNvPr>
          <p:cNvSpPr txBox="1"/>
          <p:nvPr/>
        </p:nvSpPr>
        <p:spPr>
          <a:xfrm>
            <a:off x="525201" y="6353889"/>
            <a:ext cx="5966698" cy="253916"/>
          </a:xfrm>
          <a:prstGeom prst="rect">
            <a:avLst/>
          </a:prstGeom>
          <a:noFill/>
        </p:spPr>
        <p:txBody>
          <a:bodyPr wrap="none" rtlCol="0">
            <a:spAutoFit/>
          </a:bodyPr>
          <a:lstStyle/>
          <a:p>
            <a:r>
              <a:rPr lang="en-CA" sz="1050" dirty="0" smtClean="0">
                <a:latin typeface="+mj-lt"/>
                <a:ea typeface="Helvetica Neue" panose="02000503000000020004" pitchFamily="2" charset="0"/>
                <a:cs typeface="Helvetica Neue" panose="02000503000000020004" pitchFamily="2" charset="0"/>
              </a:rPr>
              <a:t>Ren </a:t>
            </a:r>
            <a:r>
              <a:rPr lang="en-CA" sz="1050" dirty="0">
                <a:latin typeface="+mj-lt"/>
                <a:ea typeface="Helvetica Neue" panose="02000503000000020004" pitchFamily="2" charset="0"/>
                <a:cs typeface="Helvetica Neue" panose="02000503000000020004" pitchFamily="2" charset="0"/>
              </a:rPr>
              <a:t>et al. "Faster R-CNN: Towards real-time object detection with region proposal networks." NIPS. 2015.</a:t>
            </a:r>
            <a:endParaRPr lang="en-US" sz="1050" dirty="0">
              <a:latin typeface="+mj-lt"/>
              <a:ea typeface="Helvetica Neue" panose="02000503000000020004" pitchFamily="2" charset="0"/>
              <a:cs typeface="Helvetica Neue" panose="02000503000000020004" pitchFamily="2" charset="0"/>
            </a:endParaRPr>
          </a:p>
        </p:txBody>
      </p:sp>
      <p:sp>
        <p:nvSpPr>
          <p:cNvPr id="12" name="TextBox 11">
            <a:extLst>
              <a:ext uri="{FF2B5EF4-FFF2-40B4-BE49-F238E27FC236}">
                <a16:creationId xmlns:a16="http://schemas.microsoft.com/office/drawing/2014/main" id="{BE928539-A201-DA47-AB02-B18EA3BB9A29}"/>
              </a:ext>
            </a:extLst>
          </p:cNvPr>
          <p:cNvSpPr txBox="1"/>
          <p:nvPr/>
        </p:nvSpPr>
        <p:spPr>
          <a:xfrm>
            <a:off x="361399" y="169046"/>
            <a:ext cx="4477508" cy="646331"/>
          </a:xfrm>
          <a:prstGeom prst="rect">
            <a:avLst/>
          </a:prstGeom>
          <a:noFill/>
        </p:spPr>
        <p:txBody>
          <a:bodyPr wrap="none" rtlCol="0">
            <a:spAutoFit/>
          </a:bodyPr>
          <a:lstStyle/>
          <a:p>
            <a:r>
              <a:rPr lang="en-US" sz="3600" dirty="0" smtClean="0">
                <a:latin typeface="+mj-lt"/>
              </a:rPr>
              <a:t>Fast</a:t>
            </a:r>
            <a:r>
              <a:rPr lang="en-US" sz="3600" u="sng" dirty="0" smtClean="0">
                <a:latin typeface="+mj-lt"/>
              </a:rPr>
              <a:t>er</a:t>
            </a:r>
            <a:r>
              <a:rPr lang="en-US" sz="3600" dirty="0" smtClean="0">
                <a:latin typeface="+mj-lt"/>
              </a:rPr>
              <a:t> R-CNN  </a:t>
            </a:r>
            <a:r>
              <a:rPr lang="en-US" sz="1600" dirty="0" smtClean="0">
                <a:latin typeface="+mj-lt"/>
              </a:rPr>
              <a:t>[Ren </a:t>
            </a:r>
            <a:r>
              <a:rPr lang="en-US" sz="1600" dirty="0">
                <a:latin typeface="+mj-lt"/>
              </a:rPr>
              <a:t>et al, </a:t>
            </a:r>
            <a:r>
              <a:rPr lang="en-US" sz="1600" dirty="0" smtClean="0">
                <a:latin typeface="+mj-lt"/>
              </a:rPr>
              <a:t>2015]</a:t>
            </a:r>
            <a:endParaRPr lang="en-US" sz="1600" dirty="0">
              <a:latin typeface="+mj-lt"/>
            </a:endParaRPr>
          </a:p>
        </p:txBody>
      </p:sp>
      <p:sp>
        <p:nvSpPr>
          <p:cNvPr id="7" name="Freeform 6"/>
          <p:cNvSpPr/>
          <p:nvPr/>
        </p:nvSpPr>
        <p:spPr>
          <a:xfrm>
            <a:off x="3773975" y="3948545"/>
            <a:ext cx="2044931" cy="2119746"/>
          </a:xfrm>
          <a:custGeom>
            <a:avLst/>
            <a:gdLst>
              <a:gd name="connsiteX0" fmla="*/ 74815 w 2044931"/>
              <a:gd name="connsiteY0" fmla="*/ 91440 h 2119746"/>
              <a:gd name="connsiteX1" fmla="*/ 839586 w 2044931"/>
              <a:gd name="connsiteY1" fmla="*/ 0 h 2119746"/>
              <a:gd name="connsiteX2" fmla="*/ 2044931 w 2044931"/>
              <a:gd name="connsiteY2" fmla="*/ 2119746 h 2119746"/>
              <a:gd name="connsiteX3" fmla="*/ 0 w 2044931"/>
              <a:gd name="connsiteY3" fmla="*/ 2103120 h 2119746"/>
              <a:gd name="connsiteX4" fmla="*/ 74815 w 2044931"/>
              <a:gd name="connsiteY4" fmla="*/ 91440 h 2119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4931" h="2119746">
                <a:moveTo>
                  <a:pt x="74815" y="91440"/>
                </a:moveTo>
                <a:lnTo>
                  <a:pt x="839586" y="0"/>
                </a:lnTo>
                <a:lnTo>
                  <a:pt x="2044931" y="2119746"/>
                </a:lnTo>
                <a:lnTo>
                  <a:pt x="0" y="2103120"/>
                </a:lnTo>
                <a:lnTo>
                  <a:pt x="74815" y="9144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p:nvSpPr>
        <p:spPr>
          <a:xfrm>
            <a:off x="154164" y="2894349"/>
            <a:ext cx="5097432" cy="2031325"/>
          </a:xfrm>
          <a:prstGeom prst="rect">
            <a:avLst/>
          </a:prstGeom>
        </p:spPr>
        <p:txBody>
          <a:bodyPr wrap="square">
            <a:spAutoFit/>
          </a:bodyPr>
          <a:lstStyle/>
          <a:p>
            <a:r>
              <a:rPr lang="en-US" sz="1800" b="1" dirty="0" smtClean="0">
                <a:latin typeface="+mj-lt"/>
              </a:rPr>
              <a:t>4 loss</a:t>
            </a:r>
            <a:r>
              <a:rPr lang="en-US" sz="1800" dirty="0" smtClean="0">
                <a:latin typeface="+mj-lt"/>
              </a:rPr>
              <a:t> </a:t>
            </a:r>
            <a:r>
              <a:rPr lang="en-US" sz="1800" dirty="0" err="1" smtClean="0">
                <a:latin typeface="+mj-lt"/>
              </a:rPr>
              <a:t>utilis</a:t>
            </a:r>
            <a:r>
              <a:rPr lang="fr-CA" sz="1800" dirty="0" err="1" smtClean="0">
                <a:latin typeface="+mj-lt"/>
              </a:rPr>
              <a:t>ées</a:t>
            </a:r>
            <a:r>
              <a:rPr lang="en-US" sz="1800" dirty="0" smtClean="0">
                <a:latin typeface="+mj-lt"/>
              </a:rPr>
              <a:t> </a:t>
            </a:r>
            <a:r>
              <a:rPr lang="en-US" sz="1800" dirty="0" err="1" smtClean="0">
                <a:latin typeface="+mj-lt"/>
              </a:rPr>
              <a:t>simultanément</a:t>
            </a:r>
            <a:r>
              <a:rPr lang="en-US" sz="1800" dirty="0" smtClean="0">
                <a:latin typeface="+mj-lt"/>
              </a:rPr>
              <a:t>:</a:t>
            </a:r>
          </a:p>
          <a:p>
            <a:endParaRPr lang="en-US" sz="1800" dirty="0">
              <a:latin typeface="+mj-lt"/>
            </a:endParaRPr>
          </a:p>
          <a:p>
            <a:pPr marL="285750" indent="-285750">
              <a:buFont typeface="Arial" panose="020B0604020202020204" pitchFamily="34" charset="0"/>
              <a:buChar char="•"/>
            </a:pPr>
            <a:r>
              <a:rPr lang="en-US" sz="1800" dirty="0" smtClean="0">
                <a:latin typeface="+mj-lt"/>
              </a:rPr>
              <a:t>RPN : Classification </a:t>
            </a:r>
            <a:r>
              <a:rPr lang="en-US" sz="1800" b="1" dirty="0" smtClean="0">
                <a:latin typeface="+mj-lt"/>
              </a:rPr>
              <a:t>objet vs </a:t>
            </a:r>
            <a:r>
              <a:rPr lang="en-US" sz="1800" b="1" dirty="0" err="1" smtClean="0">
                <a:latin typeface="+mj-lt"/>
              </a:rPr>
              <a:t>pas_objet</a:t>
            </a:r>
            <a:endParaRPr lang="en-US" sz="1800" b="1" dirty="0" smtClean="0">
              <a:latin typeface="+mj-lt"/>
            </a:endParaRPr>
          </a:p>
          <a:p>
            <a:pPr marL="285750" indent="-285750">
              <a:buFont typeface="Arial" panose="020B0604020202020204" pitchFamily="34" charset="0"/>
              <a:buChar char="•"/>
            </a:pPr>
            <a:r>
              <a:rPr lang="en-US" sz="1800" dirty="0" smtClean="0">
                <a:latin typeface="+mj-lt"/>
              </a:rPr>
              <a:t>RPN : </a:t>
            </a:r>
            <a:r>
              <a:rPr lang="en-US" sz="1800" dirty="0" err="1" smtClean="0">
                <a:latin typeface="+mj-lt"/>
              </a:rPr>
              <a:t>régression</a:t>
            </a:r>
            <a:r>
              <a:rPr lang="en-US" sz="1800" dirty="0" smtClean="0">
                <a:latin typeface="+mj-lt"/>
              </a:rPr>
              <a:t> </a:t>
            </a:r>
            <a:r>
              <a:rPr lang="en-CA" sz="1800" dirty="0" smtClean="0">
                <a:latin typeface="+mj-lt"/>
              </a:rPr>
              <a:t>[</a:t>
            </a:r>
            <a:r>
              <a:rPr lang="en-CA" sz="1800" dirty="0" err="1" smtClean="0">
                <a:latin typeface="+mj-lt"/>
              </a:rPr>
              <a:t>x,y,w,h</a:t>
            </a:r>
            <a:r>
              <a:rPr lang="en-CA" sz="1800" dirty="0" smtClean="0">
                <a:latin typeface="+mj-lt"/>
              </a:rPr>
              <a:t>]</a:t>
            </a:r>
            <a:endParaRPr lang="en-US" sz="1800" dirty="0" smtClean="0">
              <a:latin typeface="+mj-lt"/>
            </a:endParaRPr>
          </a:p>
          <a:p>
            <a:pPr marL="285750" indent="-285750">
              <a:buFont typeface="Arial" panose="020B0604020202020204" pitchFamily="34" charset="0"/>
              <a:buChar char="•"/>
            </a:pPr>
            <a:r>
              <a:rPr lang="en-CA" sz="1800" dirty="0">
                <a:latin typeface="+mj-lt"/>
              </a:rPr>
              <a:t>C</a:t>
            </a:r>
            <a:r>
              <a:rPr lang="en-CA" sz="1800" dirty="0" smtClean="0">
                <a:latin typeface="+mj-lt"/>
              </a:rPr>
              <a:t>lassification de </a:t>
            </a:r>
            <a:r>
              <a:rPr lang="en-CA" sz="1800" dirty="0" err="1" smtClean="0">
                <a:latin typeface="+mj-lt"/>
              </a:rPr>
              <a:t>l’objet</a:t>
            </a:r>
            <a:r>
              <a:rPr lang="en-CA" sz="1800" dirty="0" smtClean="0">
                <a:latin typeface="+mj-lt"/>
              </a:rPr>
              <a:t> </a:t>
            </a:r>
            <a:r>
              <a:rPr lang="en-CA" sz="1800" dirty="0" err="1" smtClean="0">
                <a:latin typeface="+mj-lt"/>
              </a:rPr>
              <a:t>dans</a:t>
            </a:r>
            <a:r>
              <a:rPr lang="en-CA" sz="1800" dirty="0" smtClean="0">
                <a:latin typeface="+mj-lt"/>
              </a:rPr>
              <a:t> la r</a:t>
            </a:r>
            <a:r>
              <a:rPr lang="fr-CA" sz="1800" dirty="0" err="1" smtClean="0">
                <a:latin typeface="+mj-lt"/>
              </a:rPr>
              <a:t>égion</a:t>
            </a:r>
            <a:r>
              <a:rPr lang="fr-CA" sz="1800" dirty="0" smtClean="0">
                <a:latin typeface="+mj-lt"/>
              </a:rPr>
              <a:t> (</a:t>
            </a:r>
            <a:r>
              <a:rPr lang="fr-CA" sz="1800" dirty="0" err="1" smtClean="0">
                <a:latin typeface="+mj-lt"/>
              </a:rPr>
              <a:t>chien,chat</a:t>
            </a:r>
            <a:r>
              <a:rPr lang="fr-CA" sz="1800" dirty="0" smtClean="0">
                <a:latin typeface="+mj-lt"/>
              </a:rPr>
              <a:t>…)</a:t>
            </a:r>
            <a:endParaRPr lang="en-CA" sz="1800" dirty="0" smtClean="0">
              <a:latin typeface="+mj-lt"/>
            </a:endParaRPr>
          </a:p>
          <a:p>
            <a:pPr marL="285750" indent="-285750">
              <a:buFont typeface="Arial" panose="020B0604020202020204" pitchFamily="34" charset="0"/>
              <a:buChar char="•"/>
            </a:pPr>
            <a:r>
              <a:rPr lang="en-CA" sz="1800" dirty="0" err="1" smtClean="0">
                <a:latin typeface="+mj-lt"/>
              </a:rPr>
              <a:t>Régression</a:t>
            </a:r>
            <a:r>
              <a:rPr lang="en-CA" sz="1800" dirty="0" smtClean="0">
                <a:latin typeface="+mj-lt"/>
              </a:rPr>
              <a:t> des </a:t>
            </a:r>
            <a:r>
              <a:rPr lang="en-CA" sz="1800" dirty="0" err="1" smtClean="0">
                <a:latin typeface="+mj-lt"/>
              </a:rPr>
              <a:t>coordonnées</a:t>
            </a:r>
            <a:r>
              <a:rPr lang="en-CA" sz="1800" dirty="0" smtClean="0">
                <a:latin typeface="+mj-lt"/>
              </a:rPr>
              <a:t> finales de la region.</a:t>
            </a:r>
            <a:endParaRPr lang="en-CA" sz="1800" dirty="0">
              <a:latin typeface="+mj-lt"/>
            </a:endParaRPr>
          </a:p>
        </p:txBody>
      </p:sp>
      <p:sp>
        <p:nvSpPr>
          <p:cNvPr id="9" name="TextBox 8"/>
          <p:cNvSpPr txBox="1"/>
          <p:nvPr/>
        </p:nvSpPr>
        <p:spPr>
          <a:xfrm>
            <a:off x="5056518" y="5178461"/>
            <a:ext cx="1524776" cy="400110"/>
          </a:xfrm>
          <a:prstGeom prst="rect">
            <a:avLst/>
          </a:prstGeom>
          <a:noFill/>
        </p:spPr>
        <p:txBody>
          <a:bodyPr wrap="none" rtlCol="0">
            <a:spAutoFit/>
          </a:bodyPr>
          <a:lstStyle/>
          <a:p>
            <a:r>
              <a:rPr lang="fr-CA" sz="2000" b="1" dirty="0" smtClean="0">
                <a:solidFill>
                  <a:srgbClr val="FF0000"/>
                </a:solidFill>
              </a:rPr>
              <a:t>« </a:t>
            </a:r>
            <a:r>
              <a:rPr lang="fr-CA" sz="2000" b="1" dirty="0" err="1" smtClean="0">
                <a:solidFill>
                  <a:srgbClr val="FF0000"/>
                </a:solidFill>
              </a:rPr>
              <a:t>Backend</a:t>
            </a:r>
            <a:r>
              <a:rPr lang="fr-CA" sz="2000" b="1" dirty="0" smtClean="0">
                <a:solidFill>
                  <a:srgbClr val="FF0000"/>
                </a:solidFill>
              </a:rPr>
              <a:t> »</a:t>
            </a:r>
            <a:endParaRPr lang="en-CA" sz="2000" b="1" dirty="0">
              <a:solidFill>
                <a:srgbClr val="FF0000"/>
              </a:solidFill>
            </a:endParaRPr>
          </a:p>
        </p:txBody>
      </p:sp>
      <p:sp>
        <p:nvSpPr>
          <p:cNvPr id="10" name="Arc 9"/>
          <p:cNvSpPr/>
          <p:nvPr/>
        </p:nvSpPr>
        <p:spPr>
          <a:xfrm rot="8406261">
            <a:off x="5812641" y="4795649"/>
            <a:ext cx="914400" cy="914400"/>
          </a:xfrm>
          <a:prstGeom prst="arc">
            <a:avLst>
              <a:gd name="adj1" fmla="val 16280180"/>
              <a:gd name="adj2" fmla="val 0"/>
            </a:avLst>
          </a:prstGeom>
          <a:ln>
            <a:solidFill>
              <a:srgbClr val="FF0000"/>
            </a:solidFill>
            <a:headEnd type="arrow" w="med" len="med"/>
            <a:tailEnd type="none"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42651227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Group 94"/>
          <p:cNvGrpSpPr/>
          <p:nvPr/>
        </p:nvGrpSpPr>
        <p:grpSpPr>
          <a:xfrm>
            <a:off x="240859" y="172738"/>
            <a:ext cx="8633176" cy="3458736"/>
            <a:chOff x="84104" y="181447"/>
            <a:chExt cx="8879418" cy="3680263"/>
          </a:xfrm>
        </p:grpSpPr>
        <p:sp>
          <p:nvSpPr>
            <p:cNvPr id="4" name="Cube 3"/>
            <p:cNvSpPr/>
            <p:nvPr/>
          </p:nvSpPr>
          <p:spPr>
            <a:xfrm>
              <a:off x="601354" y="489886"/>
              <a:ext cx="1093387" cy="2863007"/>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p:cNvSpPr txBox="1"/>
            <p:nvPr/>
          </p:nvSpPr>
          <p:spPr>
            <a:xfrm>
              <a:off x="1698171" y="1215776"/>
              <a:ext cx="389850" cy="338554"/>
            </a:xfrm>
            <a:prstGeom prst="rect">
              <a:avLst/>
            </a:prstGeom>
            <a:noFill/>
          </p:spPr>
          <p:txBody>
            <a:bodyPr wrap="none" rtlCol="0">
              <a:spAutoFit/>
            </a:bodyPr>
            <a:lstStyle/>
            <a:p>
              <a:r>
                <a:rPr lang="fr-CA" sz="1600" dirty="0" smtClean="0"/>
                <a:t>32</a:t>
              </a:r>
              <a:endParaRPr lang="en-CA" sz="1600" dirty="0"/>
            </a:p>
          </p:txBody>
        </p:sp>
        <p:sp>
          <p:nvSpPr>
            <p:cNvPr id="6" name="TextBox 5"/>
            <p:cNvSpPr txBox="1"/>
            <p:nvPr/>
          </p:nvSpPr>
          <p:spPr>
            <a:xfrm rot="18738449">
              <a:off x="1159165" y="2816711"/>
              <a:ext cx="389850" cy="338554"/>
            </a:xfrm>
            <a:prstGeom prst="rect">
              <a:avLst/>
            </a:prstGeom>
            <a:noFill/>
          </p:spPr>
          <p:txBody>
            <a:bodyPr wrap="none" rtlCol="0">
              <a:spAutoFit/>
            </a:bodyPr>
            <a:lstStyle/>
            <a:p>
              <a:r>
                <a:rPr lang="fr-CA" sz="1600" dirty="0" smtClean="0"/>
                <a:t>32</a:t>
              </a:r>
              <a:endParaRPr lang="en-CA" sz="1600" dirty="0"/>
            </a:p>
          </p:txBody>
        </p:sp>
        <p:sp>
          <p:nvSpPr>
            <p:cNvPr id="7" name="TextBox 6"/>
            <p:cNvSpPr txBox="1"/>
            <p:nvPr/>
          </p:nvSpPr>
          <p:spPr>
            <a:xfrm>
              <a:off x="468928" y="3363660"/>
              <a:ext cx="389850" cy="338554"/>
            </a:xfrm>
            <a:prstGeom prst="rect">
              <a:avLst/>
            </a:prstGeom>
            <a:noFill/>
          </p:spPr>
          <p:txBody>
            <a:bodyPr wrap="none" rtlCol="0">
              <a:spAutoFit/>
            </a:bodyPr>
            <a:lstStyle/>
            <a:p>
              <a:r>
                <a:rPr lang="fr-CA" sz="1600" dirty="0" smtClean="0"/>
                <a:t>  3</a:t>
              </a:r>
              <a:endParaRPr lang="en-CA" sz="1600" dirty="0"/>
            </a:p>
          </p:txBody>
        </p:sp>
        <p:sp>
          <p:nvSpPr>
            <p:cNvPr id="8" name="Cube 7"/>
            <p:cNvSpPr/>
            <p:nvPr/>
          </p:nvSpPr>
          <p:spPr>
            <a:xfrm>
              <a:off x="2059868" y="934730"/>
              <a:ext cx="798393" cy="1962614"/>
            </a:xfrm>
            <a:prstGeom prst="cube">
              <a:avLst>
                <a:gd name="adj" fmla="val 73466"/>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TextBox 8"/>
            <p:cNvSpPr txBox="1"/>
            <p:nvPr/>
          </p:nvSpPr>
          <p:spPr>
            <a:xfrm>
              <a:off x="2822743" y="1350083"/>
              <a:ext cx="389850" cy="338554"/>
            </a:xfrm>
            <a:prstGeom prst="rect">
              <a:avLst/>
            </a:prstGeom>
            <a:noFill/>
          </p:spPr>
          <p:txBody>
            <a:bodyPr wrap="none" rtlCol="0">
              <a:spAutoFit/>
            </a:bodyPr>
            <a:lstStyle/>
            <a:p>
              <a:r>
                <a:rPr lang="fr-CA" sz="1600" dirty="0" smtClean="0"/>
                <a:t>26</a:t>
              </a:r>
              <a:endParaRPr lang="en-CA" sz="1600" dirty="0"/>
            </a:p>
          </p:txBody>
        </p:sp>
        <p:sp>
          <p:nvSpPr>
            <p:cNvPr id="10" name="TextBox 9"/>
            <p:cNvSpPr txBox="1"/>
            <p:nvPr/>
          </p:nvSpPr>
          <p:spPr>
            <a:xfrm rot="18738449">
              <a:off x="2520533" y="2477952"/>
              <a:ext cx="389850" cy="338554"/>
            </a:xfrm>
            <a:prstGeom prst="rect">
              <a:avLst/>
            </a:prstGeom>
            <a:noFill/>
          </p:spPr>
          <p:txBody>
            <a:bodyPr wrap="none" rtlCol="0">
              <a:spAutoFit/>
            </a:bodyPr>
            <a:lstStyle/>
            <a:p>
              <a:r>
                <a:rPr lang="fr-CA" sz="1600" dirty="0" smtClean="0"/>
                <a:t>26</a:t>
              </a:r>
              <a:endParaRPr lang="en-CA" sz="1600" dirty="0"/>
            </a:p>
          </p:txBody>
        </p:sp>
        <p:sp>
          <p:nvSpPr>
            <p:cNvPr id="11" name="TextBox 10"/>
            <p:cNvSpPr txBox="1"/>
            <p:nvPr/>
          </p:nvSpPr>
          <p:spPr>
            <a:xfrm>
              <a:off x="1958716" y="2925270"/>
              <a:ext cx="389850" cy="338554"/>
            </a:xfrm>
            <a:prstGeom prst="rect">
              <a:avLst/>
            </a:prstGeom>
            <a:noFill/>
          </p:spPr>
          <p:txBody>
            <a:bodyPr wrap="none" rtlCol="0">
              <a:spAutoFit/>
            </a:bodyPr>
            <a:lstStyle/>
            <a:p>
              <a:r>
                <a:rPr lang="fr-CA" sz="1600" dirty="0" smtClean="0"/>
                <a:t>  3</a:t>
              </a:r>
              <a:endParaRPr lang="en-CA" sz="1600" dirty="0"/>
            </a:p>
          </p:txBody>
        </p:sp>
        <p:sp>
          <p:nvSpPr>
            <p:cNvPr id="12" name="Rectangle 11"/>
            <p:cNvSpPr/>
            <p:nvPr/>
          </p:nvSpPr>
          <p:spPr>
            <a:xfrm>
              <a:off x="84104" y="181447"/>
              <a:ext cx="1522103" cy="622229"/>
            </a:xfrm>
            <a:prstGeom prst="rect">
              <a:avLst/>
            </a:prstGeom>
          </p:spPr>
          <p:txBody>
            <a:bodyPr wrap="none">
              <a:spAutoFit/>
            </a:bodyPr>
            <a:lstStyle/>
            <a:p>
              <a:r>
                <a:rPr lang="fr-CA" sz="1600" dirty="0" err="1" smtClean="0"/>
                <a:t>Parch</a:t>
              </a:r>
              <a:r>
                <a:rPr lang="fr-CA" sz="1600" dirty="0" smtClean="0"/>
                <a:t>: </a:t>
              </a:r>
              <a:r>
                <a:rPr lang="fr-CA" sz="1600" b="1" dirty="0" smtClean="0"/>
                <a:t>32x32x3</a:t>
              </a:r>
            </a:p>
            <a:p>
              <a:r>
                <a:rPr lang="fr-CA" sz="1600" dirty="0" err="1" smtClean="0"/>
                <a:t>Stride</a:t>
              </a:r>
              <a:r>
                <a:rPr lang="fr-CA" sz="1600" dirty="0" smtClean="0"/>
                <a:t> :</a:t>
              </a:r>
              <a:r>
                <a:rPr lang="fr-CA" sz="1600" b="1" dirty="0" smtClean="0"/>
                <a:t> 1</a:t>
              </a:r>
              <a:endParaRPr lang="en-CA" sz="1600" b="1" dirty="0"/>
            </a:p>
          </p:txBody>
        </p:sp>
        <p:cxnSp>
          <p:nvCxnSpPr>
            <p:cNvPr id="13" name="Straight Arrow Connector 12"/>
            <p:cNvCxnSpPr/>
            <p:nvPr/>
          </p:nvCxnSpPr>
          <p:spPr>
            <a:xfrm>
              <a:off x="1251140" y="1919002"/>
              <a:ext cx="752836"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4" name="Cube 13"/>
            <p:cNvSpPr/>
            <p:nvPr/>
          </p:nvSpPr>
          <p:spPr>
            <a:xfrm>
              <a:off x="3477273" y="1215776"/>
              <a:ext cx="861600" cy="1358241"/>
            </a:xfrm>
            <a:prstGeom prst="cube">
              <a:avLst>
                <a:gd name="adj" fmla="val 53052"/>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TextBox 14"/>
            <p:cNvSpPr txBox="1"/>
            <p:nvPr/>
          </p:nvSpPr>
          <p:spPr>
            <a:xfrm>
              <a:off x="4295924" y="1400275"/>
              <a:ext cx="389850" cy="338554"/>
            </a:xfrm>
            <a:prstGeom prst="rect">
              <a:avLst/>
            </a:prstGeom>
            <a:noFill/>
          </p:spPr>
          <p:txBody>
            <a:bodyPr wrap="none" rtlCol="0">
              <a:spAutoFit/>
            </a:bodyPr>
            <a:lstStyle/>
            <a:p>
              <a:r>
                <a:rPr lang="fr-CA" sz="1600" dirty="0" smtClean="0"/>
                <a:t>18</a:t>
              </a:r>
              <a:endParaRPr lang="en-CA" sz="1600" dirty="0"/>
            </a:p>
          </p:txBody>
        </p:sp>
        <p:sp>
          <p:nvSpPr>
            <p:cNvPr id="16" name="TextBox 15"/>
            <p:cNvSpPr txBox="1"/>
            <p:nvPr/>
          </p:nvSpPr>
          <p:spPr>
            <a:xfrm rot="18738449">
              <a:off x="4105995" y="2254964"/>
              <a:ext cx="389850" cy="338554"/>
            </a:xfrm>
            <a:prstGeom prst="rect">
              <a:avLst/>
            </a:prstGeom>
            <a:noFill/>
          </p:spPr>
          <p:txBody>
            <a:bodyPr wrap="none" rtlCol="0">
              <a:spAutoFit/>
            </a:bodyPr>
            <a:lstStyle/>
            <a:p>
              <a:r>
                <a:rPr lang="fr-CA" sz="1600" dirty="0" smtClean="0"/>
                <a:t>18</a:t>
              </a:r>
              <a:endParaRPr lang="en-CA" sz="1600" dirty="0"/>
            </a:p>
          </p:txBody>
        </p:sp>
        <p:sp>
          <p:nvSpPr>
            <p:cNvPr id="17" name="TextBox 16"/>
            <p:cNvSpPr txBox="1"/>
            <p:nvPr/>
          </p:nvSpPr>
          <p:spPr>
            <a:xfrm>
              <a:off x="3459221" y="2662452"/>
              <a:ext cx="389850" cy="338554"/>
            </a:xfrm>
            <a:prstGeom prst="rect">
              <a:avLst/>
            </a:prstGeom>
            <a:noFill/>
          </p:spPr>
          <p:txBody>
            <a:bodyPr wrap="none" rtlCol="0">
              <a:spAutoFit/>
            </a:bodyPr>
            <a:lstStyle/>
            <a:p>
              <a:r>
                <a:rPr lang="fr-CA" sz="1600" dirty="0" smtClean="0"/>
                <a:t>  5</a:t>
              </a:r>
              <a:endParaRPr lang="en-CA" sz="1600" dirty="0"/>
            </a:p>
          </p:txBody>
        </p:sp>
        <p:sp>
          <p:nvSpPr>
            <p:cNvPr id="18" name="Cube 17"/>
            <p:cNvSpPr/>
            <p:nvPr/>
          </p:nvSpPr>
          <p:spPr>
            <a:xfrm>
              <a:off x="4972782" y="1466126"/>
              <a:ext cx="640769" cy="905751"/>
            </a:xfrm>
            <a:prstGeom prst="cube">
              <a:avLst>
                <a:gd name="adj" fmla="val 54505"/>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extBox 18"/>
            <p:cNvSpPr txBox="1"/>
            <p:nvPr/>
          </p:nvSpPr>
          <p:spPr>
            <a:xfrm>
              <a:off x="5570375" y="1605286"/>
              <a:ext cx="287258" cy="338554"/>
            </a:xfrm>
            <a:prstGeom prst="rect">
              <a:avLst/>
            </a:prstGeom>
            <a:noFill/>
          </p:spPr>
          <p:txBody>
            <a:bodyPr wrap="none" rtlCol="0">
              <a:spAutoFit/>
            </a:bodyPr>
            <a:lstStyle/>
            <a:p>
              <a:r>
                <a:rPr lang="fr-CA" sz="1600" dirty="0" smtClean="0"/>
                <a:t>8</a:t>
              </a:r>
              <a:endParaRPr lang="en-CA" sz="1600" dirty="0"/>
            </a:p>
          </p:txBody>
        </p:sp>
        <p:sp>
          <p:nvSpPr>
            <p:cNvPr id="20" name="TextBox 19"/>
            <p:cNvSpPr txBox="1"/>
            <p:nvPr/>
          </p:nvSpPr>
          <p:spPr>
            <a:xfrm rot="18738449">
              <a:off x="5416146" y="2133990"/>
              <a:ext cx="287258" cy="338554"/>
            </a:xfrm>
            <a:prstGeom prst="rect">
              <a:avLst/>
            </a:prstGeom>
            <a:noFill/>
          </p:spPr>
          <p:txBody>
            <a:bodyPr wrap="none" rtlCol="0">
              <a:spAutoFit/>
            </a:bodyPr>
            <a:lstStyle/>
            <a:p>
              <a:r>
                <a:rPr lang="fr-CA" sz="1600" dirty="0" smtClean="0"/>
                <a:t>8</a:t>
              </a:r>
              <a:endParaRPr lang="en-CA" sz="1600" dirty="0"/>
            </a:p>
          </p:txBody>
        </p:sp>
        <p:sp>
          <p:nvSpPr>
            <p:cNvPr id="21" name="TextBox 20"/>
            <p:cNvSpPr txBox="1"/>
            <p:nvPr/>
          </p:nvSpPr>
          <p:spPr>
            <a:xfrm>
              <a:off x="4804692" y="2336426"/>
              <a:ext cx="389850" cy="338554"/>
            </a:xfrm>
            <a:prstGeom prst="rect">
              <a:avLst/>
            </a:prstGeom>
            <a:noFill/>
          </p:spPr>
          <p:txBody>
            <a:bodyPr wrap="none" rtlCol="0">
              <a:spAutoFit/>
            </a:bodyPr>
            <a:lstStyle/>
            <a:p>
              <a:r>
                <a:rPr lang="fr-CA" sz="1600" dirty="0" smtClean="0"/>
                <a:t>  4</a:t>
              </a:r>
              <a:endParaRPr lang="en-CA" sz="1600" dirty="0"/>
            </a:p>
          </p:txBody>
        </p:sp>
        <p:cxnSp>
          <p:nvCxnSpPr>
            <p:cNvPr id="22" name="Straight Arrow Connector 21"/>
            <p:cNvCxnSpPr/>
            <p:nvPr/>
          </p:nvCxnSpPr>
          <p:spPr>
            <a:xfrm>
              <a:off x="2670796" y="1924494"/>
              <a:ext cx="752836"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3" name="Straight Arrow Connector 22"/>
            <p:cNvCxnSpPr/>
            <p:nvPr/>
          </p:nvCxnSpPr>
          <p:spPr>
            <a:xfrm>
              <a:off x="4135906" y="1919131"/>
              <a:ext cx="752836" cy="1098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24" name="Rectangle 23"/>
            <p:cNvSpPr/>
            <p:nvPr/>
          </p:nvSpPr>
          <p:spPr>
            <a:xfrm>
              <a:off x="6234001" y="308650"/>
              <a:ext cx="178419" cy="3258528"/>
            </a:xfrm>
            <a:prstGeom prst="rect">
              <a:avLst/>
            </a:prstGeom>
            <a:solidFill>
              <a:srgbClr val="00B0F0"/>
            </a:solidFill>
            <a:ln>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5" name="Straight Arrow Connector 24"/>
            <p:cNvCxnSpPr/>
            <p:nvPr/>
          </p:nvCxnSpPr>
          <p:spPr>
            <a:xfrm>
              <a:off x="5405223" y="1945462"/>
              <a:ext cx="752836" cy="10985"/>
            </a:xfrm>
            <a:prstGeom prst="straightConnector1">
              <a:avLst/>
            </a:prstGeom>
            <a:ln>
              <a:prstDash val="sysDot"/>
              <a:tailEnd type="triangle"/>
            </a:ln>
          </p:spPr>
          <p:style>
            <a:lnRef idx="3">
              <a:schemeClr val="accent4"/>
            </a:lnRef>
            <a:fillRef idx="0">
              <a:schemeClr val="accent4"/>
            </a:fillRef>
            <a:effectRef idx="2">
              <a:schemeClr val="accent4"/>
            </a:effectRef>
            <a:fontRef idx="minor">
              <a:schemeClr val="tx1"/>
            </a:fontRef>
          </p:style>
        </p:cxnSp>
        <p:sp>
          <p:nvSpPr>
            <p:cNvPr id="26" name="Oval 25"/>
            <p:cNvSpPr/>
            <p:nvPr/>
          </p:nvSpPr>
          <p:spPr>
            <a:xfrm>
              <a:off x="6253051" y="346750"/>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7" name="Oval 26"/>
            <p:cNvSpPr/>
            <p:nvPr/>
          </p:nvSpPr>
          <p:spPr>
            <a:xfrm>
              <a:off x="6253051" y="52931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8" name="Oval 27"/>
            <p:cNvSpPr/>
            <p:nvPr/>
          </p:nvSpPr>
          <p:spPr>
            <a:xfrm>
              <a:off x="6253051" y="73146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9" name="Oval 28"/>
            <p:cNvSpPr/>
            <p:nvPr/>
          </p:nvSpPr>
          <p:spPr>
            <a:xfrm>
              <a:off x="6253051" y="917447"/>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Oval 29"/>
            <p:cNvSpPr/>
            <p:nvPr/>
          </p:nvSpPr>
          <p:spPr>
            <a:xfrm>
              <a:off x="6253051" y="1100013"/>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Oval 30"/>
            <p:cNvSpPr/>
            <p:nvPr/>
          </p:nvSpPr>
          <p:spPr>
            <a:xfrm>
              <a:off x="6253051" y="1302159"/>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Oval 31"/>
            <p:cNvSpPr/>
            <p:nvPr/>
          </p:nvSpPr>
          <p:spPr>
            <a:xfrm>
              <a:off x="6257047" y="148145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Oval 32"/>
            <p:cNvSpPr/>
            <p:nvPr/>
          </p:nvSpPr>
          <p:spPr>
            <a:xfrm>
              <a:off x="6257047" y="166402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 name="Oval 33"/>
            <p:cNvSpPr/>
            <p:nvPr/>
          </p:nvSpPr>
          <p:spPr>
            <a:xfrm>
              <a:off x="6257047" y="186616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Oval 34"/>
            <p:cNvSpPr/>
            <p:nvPr/>
          </p:nvSpPr>
          <p:spPr>
            <a:xfrm>
              <a:off x="6257047" y="206476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Oval 35"/>
            <p:cNvSpPr/>
            <p:nvPr/>
          </p:nvSpPr>
          <p:spPr>
            <a:xfrm>
              <a:off x="6257047" y="224733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7" name="Oval 36"/>
            <p:cNvSpPr/>
            <p:nvPr/>
          </p:nvSpPr>
          <p:spPr>
            <a:xfrm>
              <a:off x="6257047" y="244947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8" name="Oval 37"/>
            <p:cNvSpPr/>
            <p:nvPr/>
          </p:nvSpPr>
          <p:spPr>
            <a:xfrm>
              <a:off x="6254435" y="2657286"/>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Oval 38"/>
            <p:cNvSpPr/>
            <p:nvPr/>
          </p:nvSpPr>
          <p:spPr>
            <a:xfrm>
              <a:off x="6254435" y="2839852"/>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Oval 39"/>
            <p:cNvSpPr/>
            <p:nvPr/>
          </p:nvSpPr>
          <p:spPr>
            <a:xfrm>
              <a:off x="6254435" y="3041998"/>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1" name="Oval 40"/>
            <p:cNvSpPr/>
            <p:nvPr/>
          </p:nvSpPr>
          <p:spPr>
            <a:xfrm>
              <a:off x="6262939" y="3212963"/>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Oval 41"/>
            <p:cNvSpPr/>
            <p:nvPr/>
          </p:nvSpPr>
          <p:spPr>
            <a:xfrm>
              <a:off x="6262939" y="3382799"/>
              <a:ext cx="132327" cy="119885"/>
            </a:xfrm>
            <a:prstGeom prst="ellipse">
              <a:avLst/>
            </a:prstGeom>
            <a:solidFill>
              <a:schemeClr val="accent3">
                <a:lumMod val="5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extBox 42"/>
            <p:cNvSpPr txBox="1"/>
            <p:nvPr/>
          </p:nvSpPr>
          <p:spPr>
            <a:xfrm>
              <a:off x="5766585" y="1161406"/>
              <a:ext cx="492443" cy="338554"/>
            </a:xfrm>
            <a:prstGeom prst="rect">
              <a:avLst/>
            </a:prstGeom>
            <a:noFill/>
          </p:spPr>
          <p:txBody>
            <a:bodyPr wrap="none" rtlCol="0">
              <a:spAutoFit/>
            </a:bodyPr>
            <a:lstStyle/>
            <a:p>
              <a:r>
                <a:rPr lang="fr-CA" sz="1600" dirty="0" smtClean="0"/>
                <a:t>256</a:t>
              </a:r>
              <a:endParaRPr lang="en-CA" sz="1600" dirty="0"/>
            </a:p>
          </p:txBody>
        </p:sp>
        <p:sp>
          <p:nvSpPr>
            <p:cNvPr id="44" name="TextBox 43"/>
            <p:cNvSpPr txBox="1"/>
            <p:nvPr/>
          </p:nvSpPr>
          <p:spPr>
            <a:xfrm>
              <a:off x="6185473" y="3523156"/>
              <a:ext cx="287258" cy="338554"/>
            </a:xfrm>
            <a:prstGeom prst="rect">
              <a:avLst/>
            </a:prstGeom>
            <a:noFill/>
          </p:spPr>
          <p:txBody>
            <a:bodyPr wrap="none" rtlCol="0">
              <a:spAutoFit/>
            </a:bodyPr>
            <a:lstStyle/>
            <a:p>
              <a:r>
                <a:rPr lang="fr-CA" sz="1600" dirty="0" smtClean="0"/>
                <a:t>1</a:t>
              </a:r>
              <a:endParaRPr lang="en-CA" sz="1600" dirty="0"/>
            </a:p>
          </p:txBody>
        </p:sp>
        <p:cxnSp>
          <p:nvCxnSpPr>
            <p:cNvPr id="45" name="Straight Arrow Connector 44"/>
            <p:cNvCxnSpPr/>
            <p:nvPr/>
          </p:nvCxnSpPr>
          <p:spPr>
            <a:xfrm>
              <a:off x="8008471" y="1167266"/>
              <a:ext cx="226722" cy="471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7063032" y="999244"/>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47" name="Straight Arrow Connector 46"/>
            <p:cNvCxnSpPr/>
            <p:nvPr/>
          </p:nvCxnSpPr>
          <p:spPr>
            <a:xfrm>
              <a:off x="8004600" y="1712961"/>
              <a:ext cx="230058" cy="1400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V="1">
              <a:off x="8034553" y="2227693"/>
              <a:ext cx="226722" cy="574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8046200" y="2800812"/>
              <a:ext cx="230058" cy="86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26" idx="6"/>
              <a:endCxn id="46" idx="2"/>
            </p:cNvCxnSpPr>
            <p:nvPr/>
          </p:nvCxnSpPr>
          <p:spPr>
            <a:xfrm>
              <a:off x="6385378" y="406693"/>
              <a:ext cx="677654" cy="7605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51" name="Oval 50"/>
            <p:cNvSpPr/>
            <p:nvPr/>
          </p:nvSpPr>
          <p:spPr>
            <a:xfrm>
              <a:off x="7070704" y="1549777"/>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52" name="Oval 51"/>
            <p:cNvSpPr/>
            <p:nvPr/>
          </p:nvSpPr>
          <p:spPr>
            <a:xfrm>
              <a:off x="7083884" y="2083105"/>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53" name="Oval 52"/>
            <p:cNvSpPr/>
            <p:nvPr/>
          </p:nvSpPr>
          <p:spPr>
            <a:xfrm>
              <a:off x="7098597" y="2623693"/>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54" name="Straight Arrow Connector 53"/>
            <p:cNvCxnSpPr>
              <a:stCxn id="27" idx="6"/>
              <a:endCxn id="46" idx="2"/>
            </p:cNvCxnSpPr>
            <p:nvPr/>
          </p:nvCxnSpPr>
          <p:spPr>
            <a:xfrm>
              <a:off x="6385378" y="589259"/>
              <a:ext cx="677654" cy="57800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5" name="Straight Arrow Connector 54"/>
            <p:cNvCxnSpPr>
              <a:stCxn id="28" idx="6"/>
              <a:endCxn id="46" idx="2"/>
            </p:cNvCxnSpPr>
            <p:nvPr/>
          </p:nvCxnSpPr>
          <p:spPr>
            <a:xfrm>
              <a:off x="6385378" y="791405"/>
              <a:ext cx="677654" cy="37586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6" name="Straight Arrow Connector 55"/>
            <p:cNvCxnSpPr>
              <a:stCxn id="29" idx="6"/>
              <a:endCxn id="46" idx="2"/>
            </p:cNvCxnSpPr>
            <p:nvPr/>
          </p:nvCxnSpPr>
          <p:spPr>
            <a:xfrm>
              <a:off x="6385378" y="977390"/>
              <a:ext cx="677654" cy="18987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7" name="Straight Arrow Connector 56"/>
            <p:cNvCxnSpPr>
              <a:stCxn id="26" idx="6"/>
              <a:endCxn id="51" idx="2"/>
            </p:cNvCxnSpPr>
            <p:nvPr/>
          </p:nvCxnSpPr>
          <p:spPr>
            <a:xfrm>
              <a:off x="6385378" y="406693"/>
              <a:ext cx="685326" cy="131110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8" name="Straight Arrow Connector 57"/>
            <p:cNvCxnSpPr>
              <a:stCxn id="27" idx="6"/>
              <a:endCxn id="51" idx="2"/>
            </p:cNvCxnSpPr>
            <p:nvPr/>
          </p:nvCxnSpPr>
          <p:spPr>
            <a:xfrm>
              <a:off x="6385378" y="589259"/>
              <a:ext cx="685326" cy="112854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9" name="Straight Arrow Connector 58"/>
            <p:cNvCxnSpPr>
              <a:stCxn id="28" idx="6"/>
              <a:endCxn id="51" idx="2"/>
            </p:cNvCxnSpPr>
            <p:nvPr/>
          </p:nvCxnSpPr>
          <p:spPr>
            <a:xfrm>
              <a:off x="6385378" y="791405"/>
              <a:ext cx="685326" cy="9263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0" name="Straight Arrow Connector 59"/>
            <p:cNvCxnSpPr>
              <a:stCxn id="29" idx="6"/>
              <a:endCxn id="51" idx="2"/>
            </p:cNvCxnSpPr>
            <p:nvPr/>
          </p:nvCxnSpPr>
          <p:spPr>
            <a:xfrm>
              <a:off x="6385378" y="977390"/>
              <a:ext cx="685326" cy="74040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1" name="Straight Arrow Connector 60"/>
            <p:cNvCxnSpPr>
              <a:stCxn id="27" idx="6"/>
            </p:cNvCxnSpPr>
            <p:nvPr/>
          </p:nvCxnSpPr>
          <p:spPr>
            <a:xfrm>
              <a:off x="6385378" y="589259"/>
              <a:ext cx="706107" cy="16745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2" name="Straight Arrow Connector 61"/>
            <p:cNvCxnSpPr>
              <a:stCxn id="26" idx="6"/>
            </p:cNvCxnSpPr>
            <p:nvPr/>
          </p:nvCxnSpPr>
          <p:spPr>
            <a:xfrm>
              <a:off x="6385378" y="406693"/>
              <a:ext cx="706107" cy="185708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3" name="Straight Arrow Connector 62"/>
            <p:cNvCxnSpPr>
              <a:stCxn id="29" idx="6"/>
            </p:cNvCxnSpPr>
            <p:nvPr/>
          </p:nvCxnSpPr>
          <p:spPr>
            <a:xfrm>
              <a:off x="6385378" y="977390"/>
              <a:ext cx="706107" cy="128638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4" name="Straight Arrow Connector 63"/>
            <p:cNvCxnSpPr>
              <a:stCxn id="28" idx="6"/>
            </p:cNvCxnSpPr>
            <p:nvPr/>
          </p:nvCxnSpPr>
          <p:spPr>
            <a:xfrm>
              <a:off x="6385378" y="791405"/>
              <a:ext cx="706107" cy="147237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5" name="Straight Arrow Connector 64"/>
            <p:cNvCxnSpPr>
              <a:endCxn id="53" idx="2"/>
            </p:cNvCxnSpPr>
            <p:nvPr/>
          </p:nvCxnSpPr>
          <p:spPr>
            <a:xfrm>
              <a:off x="6402091" y="439880"/>
              <a:ext cx="696506" cy="235183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 name="Straight Arrow Connector 65"/>
            <p:cNvCxnSpPr>
              <a:stCxn id="28" idx="6"/>
              <a:endCxn id="53" idx="2"/>
            </p:cNvCxnSpPr>
            <p:nvPr/>
          </p:nvCxnSpPr>
          <p:spPr>
            <a:xfrm>
              <a:off x="6385378" y="791405"/>
              <a:ext cx="713219" cy="20003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7" name="Straight Arrow Connector 66"/>
            <p:cNvCxnSpPr>
              <a:stCxn id="29" idx="6"/>
              <a:endCxn id="53" idx="2"/>
            </p:cNvCxnSpPr>
            <p:nvPr/>
          </p:nvCxnSpPr>
          <p:spPr>
            <a:xfrm>
              <a:off x="6385378" y="977390"/>
              <a:ext cx="713219" cy="181432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8" name="Straight Arrow Connector 67"/>
            <p:cNvCxnSpPr>
              <a:stCxn id="27" idx="6"/>
              <a:endCxn id="53" idx="2"/>
            </p:cNvCxnSpPr>
            <p:nvPr/>
          </p:nvCxnSpPr>
          <p:spPr>
            <a:xfrm>
              <a:off x="6385378" y="589259"/>
              <a:ext cx="713219" cy="22024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9" name="Straight Arrow Connector 68"/>
            <p:cNvCxnSpPr>
              <a:endCxn id="53" idx="2"/>
            </p:cNvCxnSpPr>
            <p:nvPr/>
          </p:nvCxnSpPr>
          <p:spPr>
            <a:xfrm flipV="1">
              <a:off x="6378441" y="2791715"/>
              <a:ext cx="720156" cy="770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0" name="Straight Arrow Connector 69"/>
            <p:cNvCxnSpPr>
              <a:endCxn id="53" idx="2"/>
            </p:cNvCxnSpPr>
            <p:nvPr/>
          </p:nvCxnSpPr>
          <p:spPr>
            <a:xfrm flipV="1">
              <a:off x="6378441" y="2791715"/>
              <a:ext cx="720156" cy="25962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1" name="Straight Arrow Connector 70"/>
            <p:cNvCxnSpPr>
              <a:endCxn id="53" idx="2"/>
            </p:cNvCxnSpPr>
            <p:nvPr/>
          </p:nvCxnSpPr>
          <p:spPr>
            <a:xfrm flipV="1">
              <a:off x="6378441" y="2791715"/>
              <a:ext cx="720156" cy="46176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2" name="Straight Arrow Connector 71"/>
            <p:cNvCxnSpPr>
              <a:endCxn id="53" idx="2"/>
            </p:cNvCxnSpPr>
            <p:nvPr/>
          </p:nvCxnSpPr>
          <p:spPr>
            <a:xfrm flipV="1">
              <a:off x="6378441" y="2791715"/>
              <a:ext cx="720156" cy="64775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3" name="Straight Arrow Connector 72"/>
            <p:cNvCxnSpPr>
              <a:endCxn id="52" idx="2"/>
            </p:cNvCxnSpPr>
            <p:nvPr/>
          </p:nvCxnSpPr>
          <p:spPr>
            <a:xfrm flipV="1">
              <a:off x="6378441" y="2251127"/>
              <a:ext cx="705443" cy="61764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4" name="Straight Arrow Connector 73"/>
            <p:cNvCxnSpPr>
              <a:endCxn id="52" idx="2"/>
            </p:cNvCxnSpPr>
            <p:nvPr/>
          </p:nvCxnSpPr>
          <p:spPr>
            <a:xfrm flipV="1">
              <a:off x="6378441" y="2251127"/>
              <a:ext cx="705443" cy="8002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5" name="Straight Arrow Connector 74"/>
            <p:cNvCxnSpPr>
              <a:endCxn id="52" idx="2"/>
            </p:cNvCxnSpPr>
            <p:nvPr/>
          </p:nvCxnSpPr>
          <p:spPr>
            <a:xfrm flipV="1">
              <a:off x="6378441" y="2251127"/>
              <a:ext cx="705443" cy="100235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6" name="Straight Arrow Connector 75"/>
            <p:cNvCxnSpPr>
              <a:endCxn id="52" idx="2"/>
            </p:cNvCxnSpPr>
            <p:nvPr/>
          </p:nvCxnSpPr>
          <p:spPr>
            <a:xfrm flipV="1">
              <a:off x="6378441" y="2251127"/>
              <a:ext cx="705443" cy="118834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7" name="Straight Arrow Connector 76"/>
            <p:cNvCxnSpPr>
              <a:endCxn id="51" idx="2"/>
            </p:cNvCxnSpPr>
            <p:nvPr/>
          </p:nvCxnSpPr>
          <p:spPr>
            <a:xfrm flipV="1">
              <a:off x="6378441" y="1717799"/>
              <a:ext cx="692263" cy="133353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8" name="Straight Arrow Connector 77"/>
            <p:cNvCxnSpPr>
              <a:endCxn id="51" idx="2"/>
            </p:cNvCxnSpPr>
            <p:nvPr/>
          </p:nvCxnSpPr>
          <p:spPr>
            <a:xfrm flipV="1">
              <a:off x="6378441" y="1717799"/>
              <a:ext cx="692263" cy="115097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9" name="Straight Arrow Connector 78"/>
            <p:cNvCxnSpPr>
              <a:endCxn id="51" idx="2"/>
            </p:cNvCxnSpPr>
            <p:nvPr/>
          </p:nvCxnSpPr>
          <p:spPr>
            <a:xfrm flipV="1">
              <a:off x="6378441" y="1717799"/>
              <a:ext cx="692263" cy="172166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80" name="Straight Arrow Connector 79"/>
            <p:cNvCxnSpPr>
              <a:endCxn id="51" idx="2"/>
            </p:cNvCxnSpPr>
            <p:nvPr/>
          </p:nvCxnSpPr>
          <p:spPr>
            <a:xfrm flipV="1">
              <a:off x="6378441" y="1717799"/>
              <a:ext cx="692263" cy="153568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81" name="Straight Arrow Connector 80"/>
            <p:cNvCxnSpPr>
              <a:endCxn id="46" idx="2"/>
            </p:cNvCxnSpPr>
            <p:nvPr/>
          </p:nvCxnSpPr>
          <p:spPr>
            <a:xfrm flipV="1">
              <a:off x="6395154" y="1167266"/>
              <a:ext cx="667878" cy="173469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82" name="Straight Arrow Connector 81"/>
            <p:cNvCxnSpPr>
              <a:endCxn id="46" idx="2"/>
            </p:cNvCxnSpPr>
            <p:nvPr/>
          </p:nvCxnSpPr>
          <p:spPr>
            <a:xfrm flipV="1">
              <a:off x="6378441" y="1167266"/>
              <a:ext cx="684591" cy="208621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83" name="Straight Arrow Connector 82"/>
            <p:cNvCxnSpPr>
              <a:endCxn id="46" idx="2"/>
            </p:cNvCxnSpPr>
            <p:nvPr/>
          </p:nvCxnSpPr>
          <p:spPr>
            <a:xfrm flipV="1">
              <a:off x="6378441" y="1167266"/>
              <a:ext cx="684591" cy="227220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84" name="Straight Arrow Connector 83"/>
            <p:cNvCxnSpPr>
              <a:endCxn id="46" idx="2"/>
            </p:cNvCxnSpPr>
            <p:nvPr/>
          </p:nvCxnSpPr>
          <p:spPr>
            <a:xfrm flipV="1">
              <a:off x="6378441" y="1167266"/>
              <a:ext cx="684591" cy="188407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85" name="TextBox 84"/>
            <p:cNvSpPr txBox="1"/>
            <p:nvPr/>
          </p:nvSpPr>
          <p:spPr>
            <a:xfrm rot="16200000">
              <a:off x="6241882" y="1746110"/>
              <a:ext cx="527709" cy="338554"/>
            </a:xfrm>
            <a:prstGeom prst="rect">
              <a:avLst/>
            </a:prstGeom>
            <a:noFill/>
          </p:spPr>
          <p:txBody>
            <a:bodyPr wrap="none" rtlCol="0">
              <a:spAutoFit/>
            </a:bodyPr>
            <a:lstStyle/>
            <a:p>
              <a:r>
                <a:rPr lang="fr-CA" sz="1600" dirty="0" smtClean="0"/>
                <a:t>(…)</a:t>
              </a:r>
              <a:endParaRPr lang="en-CA" sz="1600" dirty="0"/>
            </a:p>
          </p:txBody>
        </p:sp>
        <p:sp>
          <p:nvSpPr>
            <p:cNvPr id="86" name="Rounded Rectangle 85"/>
            <p:cNvSpPr/>
            <p:nvPr/>
          </p:nvSpPr>
          <p:spPr>
            <a:xfrm>
              <a:off x="7656937" y="851347"/>
              <a:ext cx="350559" cy="2199990"/>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1800" dirty="0" smtClean="0">
                  <a:solidFill>
                    <a:schemeClr val="tx1"/>
                  </a:solidFill>
                </a:rPr>
                <a:t>SOFTMAX</a:t>
              </a:r>
              <a:endParaRPr lang="en-CA" sz="1800" dirty="0">
                <a:solidFill>
                  <a:schemeClr val="tx1"/>
                </a:solidFill>
              </a:endParaRPr>
            </a:p>
          </p:txBody>
        </p:sp>
        <p:cxnSp>
          <p:nvCxnSpPr>
            <p:cNvPr id="87" name="Straight Arrow Connector 86"/>
            <p:cNvCxnSpPr/>
            <p:nvPr/>
          </p:nvCxnSpPr>
          <p:spPr>
            <a:xfrm>
              <a:off x="7411224" y="1163139"/>
              <a:ext cx="226722" cy="471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p:nvPr/>
          </p:nvCxnSpPr>
          <p:spPr>
            <a:xfrm>
              <a:off x="7407353" y="1708834"/>
              <a:ext cx="230058" cy="1400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p:nvPr/>
          </p:nvCxnSpPr>
          <p:spPr>
            <a:xfrm flipV="1">
              <a:off x="7437306" y="2223566"/>
              <a:ext cx="226722" cy="574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a:off x="7448953" y="2796685"/>
              <a:ext cx="230058" cy="86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aphicFrame>
          <p:nvGraphicFramePr>
            <p:cNvPr id="91" name="Object 4"/>
            <p:cNvGraphicFramePr>
              <a:graphicFrameLocks noChangeAspect="1"/>
            </p:cNvGraphicFramePr>
            <p:nvPr>
              <p:extLst/>
            </p:nvPr>
          </p:nvGraphicFramePr>
          <p:xfrm>
            <a:off x="8242563" y="1011524"/>
            <a:ext cx="668997" cy="323764"/>
          </p:xfrm>
          <a:graphic>
            <a:graphicData uri="http://schemas.openxmlformats.org/presentationml/2006/ole">
              <mc:AlternateContent xmlns:mc="http://schemas.openxmlformats.org/markup-compatibility/2006">
                <mc:Choice xmlns:v="urn:schemas-microsoft-com:vml" Requires="v">
                  <p:oleObj spid="_x0000_s2594" name="Equation" r:id="rId3" imgW="495000" imgH="241200" progId="Equation.3">
                    <p:embed/>
                  </p:oleObj>
                </mc:Choice>
                <mc:Fallback>
                  <p:oleObj name="Equation" r:id="rId3" imgW="495000" imgH="241200" progId="Equation.3">
                    <p:embed/>
                    <p:pic>
                      <p:nvPicPr>
                        <p:cNvPr id="91" name="Object 4"/>
                        <p:cNvPicPr>
                          <a:picLocks noChangeAspect="1" noChangeArrowheads="1"/>
                        </p:cNvPicPr>
                        <p:nvPr/>
                      </p:nvPicPr>
                      <p:blipFill>
                        <a:blip r:embed="rId4"/>
                        <a:srcRect/>
                        <a:stretch>
                          <a:fillRect/>
                        </a:stretch>
                      </p:blipFill>
                      <p:spPr bwMode="auto">
                        <a:xfrm>
                          <a:off x="8242563" y="1011524"/>
                          <a:ext cx="668997" cy="323764"/>
                        </a:xfrm>
                        <a:prstGeom prst="rect">
                          <a:avLst/>
                        </a:prstGeom>
                        <a:noFill/>
                        <a:ln>
                          <a:noFill/>
                        </a:ln>
                        <a:effectLst/>
                        <a:extLst/>
                      </p:spPr>
                    </p:pic>
                  </p:oleObj>
                </mc:Fallback>
              </mc:AlternateContent>
            </a:graphicData>
          </a:graphic>
        </p:graphicFrame>
        <p:graphicFrame>
          <p:nvGraphicFramePr>
            <p:cNvPr id="92" name="Object 4"/>
            <p:cNvGraphicFramePr>
              <a:graphicFrameLocks noChangeAspect="1"/>
            </p:cNvGraphicFramePr>
            <p:nvPr>
              <p:extLst/>
            </p:nvPr>
          </p:nvGraphicFramePr>
          <p:xfrm>
            <a:off x="8284072" y="1532181"/>
            <a:ext cx="633412" cy="323850"/>
          </p:xfrm>
          <a:graphic>
            <a:graphicData uri="http://schemas.openxmlformats.org/presentationml/2006/ole">
              <mc:AlternateContent xmlns:mc="http://schemas.openxmlformats.org/markup-compatibility/2006">
                <mc:Choice xmlns:v="urn:schemas-microsoft-com:vml" Requires="v">
                  <p:oleObj spid="_x0000_s2595" name="Equation" r:id="rId5" imgW="469800" imgH="241200" progId="Equation.3">
                    <p:embed/>
                  </p:oleObj>
                </mc:Choice>
                <mc:Fallback>
                  <p:oleObj name="Equation" r:id="rId5" imgW="469800" imgH="241200" progId="Equation.3">
                    <p:embed/>
                    <p:pic>
                      <p:nvPicPr>
                        <p:cNvPr id="92" name="Object 4"/>
                        <p:cNvPicPr>
                          <a:picLocks noChangeAspect="1" noChangeArrowheads="1"/>
                        </p:cNvPicPr>
                        <p:nvPr/>
                      </p:nvPicPr>
                      <p:blipFill>
                        <a:blip r:embed="rId6"/>
                        <a:srcRect/>
                        <a:stretch>
                          <a:fillRect/>
                        </a:stretch>
                      </p:blipFill>
                      <p:spPr bwMode="auto">
                        <a:xfrm>
                          <a:off x="8284072" y="1532181"/>
                          <a:ext cx="633412" cy="323850"/>
                        </a:xfrm>
                        <a:prstGeom prst="rect">
                          <a:avLst/>
                        </a:prstGeom>
                        <a:noFill/>
                        <a:ln>
                          <a:noFill/>
                        </a:ln>
                        <a:effectLst/>
                        <a:extLst/>
                      </p:spPr>
                    </p:pic>
                  </p:oleObj>
                </mc:Fallback>
              </mc:AlternateContent>
            </a:graphicData>
          </a:graphic>
        </p:graphicFrame>
        <p:graphicFrame>
          <p:nvGraphicFramePr>
            <p:cNvPr id="93" name="Object 4"/>
            <p:cNvGraphicFramePr>
              <a:graphicFrameLocks noChangeAspect="1"/>
            </p:cNvGraphicFramePr>
            <p:nvPr>
              <p:extLst/>
            </p:nvPr>
          </p:nvGraphicFramePr>
          <p:xfrm>
            <a:off x="8284569" y="2068917"/>
            <a:ext cx="668997" cy="323764"/>
          </p:xfrm>
          <a:graphic>
            <a:graphicData uri="http://schemas.openxmlformats.org/presentationml/2006/ole">
              <mc:AlternateContent xmlns:mc="http://schemas.openxmlformats.org/markup-compatibility/2006">
                <mc:Choice xmlns:v="urn:schemas-microsoft-com:vml" Requires="v">
                  <p:oleObj spid="_x0000_s2596" name="Equation" r:id="rId7" imgW="495000" imgH="241200" progId="Equation.3">
                    <p:embed/>
                  </p:oleObj>
                </mc:Choice>
                <mc:Fallback>
                  <p:oleObj name="Equation" r:id="rId7" imgW="495000" imgH="241200" progId="Equation.3">
                    <p:embed/>
                    <p:pic>
                      <p:nvPicPr>
                        <p:cNvPr id="93" name="Object 4"/>
                        <p:cNvPicPr>
                          <a:picLocks noChangeAspect="1" noChangeArrowheads="1"/>
                        </p:cNvPicPr>
                        <p:nvPr/>
                      </p:nvPicPr>
                      <p:blipFill>
                        <a:blip r:embed="rId8"/>
                        <a:srcRect/>
                        <a:stretch>
                          <a:fillRect/>
                        </a:stretch>
                      </p:blipFill>
                      <p:spPr bwMode="auto">
                        <a:xfrm>
                          <a:off x="8284569" y="2068917"/>
                          <a:ext cx="668997" cy="323764"/>
                        </a:xfrm>
                        <a:prstGeom prst="rect">
                          <a:avLst/>
                        </a:prstGeom>
                        <a:noFill/>
                        <a:ln>
                          <a:noFill/>
                        </a:ln>
                        <a:effectLst/>
                        <a:extLst/>
                      </p:spPr>
                    </p:pic>
                  </p:oleObj>
                </mc:Fallback>
              </mc:AlternateContent>
            </a:graphicData>
          </a:graphic>
        </p:graphicFrame>
        <p:graphicFrame>
          <p:nvGraphicFramePr>
            <p:cNvPr id="94" name="Object 4"/>
            <p:cNvGraphicFramePr>
              <a:graphicFrameLocks noChangeAspect="1"/>
            </p:cNvGraphicFramePr>
            <p:nvPr>
              <p:extLst/>
            </p:nvPr>
          </p:nvGraphicFramePr>
          <p:xfrm>
            <a:off x="8312647" y="2616444"/>
            <a:ext cx="650875" cy="323850"/>
          </p:xfrm>
          <a:graphic>
            <a:graphicData uri="http://schemas.openxmlformats.org/presentationml/2006/ole">
              <mc:AlternateContent xmlns:mc="http://schemas.openxmlformats.org/markup-compatibility/2006">
                <mc:Choice xmlns:v="urn:schemas-microsoft-com:vml" Requires="v">
                  <p:oleObj spid="_x0000_s2597" name="Equation" r:id="rId9" imgW="482400" imgH="241200" progId="Equation.3">
                    <p:embed/>
                  </p:oleObj>
                </mc:Choice>
                <mc:Fallback>
                  <p:oleObj name="Equation" r:id="rId9" imgW="482400" imgH="241200" progId="Equation.3">
                    <p:embed/>
                    <p:pic>
                      <p:nvPicPr>
                        <p:cNvPr id="94" name="Object 4"/>
                        <p:cNvPicPr>
                          <a:picLocks noChangeAspect="1" noChangeArrowheads="1"/>
                        </p:cNvPicPr>
                        <p:nvPr/>
                      </p:nvPicPr>
                      <p:blipFill>
                        <a:blip r:embed="rId10"/>
                        <a:srcRect/>
                        <a:stretch>
                          <a:fillRect/>
                        </a:stretch>
                      </p:blipFill>
                      <p:spPr bwMode="auto">
                        <a:xfrm>
                          <a:off x="8312647" y="2616444"/>
                          <a:ext cx="650875" cy="323850"/>
                        </a:xfrm>
                        <a:prstGeom prst="rect">
                          <a:avLst/>
                        </a:prstGeom>
                        <a:noFill/>
                        <a:ln>
                          <a:noFill/>
                        </a:ln>
                        <a:effectLst/>
                        <a:extLst/>
                      </p:spPr>
                    </p:pic>
                  </p:oleObj>
                </mc:Fallback>
              </mc:AlternateContent>
            </a:graphicData>
          </a:graphic>
        </p:graphicFrame>
      </p:grpSp>
      <p:sp>
        <p:nvSpPr>
          <p:cNvPr id="97" name="Cube 96"/>
          <p:cNvSpPr/>
          <p:nvPr/>
        </p:nvSpPr>
        <p:spPr>
          <a:xfrm>
            <a:off x="743765" y="3767116"/>
            <a:ext cx="1063065" cy="2690673"/>
          </a:xfrm>
          <a:prstGeom prst="cube">
            <a:avLst>
              <a:gd name="adj" fmla="val 83368"/>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8" name="TextBox 97"/>
          <p:cNvSpPr txBox="1"/>
          <p:nvPr/>
        </p:nvSpPr>
        <p:spPr>
          <a:xfrm>
            <a:off x="1810165" y="4449312"/>
            <a:ext cx="379039" cy="318175"/>
          </a:xfrm>
          <a:prstGeom prst="rect">
            <a:avLst/>
          </a:prstGeom>
          <a:noFill/>
        </p:spPr>
        <p:txBody>
          <a:bodyPr wrap="none" rtlCol="0">
            <a:spAutoFit/>
          </a:bodyPr>
          <a:lstStyle/>
          <a:p>
            <a:r>
              <a:rPr lang="fr-CA" sz="1600" dirty="0" smtClean="0"/>
              <a:t>32</a:t>
            </a:r>
            <a:endParaRPr lang="en-CA" sz="1600" dirty="0"/>
          </a:p>
        </p:txBody>
      </p:sp>
      <p:sp>
        <p:nvSpPr>
          <p:cNvPr id="99" name="TextBox 98"/>
          <p:cNvSpPr txBox="1"/>
          <p:nvPr/>
        </p:nvSpPr>
        <p:spPr>
          <a:xfrm rot="18738449">
            <a:off x="1292434" y="5948387"/>
            <a:ext cx="366384" cy="329165"/>
          </a:xfrm>
          <a:prstGeom prst="rect">
            <a:avLst/>
          </a:prstGeom>
          <a:noFill/>
        </p:spPr>
        <p:txBody>
          <a:bodyPr wrap="none" rtlCol="0">
            <a:spAutoFit/>
          </a:bodyPr>
          <a:lstStyle/>
          <a:p>
            <a:r>
              <a:rPr lang="fr-CA" sz="1600" dirty="0" smtClean="0"/>
              <a:t>32</a:t>
            </a:r>
            <a:endParaRPr lang="en-CA" sz="1600" dirty="0"/>
          </a:p>
        </p:txBody>
      </p:sp>
      <p:sp>
        <p:nvSpPr>
          <p:cNvPr id="100" name="TextBox 99"/>
          <p:cNvSpPr txBox="1"/>
          <p:nvPr/>
        </p:nvSpPr>
        <p:spPr>
          <a:xfrm>
            <a:off x="615011" y="6467908"/>
            <a:ext cx="379039" cy="318175"/>
          </a:xfrm>
          <a:prstGeom prst="rect">
            <a:avLst/>
          </a:prstGeom>
          <a:noFill/>
        </p:spPr>
        <p:txBody>
          <a:bodyPr wrap="none" rtlCol="0">
            <a:spAutoFit/>
          </a:bodyPr>
          <a:lstStyle/>
          <a:p>
            <a:r>
              <a:rPr lang="fr-CA" sz="1600" dirty="0" smtClean="0"/>
              <a:t>  3</a:t>
            </a:r>
            <a:endParaRPr lang="en-CA" sz="1600" dirty="0"/>
          </a:p>
        </p:txBody>
      </p:sp>
      <p:sp>
        <p:nvSpPr>
          <p:cNvPr id="101" name="Cube 100"/>
          <p:cNvSpPr/>
          <p:nvPr/>
        </p:nvSpPr>
        <p:spPr>
          <a:xfrm>
            <a:off x="2161831" y="4185183"/>
            <a:ext cx="776252" cy="1844478"/>
          </a:xfrm>
          <a:prstGeom prst="cube">
            <a:avLst>
              <a:gd name="adj" fmla="val 73466"/>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2" name="TextBox 101"/>
          <p:cNvSpPr txBox="1"/>
          <p:nvPr/>
        </p:nvSpPr>
        <p:spPr>
          <a:xfrm>
            <a:off x="2903551" y="4575535"/>
            <a:ext cx="379039" cy="318175"/>
          </a:xfrm>
          <a:prstGeom prst="rect">
            <a:avLst/>
          </a:prstGeom>
          <a:noFill/>
        </p:spPr>
        <p:txBody>
          <a:bodyPr wrap="none" rtlCol="0">
            <a:spAutoFit/>
          </a:bodyPr>
          <a:lstStyle/>
          <a:p>
            <a:r>
              <a:rPr lang="fr-CA" sz="1600" dirty="0" smtClean="0"/>
              <a:t>26</a:t>
            </a:r>
            <a:endParaRPr lang="en-CA" sz="1600" dirty="0"/>
          </a:p>
        </p:txBody>
      </p:sp>
      <p:sp>
        <p:nvSpPr>
          <p:cNvPr id="103" name="TextBox 102"/>
          <p:cNvSpPr txBox="1"/>
          <p:nvPr/>
        </p:nvSpPr>
        <p:spPr>
          <a:xfrm rot="18738449">
            <a:off x="2616049" y="5630019"/>
            <a:ext cx="366384" cy="329165"/>
          </a:xfrm>
          <a:prstGeom prst="rect">
            <a:avLst/>
          </a:prstGeom>
          <a:noFill/>
        </p:spPr>
        <p:txBody>
          <a:bodyPr wrap="none" rtlCol="0">
            <a:spAutoFit/>
          </a:bodyPr>
          <a:lstStyle/>
          <a:p>
            <a:r>
              <a:rPr lang="fr-CA" sz="1600" dirty="0" smtClean="0"/>
              <a:t>26</a:t>
            </a:r>
            <a:endParaRPr lang="en-CA" sz="1600" dirty="0"/>
          </a:p>
        </p:txBody>
      </p:sp>
      <p:sp>
        <p:nvSpPr>
          <p:cNvPr id="104" name="TextBox 103"/>
          <p:cNvSpPr txBox="1"/>
          <p:nvPr/>
        </p:nvSpPr>
        <p:spPr>
          <a:xfrm>
            <a:off x="2063485" y="6055906"/>
            <a:ext cx="379039" cy="318175"/>
          </a:xfrm>
          <a:prstGeom prst="rect">
            <a:avLst/>
          </a:prstGeom>
          <a:noFill/>
        </p:spPr>
        <p:txBody>
          <a:bodyPr wrap="none" rtlCol="0">
            <a:spAutoFit/>
          </a:bodyPr>
          <a:lstStyle/>
          <a:p>
            <a:r>
              <a:rPr lang="fr-CA" sz="1600" dirty="0" smtClean="0"/>
              <a:t>  3</a:t>
            </a:r>
            <a:endParaRPr lang="en-CA" sz="1600" dirty="0"/>
          </a:p>
        </p:txBody>
      </p:sp>
      <p:cxnSp>
        <p:nvCxnSpPr>
          <p:cNvPr id="106" name="Straight Arrow Connector 105"/>
          <p:cNvCxnSpPr/>
          <p:nvPr/>
        </p:nvCxnSpPr>
        <p:spPr>
          <a:xfrm>
            <a:off x="1375531" y="5110209"/>
            <a:ext cx="731959" cy="10324"/>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07" name="Cube 106"/>
          <p:cNvSpPr/>
          <p:nvPr/>
        </p:nvSpPr>
        <p:spPr>
          <a:xfrm>
            <a:off x="3539929" y="4449312"/>
            <a:ext cx="837706" cy="1276484"/>
          </a:xfrm>
          <a:prstGeom prst="cube">
            <a:avLst>
              <a:gd name="adj" fmla="val 53052"/>
            </a:avLst>
          </a:prstGeom>
          <a:solidFill>
            <a:srgbClr val="FFC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8" name="TextBox 107"/>
          <p:cNvSpPr txBox="1"/>
          <p:nvPr/>
        </p:nvSpPr>
        <p:spPr>
          <a:xfrm>
            <a:off x="4335878" y="4622706"/>
            <a:ext cx="379039" cy="318175"/>
          </a:xfrm>
          <a:prstGeom prst="rect">
            <a:avLst/>
          </a:prstGeom>
          <a:noFill/>
        </p:spPr>
        <p:txBody>
          <a:bodyPr wrap="none" rtlCol="0">
            <a:spAutoFit/>
          </a:bodyPr>
          <a:lstStyle/>
          <a:p>
            <a:r>
              <a:rPr lang="fr-CA" sz="1600" dirty="0" smtClean="0"/>
              <a:t>18</a:t>
            </a:r>
            <a:endParaRPr lang="en-CA" sz="1600" dirty="0"/>
          </a:p>
        </p:txBody>
      </p:sp>
      <p:sp>
        <p:nvSpPr>
          <p:cNvPr id="109" name="TextBox 108"/>
          <p:cNvSpPr txBox="1"/>
          <p:nvPr/>
        </p:nvSpPr>
        <p:spPr>
          <a:xfrm rot="18738449">
            <a:off x="4157543" y="5420453"/>
            <a:ext cx="366384" cy="329165"/>
          </a:xfrm>
          <a:prstGeom prst="rect">
            <a:avLst/>
          </a:prstGeom>
          <a:noFill/>
        </p:spPr>
        <p:txBody>
          <a:bodyPr wrap="none" rtlCol="0">
            <a:spAutoFit/>
          </a:bodyPr>
          <a:lstStyle/>
          <a:p>
            <a:r>
              <a:rPr lang="fr-CA" sz="1600" dirty="0" smtClean="0"/>
              <a:t>18</a:t>
            </a:r>
            <a:endParaRPr lang="en-CA" sz="1600" dirty="0"/>
          </a:p>
        </p:txBody>
      </p:sp>
      <p:sp>
        <p:nvSpPr>
          <p:cNvPr id="110" name="TextBox 109"/>
          <p:cNvSpPr txBox="1"/>
          <p:nvPr/>
        </p:nvSpPr>
        <p:spPr>
          <a:xfrm>
            <a:off x="3522378" y="5808908"/>
            <a:ext cx="379039" cy="318175"/>
          </a:xfrm>
          <a:prstGeom prst="rect">
            <a:avLst/>
          </a:prstGeom>
          <a:noFill/>
        </p:spPr>
        <p:txBody>
          <a:bodyPr wrap="none" rtlCol="0">
            <a:spAutoFit/>
          </a:bodyPr>
          <a:lstStyle/>
          <a:p>
            <a:r>
              <a:rPr lang="fr-CA" sz="1600" dirty="0" smtClean="0"/>
              <a:t>  5</a:t>
            </a:r>
            <a:endParaRPr lang="en-CA" sz="1600" dirty="0"/>
          </a:p>
        </p:txBody>
      </p:sp>
      <p:sp>
        <p:nvSpPr>
          <p:cNvPr id="111" name="Cube 110"/>
          <p:cNvSpPr/>
          <p:nvPr/>
        </p:nvSpPr>
        <p:spPr>
          <a:xfrm>
            <a:off x="4993965" y="4684593"/>
            <a:ext cx="622999" cy="851231"/>
          </a:xfrm>
          <a:prstGeom prst="cube">
            <a:avLst>
              <a:gd name="adj" fmla="val 54505"/>
            </a:avLst>
          </a:prstGeom>
          <a:solidFill>
            <a:srgbClr val="FFFF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2" name="TextBox 111"/>
          <p:cNvSpPr txBox="1"/>
          <p:nvPr/>
        </p:nvSpPr>
        <p:spPr>
          <a:xfrm>
            <a:off x="5574986" y="4815376"/>
            <a:ext cx="279292" cy="318175"/>
          </a:xfrm>
          <a:prstGeom prst="rect">
            <a:avLst/>
          </a:prstGeom>
          <a:noFill/>
        </p:spPr>
        <p:txBody>
          <a:bodyPr wrap="none" rtlCol="0">
            <a:spAutoFit/>
          </a:bodyPr>
          <a:lstStyle/>
          <a:p>
            <a:r>
              <a:rPr lang="fr-CA" sz="1600" dirty="0" smtClean="0"/>
              <a:t>8</a:t>
            </a:r>
            <a:endParaRPr lang="en-CA" sz="1600" dirty="0"/>
          </a:p>
        </p:txBody>
      </p:sp>
      <p:sp>
        <p:nvSpPr>
          <p:cNvPr id="113" name="TextBox 112"/>
          <p:cNvSpPr txBox="1"/>
          <p:nvPr/>
        </p:nvSpPr>
        <p:spPr>
          <a:xfrm rot="18738449">
            <a:off x="5429696" y="5306761"/>
            <a:ext cx="269967" cy="329165"/>
          </a:xfrm>
          <a:prstGeom prst="rect">
            <a:avLst/>
          </a:prstGeom>
          <a:noFill/>
        </p:spPr>
        <p:txBody>
          <a:bodyPr wrap="none" rtlCol="0">
            <a:spAutoFit/>
          </a:bodyPr>
          <a:lstStyle/>
          <a:p>
            <a:r>
              <a:rPr lang="fr-CA" sz="1600" dirty="0" smtClean="0"/>
              <a:t>8</a:t>
            </a:r>
            <a:endParaRPr lang="en-CA" sz="1600" dirty="0"/>
          </a:p>
        </p:txBody>
      </p:sp>
      <p:sp>
        <p:nvSpPr>
          <p:cNvPr id="114" name="TextBox 113"/>
          <p:cNvSpPr txBox="1"/>
          <p:nvPr/>
        </p:nvSpPr>
        <p:spPr>
          <a:xfrm>
            <a:off x="4830537" y="5502507"/>
            <a:ext cx="379039" cy="318175"/>
          </a:xfrm>
          <a:prstGeom prst="rect">
            <a:avLst/>
          </a:prstGeom>
          <a:noFill/>
        </p:spPr>
        <p:txBody>
          <a:bodyPr wrap="none" rtlCol="0">
            <a:spAutoFit/>
          </a:bodyPr>
          <a:lstStyle/>
          <a:p>
            <a:r>
              <a:rPr lang="fr-CA" sz="1600" dirty="0" smtClean="0"/>
              <a:t>  4</a:t>
            </a:r>
            <a:endParaRPr lang="en-CA" sz="1600" dirty="0"/>
          </a:p>
        </p:txBody>
      </p:sp>
      <p:cxnSp>
        <p:nvCxnSpPr>
          <p:cNvPr id="115" name="Straight Arrow Connector 114"/>
          <p:cNvCxnSpPr/>
          <p:nvPr/>
        </p:nvCxnSpPr>
        <p:spPr>
          <a:xfrm>
            <a:off x="2755817" y="5115370"/>
            <a:ext cx="731959" cy="10324"/>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16" name="Straight Arrow Connector 115"/>
          <p:cNvCxnSpPr/>
          <p:nvPr/>
        </p:nvCxnSpPr>
        <p:spPr>
          <a:xfrm>
            <a:off x="4180297" y="5110330"/>
            <a:ext cx="731959" cy="10324"/>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38" name="Straight Arrow Connector 137"/>
          <p:cNvCxnSpPr/>
          <p:nvPr/>
        </p:nvCxnSpPr>
        <p:spPr>
          <a:xfrm>
            <a:off x="7945469" y="4403722"/>
            <a:ext cx="220435" cy="443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0" name="Straight Arrow Connector 139"/>
          <p:cNvCxnSpPr/>
          <p:nvPr/>
        </p:nvCxnSpPr>
        <p:spPr>
          <a:xfrm>
            <a:off x="7941706" y="4916570"/>
            <a:ext cx="223678" cy="13158"/>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1" name="Straight Arrow Connector 140"/>
          <p:cNvCxnSpPr/>
          <p:nvPr/>
        </p:nvCxnSpPr>
        <p:spPr>
          <a:xfrm flipV="1">
            <a:off x="7970828" y="5400319"/>
            <a:ext cx="220435" cy="539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2" name="Straight Arrow Connector 141"/>
          <p:cNvCxnSpPr/>
          <p:nvPr/>
        </p:nvCxnSpPr>
        <p:spPr>
          <a:xfrm>
            <a:off x="7982152" y="5938940"/>
            <a:ext cx="223678" cy="817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9" name="Rounded Rectangle 178"/>
          <p:cNvSpPr/>
          <p:nvPr/>
        </p:nvSpPr>
        <p:spPr>
          <a:xfrm>
            <a:off x="7603684" y="4106819"/>
            <a:ext cx="340837" cy="2067566"/>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fr-CA" sz="1800" dirty="0" smtClean="0">
                <a:solidFill>
                  <a:schemeClr val="tx1"/>
                </a:solidFill>
              </a:rPr>
              <a:t>SOFTMAX</a:t>
            </a:r>
            <a:endParaRPr lang="en-CA" sz="1800" dirty="0">
              <a:solidFill>
                <a:schemeClr val="tx1"/>
              </a:solidFill>
            </a:endParaRPr>
          </a:p>
        </p:txBody>
      </p:sp>
      <p:cxnSp>
        <p:nvCxnSpPr>
          <p:cNvPr id="180" name="Straight Arrow Connector 179"/>
          <p:cNvCxnSpPr/>
          <p:nvPr/>
        </p:nvCxnSpPr>
        <p:spPr>
          <a:xfrm>
            <a:off x="6782941" y="4519310"/>
            <a:ext cx="777332"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1" name="Straight Arrow Connector 180"/>
          <p:cNvCxnSpPr/>
          <p:nvPr/>
        </p:nvCxnSpPr>
        <p:spPr>
          <a:xfrm flipV="1">
            <a:off x="6799117" y="4940440"/>
            <a:ext cx="744981" cy="283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2" name="Straight Arrow Connector 181"/>
          <p:cNvCxnSpPr/>
          <p:nvPr/>
        </p:nvCxnSpPr>
        <p:spPr>
          <a:xfrm flipV="1">
            <a:off x="6793510" y="5364406"/>
            <a:ext cx="756195" cy="32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3" name="Straight Arrow Connector 182"/>
          <p:cNvCxnSpPr/>
          <p:nvPr/>
        </p:nvCxnSpPr>
        <p:spPr>
          <a:xfrm>
            <a:off x="6787730" y="5768830"/>
            <a:ext cx="767755" cy="997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aphicFrame>
        <p:nvGraphicFramePr>
          <p:cNvPr id="184" name="Object 4"/>
          <p:cNvGraphicFramePr>
            <a:graphicFrameLocks noChangeAspect="1"/>
          </p:cNvGraphicFramePr>
          <p:nvPr>
            <p:extLst/>
          </p:nvPr>
        </p:nvGraphicFramePr>
        <p:xfrm>
          <a:off x="8173069" y="4257355"/>
          <a:ext cx="650445" cy="304276"/>
        </p:xfrm>
        <a:graphic>
          <a:graphicData uri="http://schemas.openxmlformats.org/presentationml/2006/ole">
            <mc:AlternateContent xmlns:mc="http://schemas.openxmlformats.org/markup-compatibility/2006">
              <mc:Choice xmlns:v="urn:schemas-microsoft-com:vml" Requires="v">
                <p:oleObj spid="_x0000_s2598" name="Equation" r:id="rId3" imgW="495000" imgH="241200" progId="Equation.3">
                  <p:embed/>
                </p:oleObj>
              </mc:Choice>
              <mc:Fallback>
                <p:oleObj name="Equation" r:id="rId3" imgW="495000" imgH="241200" progId="Equation.3">
                  <p:embed/>
                  <p:pic>
                    <p:nvPicPr>
                      <p:cNvPr id="184" name="Object 4"/>
                      <p:cNvPicPr>
                        <a:picLocks noChangeAspect="1" noChangeArrowheads="1"/>
                      </p:cNvPicPr>
                      <p:nvPr/>
                    </p:nvPicPr>
                    <p:blipFill>
                      <a:blip r:embed="rId4"/>
                      <a:srcRect/>
                      <a:stretch>
                        <a:fillRect/>
                      </a:stretch>
                    </p:blipFill>
                    <p:spPr bwMode="auto">
                      <a:xfrm>
                        <a:off x="8173069" y="4257355"/>
                        <a:ext cx="650445" cy="304276"/>
                      </a:xfrm>
                      <a:prstGeom prst="rect">
                        <a:avLst/>
                      </a:prstGeom>
                      <a:noFill/>
                      <a:ln>
                        <a:noFill/>
                      </a:ln>
                      <a:effectLst/>
                      <a:extLst/>
                    </p:spPr>
                  </p:pic>
                </p:oleObj>
              </mc:Fallback>
            </mc:AlternateContent>
          </a:graphicData>
        </a:graphic>
      </p:graphicFrame>
      <p:graphicFrame>
        <p:nvGraphicFramePr>
          <p:cNvPr id="185" name="Object 4"/>
          <p:cNvGraphicFramePr>
            <a:graphicFrameLocks noChangeAspect="1"/>
          </p:cNvGraphicFramePr>
          <p:nvPr>
            <p:extLst/>
          </p:nvPr>
        </p:nvGraphicFramePr>
        <p:xfrm>
          <a:off x="8213427" y="4746672"/>
          <a:ext cx="615846" cy="304356"/>
        </p:xfrm>
        <a:graphic>
          <a:graphicData uri="http://schemas.openxmlformats.org/presentationml/2006/ole">
            <mc:AlternateContent xmlns:mc="http://schemas.openxmlformats.org/markup-compatibility/2006">
              <mc:Choice xmlns:v="urn:schemas-microsoft-com:vml" Requires="v">
                <p:oleObj spid="_x0000_s2599" name="Equation" r:id="rId5" imgW="469800" imgH="241200" progId="Equation.3">
                  <p:embed/>
                </p:oleObj>
              </mc:Choice>
              <mc:Fallback>
                <p:oleObj name="Equation" r:id="rId5" imgW="469800" imgH="241200" progId="Equation.3">
                  <p:embed/>
                  <p:pic>
                    <p:nvPicPr>
                      <p:cNvPr id="185" name="Object 4"/>
                      <p:cNvPicPr>
                        <a:picLocks noChangeAspect="1" noChangeArrowheads="1"/>
                      </p:cNvPicPr>
                      <p:nvPr/>
                    </p:nvPicPr>
                    <p:blipFill>
                      <a:blip r:embed="rId6"/>
                      <a:srcRect/>
                      <a:stretch>
                        <a:fillRect/>
                      </a:stretch>
                    </p:blipFill>
                    <p:spPr bwMode="auto">
                      <a:xfrm>
                        <a:off x="8213427" y="4746672"/>
                        <a:ext cx="615846" cy="304356"/>
                      </a:xfrm>
                      <a:prstGeom prst="rect">
                        <a:avLst/>
                      </a:prstGeom>
                      <a:noFill/>
                      <a:ln>
                        <a:noFill/>
                      </a:ln>
                      <a:effectLst/>
                      <a:extLst/>
                    </p:spPr>
                  </p:pic>
                </p:oleObj>
              </mc:Fallback>
            </mc:AlternateContent>
          </a:graphicData>
        </a:graphic>
      </p:graphicFrame>
      <p:graphicFrame>
        <p:nvGraphicFramePr>
          <p:cNvPr id="186" name="Object 4"/>
          <p:cNvGraphicFramePr>
            <a:graphicFrameLocks noChangeAspect="1"/>
          </p:cNvGraphicFramePr>
          <p:nvPr>
            <p:extLst/>
          </p:nvPr>
        </p:nvGraphicFramePr>
        <p:xfrm>
          <a:off x="8213911" y="5251100"/>
          <a:ext cx="650445" cy="304276"/>
        </p:xfrm>
        <a:graphic>
          <a:graphicData uri="http://schemas.openxmlformats.org/presentationml/2006/ole">
            <mc:AlternateContent xmlns:mc="http://schemas.openxmlformats.org/markup-compatibility/2006">
              <mc:Choice xmlns:v="urn:schemas-microsoft-com:vml" Requires="v">
                <p:oleObj spid="_x0000_s2600" name="Equation" r:id="rId7" imgW="495000" imgH="241200" progId="Equation.3">
                  <p:embed/>
                </p:oleObj>
              </mc:Choice>
              <mc:Fallback>
                <p:oleObj name="Equation" r:id="rId7" imgW="495000" imgH="241200" progId="Equation.3">
                  <p:embed/>
                  <p:pic>
                    <p:nvPicPr>
                      <p:cNvPr id="186" name="Object 4"/>
                      <p:cNvPicPr>
                        <a:picLocks noChangeAspect="1" noChangeArrowheads="1"/>
                      </p:cNvPicPr>
                      <p:nvPr/>
                    </p:nvPicPr>
                    <p:blipFill>
                      <a:blip r:embed="rId8"/>
                      <a:srcRect/>
                      <a:stretch>
                        <a:fillRect/>
                      </a:stretch>
                    </p:blipFill>
                    <p:spPr bwMode="auto">
                      <a:xfrm>
                        <a:off x="8213911" y="5251100"/>
                        <a:ext cx="650445" cy="304276"/>
                      </a:xfrm>
                      <a:prstGeom prst="rect">
                        <a:avLst/>
                      </a:prstGeom>
                      <a:noFill/>
                      <a:ln>
                        <a:noFill/>
                      </a:ln>
                      <a:effectLst/>
                      <a:extLst/>
                    </p:spPr>
                  </p:pic>
                </p:oleObj>
              </mc:Fallback>
            </mc:AlternateContent>
          </a:graphicData>
        </a:graphic>
      </p:graphicFrame>
      <p:graphicFrame>
        <p:nvGraphicFramePr>
          <p:cNvPr id="187" name="Object 4"/>
          <p:cNvGraphicFramePr>
            <a:graphicFrameLocks noChangeAspect="1"/>
          </p:cNvGraphicFramePr>
          <p:nvPr>
            <p:extLst/>
          </p:nvPr>
        </p:nvGraphicFramePr>
        <p:xfrm>
          <a:off x="8241210" y="5765670"/>
          <a:ext cx="632825" cy="304356"/>
        </p:xfrm>
        <a:graphic>
          <a:graphicData uri="http://schemas.openxmlformats.org/presentationml/2006/ole">
            <mc:AlternateContent xmlns:mc="http://schemas.openxmlformats.org/markup-compatibility/2006">
              <mc:Choice xmlns:v="urn:schemas-microsoft-com:vml" Requires="v">
                <p:oleObj spid="_x0000_s2601" name="Equation" r:id="rId9" imgW="482400" imgH="241200" progId="Equation.3">
                  <p:embed/>
                </p:oleObj>
              </mc:Choice>
              <mc:Fallback>
                <p:oleObj name="Equation" r:id="rId9" imgW="482400" imgH="241200" progId="Equation.3">
                  <p:embed/>
                  <p:pic>
                    <p:nvPicPr>
                      <p:cNvPr id="187" name="Object 4"/>
                      <p:cNvPicPr>
                        <a:picLocks noChangeAspect="1" noChangeArrowheads="1"/>
                      </p:cNvPicPr>
                      <p:nvPr/>
                    </p:nvPicPr>
                    <p:blipFill>
                      <a:blip r:embed="rId10"/>
                      <a:srcRect/>
                      <a:stretch>
                        <a:fillRect/>
                      </a:stretch>
                    </p:blipFill>
                    <p:spPr bwMode="auto">
                      <a:xfrm>
                        <a:off x="8241210" y="5765670"/>
                        <a:ext cx="632825" cy="304356"/>
                      </a:xfrm>
                      <a:prstGeom prst="rect">
                        <a:avLst/>
                      </a:prstGeom>
                      <a:noFill/>
                      <a:ln>
                        <a:noFill/>
                      </a:ln>
                      <a:effectLst/>
                      <a:extLst/>
                    </p:spPr>
                  </p:pic>
                </p:oleObj>
              </mc:Fallback>
            </mc:AlternateContent>
          </a:graphicData>
        </a:graphic>
      </p:graphicFrame>
      <p:sp>
        <p:nvSpPr>
          <p:cNvPr id="188" name="Rectangle 187"/>
          <p:cNvSpPr/>
          <p:nvPr/>
        </p:nvSpPr>
        <p:spPr>
          <a:xfrm>
            <a:off x="6394341" y="4230215"/>
            <a:ext cx="448072" cy="1812783"/>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9" name="Oval 188"/>
          <p:cNvSpPr/>
          <p:nvPr/>
        </p:nvSpPr>
        <p:spPr>
          <a:xfrm>
            <a:off x="6446153" y="4775255"/>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cxnSp>
        <p:nvCxnSpPr>
          <p:cNvPr id="190" name="Straight Arrow Connector 189"/>
          <p:cNvCxnSpPr/>
          <p:nvPr/>
        </p:nvCxnSpPr>
        <p:spPr>
          <a:xfrm>
            <a:off x="5527839" y="5123525"/>
            <a:ext cx="791986" cy="1002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1" name="Oval 190"/>
          <p:cNvSpPr/>
          <p:nvPr/>
        </p:nvSpPr>
        <p:spPr>
          <a:xfrm>
            <a:off x="6446153" y="4351288"/>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192" name="Oval 191"/>
          <p:cNvSpPr/>
          <p:nvPr/>
        </p:nvSpPr>
        <p:spPr>
          <a:xfrm>
            <a:off x="6446153" y="5199640"/>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193" name="Oval 192"/>
          <p:cNvSpPr/>
          <p:nvPr/>
        </p:nvSpPr>
        <p:spPr>
          <a:xfrm>
            <a:off x="6446153" y="5610780"/>
            <a:ext cx="342568" cy="336044"/>
          </a:xfrm>
          <a:prstGeom prst="ellipse">
            <a:avLst/>
          </a:prstGeom>
          <a:solidFill>
            <a:srgbClr val="FF0000"/>
          </a:solidFill>
          <a:ln>
            <a:solidFill>
              <a:schemeClr val="tx1">
                <a:lumMod val="50000"/>
                <a:lumOff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203" name="Explosion 1 3"/>
          <p:cNvSpPr/>
          <p:nvPr/>
        </p:nvSpPr>
        <p:spPr>
          <a:xfrm>
            <a:off x="3479580" y="2503566"/>
            <a:ext cx="2427428" cy="1889163"/>
          </a:xfrm>
          <a:custGeom>
            <a:avLst/>
            <a:gdLst>
              <a:gd name="connsiteX0" fmla="*/ 10800 w 21600"/>
              <a:gd name="connsiteY0" fmla="*/ 5800 h 21600"/>
              <a:gd name="connsiteX1" fmla="*/ 14522 w 21600"/>
              <a:gd name="connsiteY1" fmla="*/ 0 h 21600"/>
              <a:gd name="connsiteX2" fmla="*/ 14155 w 21600"/>
              <a:gd name="connsiteY2" fmla="*/ 5325 h 21600"/>
              <a:gd name="connsiteX3" fmla="*/ 18380 w 21600"/>
              <a:gd name="connsiteY3" fmla="*/ 4457 h 21600"/>
              <a:gd name="connsiteX4" fmla="*/ 16702 w 21600"/>
              <a:gd name="connsiteY4" fmla="*/ 7315 h 21600"/>
              <a:gd name="connsiteX5" fmla="*/ 21097 w 21600"/>
              <a:gd name="connsiteY5" fmla="*/ 8137 h 21600"/>
              <a:gd name="connsiteX6" fmla="*/ 17607 w 21600"/>
              <a:gd name="connsiteY6" fmla="*/ 10475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532 w 21600"/>
              <a:gd name="connsiteY12" fmla="*/ 14935 h 21600"/>
              <a:gd name="connsiteX13" fmla="*/ 8485 w 21600"/>
              <a:gd name="connsiteY13" fmla="*/ 21600 h 21600"/>
              <a:gd name="connsiteX14" fmla="*/ 7715 w 21600"/>
              <a:gd name="connsiteY14" fmla="*/ 15627 h 21600"/>
              <a:gd name="connsiteX15" fmla="*/ 4762 w 21600"/>
              <a:gd name="connsiteY15" fmla="*/ 17617 h 21600"/>
              <a:gd name="connsiteX16" fmla="*/ 5667 w 21600"/>
              <a:gd name="connsiteY16" fmla="*/ 1393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7312 w 21600"/>
              <a:gd name="connsiteY22" fmla="*/ 6320 h 21600"/>
              <a:gd name="connsiteX23" fmla="*/ 8352 w 21600"/>
              <a:gd name="connsiteY23" fmla="*/ 2295 h 21600"/>
              <a:gd name="connsiteX24" fmla="*/ 10800 w 21600"/>
              <a:gd name="connsiteY24" fmla="*/ 5800 h 21600"/>
              <a:gd name="connsiteX0" fmla="*/ 10800 w 21600"/>
              <a:gd name="connsiteY0" fmla="*/ 5800 h 21600"/>
              <a:gd name="connsiteX1" fmla="*/ 14522 w 21600"/>
              <a:gd name="connsiteY1" fmla="*/ 0 h 21600"/>
              <a:gd name="connsiteX2" fmla="*/ 14155 w 21600"/>
              <a:gd name="connsiteY2" fmla="*/ 5325 h 21600"/>
              <a:gd name="connsiteX3" fmla="*/ 18380 w 21600"/>
              <a:gd name="connsiteY3" fmla="*/ 4457 h 21600"/>
              <a:gd name="connsiteX4" fmla="*/ 16702 w 21600"/>
              <a:gd name="connsiteY4" fmla="*/ 7315 h 21600"/>
              <a:gd name="connsiteX5" fmla="*/ 21097 w 21600"/>
              <a:gd name="connsiteY5" fmla="*/ 8137 h 21600"/>
              <a:gd name="connsiteX6" fmla="*/ 17607 w 21600"/>
              <a:gd name="connsiteY6" fmla="*/ 10475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532 w 21600"/>
              <a:gd name="connsiteY12" fmla="*/ 14935 h 21600"/>
              <a:gd name="connsiteX13" fmla="*/ 8485 w 21600"/>
              <a:gd name="connsiteY13" fmla="*/ 21600 h 21600"/>
              <a:gd name="connsiteX14" fmla="*/ 7715 w 21600"/>
              <a:gd name="connsiteY14" fmla="*/ 15627 h 21600"/>
              <a:gd name="connsiteX15" fmla="*/ 4762 w 21600"/>
              <a:gd name="connsiteY15" fmla="*/ 17617 h 21600"/>
              <a:gd name="connsiteX16" fmla="*/ 5667 w 21600"/>
              <a:gd name="connsiteY16" fmla="*/ 1393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8352 w 21600"/>
              <a:gd name="connsiteY23" fmla="*/ 2295 h 21600"/>
              <a:gd name="connsiteX24" fmla="*/ 10800 w 21600"/>
              <a:gd name="connsiteY24" fmla="*/ 5800 h 21600"/>
              <a:gd name="connsiteX0" fmla="*/ 10800 w 21600"/>
              <a:gd name="connsiteY0" fmla="*/ 5800 h 21600"/>
              <a:gd name="connsiteX1" fmla="*/ 14522 w 21600"/>
              <a:gd name="connsiteY1" fmla="*/ 0 h 21600"/>
              <a:gd name="connsiteX2" fmla="*/ 14155 w 21600"/>
              <a:gd name="connsiteY2" fmla="*/ 5325 h 21600"/>
              <a:gd name="connsiteX3" fmla="*/ 18380 w 21600"/>
              <a:gd name="connsiteY3" fmla="*/ 4457 h 21600"/>
              <a:gd name="connsiteX4" fmla="*/ 16702 w 21600"/>
              <a:gd name="connsiteY4" fmla="*/ 7315 h 21600"/>
              <a:gd name="connsiteX5" fmla="*/ 21097 w 21600"/>
              <a:gd name="connsiteY5" fmla="*/ 8137 h 21600"/>
              <a:gd name="connsiteX6" fmla="*/ 17607 w 21600"/>
              <a:gd name="connsiteY6" fmla="*/ 10475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532 w 21600"/>
              <a:gd name="connsiteY12" fmla="*/ 14935 h 21600"/>
              <a:gd name="connsiteX13" fmla="*/ 8485 w 21600"/>
              <a:gd name="connsiteY13" fmla="*/ 21600 h 21600"/>
              <a:gd name="connsiteX14" fmla="*/ 7715 w 21600"/>
              <a:gd name="connsiteY14" fmla="*/ 15627 h 21600"/>
              <a:gd name="connsiteX15" fmla="*/ 4762 w 21600"/>
              <a:gd name="connsiteY15" fmla="*/ 17617 h 21600"/>
              <a:gd name="connsiteX16" fmla="*/ 5667 w 21600"/>
              <a:gd name="connsiteY16" fmla="*/ 1393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800 w 21600"/>
              <a:gd name="connsiteY24" fmla="*/ 5800 h 21600"/>
              <a:gd name="connsiteX0" fmla="*/ 10332 w 21600"/>
              <a:gd name="connsiteY0" fmla="*/ 2735 h 21600"/>
              <a:gd name="connsiteX1" fmla="*/ 14522 w 21600"/>
              <a:gd name="connsiteY1" fmla="*/ 0 h 21600"/>
              <a:gd name="connsiteX2" fmla="*/ 14155 w 21600"/>
              <a:gd name="connsiteY2" fmla="*/ 5325 h 21600"/>
              <a:gd name="connsiteX3" fmla="*/ 18380 w 21600"/>
              <a:gd name="connsiteY3" fmla="*/ 4457 h 21600"/>
              <a:gd name="connsiteX4" fmla="*/ 16702 w 21600"/>
              <a:gd name="connsiteY4" fmla="*/ 7315 h 21600"/>
              <a:gd name="connsiteX5" fmla="*/ 21097 w 21600"/>
              <a:gd name="connsiteY5" fmla="*/ 8137 h 21600"/>
              <a:gd name="connsiteX6" fmla="*/ 17607 w 21600"/>
              <a:gd name="connsiteY6" fmla="*/ 10475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532 w 21600"/>
              <a:gd name="connsiteY12" fmla="*/ 14935 h 21600"/>
              <a:gd name="connsiteX13" fmla="*/ 8485 w 21600"/>
              <a:gd name="connsiteY13" fmla="*/ 21600 h 21600"/>
              <a:gd name="connsiteX14" fmla="*/ 7715 w 21600"/>
              <a:gd name="connsiteY14" fmla="*/ 15627 h 21600"/>
              <a:gd name="connsiteX15" fmla="*/ 4762 w 21600"/>
              <a:gd name="connsiteY15" fmla="*/ 17617 h 21600"/>
              <a:gd name="connsiteX16" fmla="*/ 5667 w 21600"/>
              <a:gd name="connsiteY16" fmla="*/ 1393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5558 w 21600"/>
              <a:gd name="connsiteY2" fmla="*/ 3883 h 21600"/>
              <a:gd name="connsiteX3" fmla="*/ 18380 w 21600"/>
              <a:gd name="connsiteY3" fmla="*/ 4457 h 21600"/>
              <a:gd name="connsiteX4" fmla="*/ 16702 w 21600"/>
              <a:gd name="connsiteY4" fmla="*/ 7315 h 21600"/>
              <a:gd name="connsiteX5" fmla="*/ 21097 w 21600"/>
              <a:gd name="connsiteY5" fmla="*/ 8137 h 21600"/>
              <a:gd name="connsiteX6" fmla="*/ 17607 w 21600"/>
              <a:gd name="connsiteY6" fmla="*/ 10475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532 w 21600"/>
              <a:gd name="connsiteY12" fmla="*/ 14935 h 21600"/>
              <a:gd name="connsiteX13" fmla="*/ 8485 w 21600"/>
              <a:gd name="connsiteY13" fmla="*/ 21600 h 21600"/>
              <a:gd name="connsiteX14" fmla="*/ 7715 w 21600"/>
              <a:gd name="connsiteY14" fmla="*/ 15627 h 21600"/>
              <a:gd name="connsiteX15" fmla="*/ 4762 w 21600"/>
              <a:gd name="connsiteY15" fmla="*/ 17617 h 21600"/>
              <a:gd name="connsiteX16" fmla="*/ 5667 w 21600"/>
              <a:gd name="connsiteY16" fmla="*/ 1393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5558 w 21600"/>
              <a:gd name="connsiteY2" fmla="*/ 3883 h 21600"/>
              <a:gd name="connsiteX3" fmla="*/ 18380 w 21600"/>
              <a:gd name="connsiteY3" fmla="*/ 4457 h 21600"/>
              <a:gd name="connsiteX4" fmla="*/ 17765 w 21600"/>
              <a:gd name="connsiteY4" fmla="*/ 6894 h 21600"/>
              <a:gd name="connsiteX5" fmla="*/ 21097 w 21600"/>
              <a:gd name="connsiteY5" fmla="*/ 8137 h 21600"/>
              <a:gd name="connsiteX6" fmla="*/ 17607 w 21600"/>
              <a:gd name="connsiteY6" fmla="*/ 10475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532 w 21600"/>
              <a:gd name="connsiteY12" fmla="*/ 14935 h 21600"/>
              <a:gd name="connsiteX13" fmla="*/ 8485 w 21600"/>
              <a:gd name="connsiteY13" fmla="*/ 21600 h 21600"/>
              <a:gd name="connsiteX14" fmla="*/ 7715 w 21600"/>
              <a:gd name="connsiteY14" fmla="*/ 15627 h 21600"/>
              <a:gd name="connsiteX15" fmla="*/ 4762 w 21600"/>
              <a:gd name="connsiteY15" fmla="*/ 17617 h 21600"/>
              <a:gd name="connsiteX16" fmla="*/ 5667 w 21600"/>
              <a:gd name="connsiteY16" fmla="*/ 1393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5558 w 21600"/>
              <a:gd name="connsiteY2" fmla="*/ 3883 h 21600"/>
              <a:gd name="connsiteX3" fmla="*/ 18380 w 21600"/>
              <a:gd name="connsiteY3" fmla="*/ 4457 h 21600"/>
              <a:gd name="connsiteX4" fmla="*/ 17765 w 21600"/>
              <a:gd name="connsiteY4" fmla="*/ 6894 h 21600"/>
              <a:gd name="connsiteX5" fmla="*/ 21097 w 21600"/>
              <a:gd name="connsiteY5" fmla="*/ 8137 h 21600"/>
              <a:gd name="connsiteX6" fmla="*/ 17777 w 21600"/>
              <a:gd name="connsiteY6" fmla="*/ 11076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532 w 21600"/>
              <a:gd name="connsiteY12" fmla="*/ 14935 h 21600"/>
              <a:gd name="connsiteX13" fmla="*/ 8485 w 21600"/>
              <a:gd name="connsiteY13" fmla="*/ 21600 h 21600"/>
              <a:gd name="connsiteX14" fmla="*/ 7715 w 21600"/>
              <a:gd name="connsiteY14" fmla="*/ 15627 h 21600"/>
              <a:gd name="connsiteX15" fmla="*/ 4762 w 21600"/>
              <a:gd name="connsiteY15" fmla="*/ 17617 h 21600"/>
              <a:gd name="connsiteX16" fmla="*/ 5667 w 21600"/>
              <a:gd name="connsiteY16" fmla="*/ 1393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5558 w 21600"/>
              <a:gd name="connsiteY2" fmla="*/ 3883 h 21600"/>
              <a:gd name="connsiteX3" fmla="*/ 18380 w 21600"/>
              <a:gd name="connsiteY3" fmla="*/ 4457 h 21600"/>
              <a:gd name="connsiteX4" fmla="*/ 17765 w 21600"/>
              <a:gd name="connsiteY4" fmla="*/ 6894 h 21600"/>
              <a:gd name="connsiteX5" fmla="*/ 21097 w 21600"/>
              <a:gd name="connsiteY5" fmla="*/ 8137 h 21600"/>
              <a:gd name="connsiteX6" fmla="*/ 17777 w 21600"/>
              <a:gd name="connsiteY6" fmla="*/ 11076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362 w 21600"/>
              <a:gd name="connsiteY12" fmla="*/ 17639 h 21600"/>
              <a:gd name="connsiteX13" fmla="*/ 8485 w 21600"/>
              <a:gd name="connsiteY13" fmla="*/ 21600 h 21600"/>
              <a:gd name="connsiteX14" fmla="*/ 7715 w 21600"/>
              <a:gd name="connsiteY14" fmla="*/ 15627 h 21600"/>
              <a:gd name="connsiteX15" fmla="*/ 4762 w 21600"/>
              <a:gd name="connsiteY15" fmla="*/ 17617 h 21600"/>
              <a:gd name="connsiteX16" fmla="*/ 5667 w 21600"/>
              <a:gd name="connsiteY16" fmla="*/ 1393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5558 w 21600"/>
              <a:gd name="connsiteY2" fmla="*/ 3883 h 21600"/>
              <a:gd name="connsiteX3" fmla="*/ 18380 w 21600"/>
              <a:gd name="connsiteY3" fmla="*/ 4457 h 21600"/>
              <a:gd name="connsiteX4" fmla="*/ 17765 w 21600"/>
              <a:gd name="connsiteY4" fmla="*/ 6894 h 21600"/>
              <a:gd name="connsiteX5" fmla="*/ 21097 w 21600"/>
              <a:gd name="connsiteY5" fmla="*/ 8137 h 21600"/>
              <a:gd name="connsiteX6" fmla="*/ 17777 w 21600"/>
              <a:gd name="connsiteY6" fmla="*/ 11076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362 w 21600"/>
              <a:gd name="connsiteY12" fmla="*/ 17639 h 21600"/>
              <a:gd name="connsiteX13" fmla="*/ 8485 w 21600"/>
              <a:gd name="connsiteY13" fmla="*/ 21600 h 21600"/>
              <a:gd name="connsiteX14" fmla="*/ 6950 w 21600"/>
              <a:gd name="connsiteY14" fmla="*/ 17430 h 21600"/>
              <a:gd name="connsiteX15" fmla="*/ 4762 w 21600"/>
              <a:gd name="connsiteY15" fmla="*/ 17617 h 21600"/>
              <a:gd name="connsiteX16" fmla="*/ 5667 w 21600"/>
              <a:gd name="connsiteY16" fmla="*/ 1393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5558 w 21600"/>
              <a:gd name="connsiteY2" fmla="*/ 3883 h 21600"/>
              <a:gd name="connsiteX3" fmla="*/ 18380 w 21600"/>
              <a:gd name="connsiteY3" fmla="*/ 4457 h 21600"/>
              <a:gd name="connsiteX4" fmla="*/ 17765 w 21600"/>
              <a:gd name="connsiteY4" fmla="*/ 6894 h 21600"/>
              <a:gd name="connsiteX5" fmla="*/ 21097 w 21600"/>
              <a:gd name="connsiteY5" fmla="*/ 8137 h 21600"/>
              <a:gd name="connsiteX6" fmla="*/ 17777 w 21600"/>
              <a:gd name="connsiteY6" fmla="*/ 11076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362 w 21600"/>
              <a:gd name="connsiteY12" fmla="*/ 17639 h 21600"/>
              <a:gd name="connsiteX13" fmla="*/ 8485 w 21600"/>
              <a:gd name="connsiteY13" fmla="*/ 21600 h 21600"/>
              <a:gd name="connsiteX14" fmla="*/ 6950 w 21600"/>
              <a:gd name="connsiteY14" fmla="*/ 17430 h 21600"/>
              <a:gd name="connsiteX15" fmla="*/ 4762 w 21600"/>
              <a:gd name="connsiteY15" fmla="*/ 17617 h 21600"/>
              <a:gd name="connsiteX16" fmla="*/ 4306 w 21600"/>
              <a:gd name="connsiteY16" fmla="*/ 14117 h 21600"/>
              <a:gd name="connsiteX17" fmla="*/ 135 w 21600"/>
              <a:gd name="connsiteY17" fmla="*/ 14587 h 21600"/>
              <a:gd name="connsiteX18" fmla="*/ 3722 w 21600"/>
              <a:gd name="connsiteY18" fmla="*/ 11775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5558 w 21600"/>
              <a:gd name="connsiteY2" fmla="*/ 3883 h 21600"/>
              <a:gd name="connsiteX3" fmla="*/ 18380 w 21600"/>
              <a:gd name="connsiteY3" fmla="*/ 4457 h 21600"/>
              <a:gd name="connsiteX4" fmla="*/ 17765 w 21600"/>
              <a:gd name="connsiteY4" fmla="*/ 6894 h 21600"/>
              <a:gd name="connsiteX5" fmla="*/ 21097 w 21600"/>
              <a:gd name="connsiteY5" fmla="*/ 8137 h 21600"/>
              <a:gd name="connsiteX6" fmla="*/ 17777 w 21600"/>
              <a:gd name="connsiteY6" fmla="*/ 11076 h 21600"/>
              <a:gd name="connsiteX7" fmla="*/ 21600 w 21600"/>
              <a:gd name="connsiteY7" fmla="*/ 13290 h 21600"/>
              <a:gd name="connsiteX8" fmla="*/ 16837 w 21600"/>
              <a:gd name="connsiteY8" fmla="*/ 12942 h 21600"/>
              <a:gd name="connsiteX9" fmla="*/ 18145 w 21600"/>
              <a:gd name="connsiteY9" fmla="*/ 18095 h 21600"/>
              <a:gd name="connsiteX10" fmla="*/ 14020 w 21600"/>
              <a:gd name="connsiteY10" fmla="*/ 14457 h 21600"/>
              <a:gd name="connsiteX11" fmla="*/ 13247 w 21600"/>
              <a:gd name="connsiteY11" fmla="*/ 19737 h 21600"/>
              <a:gd name="connsiteX12" fmla="*/ 10362 w 21600"/>
              <a:gd name="connsiteY12" fmla="*/ 17639 h 21600"/>
              <a:gd name="connsiteX13" fmla="*/ 8485 w 21600"/>
              <a:gd name="connsiteY13" fmla="*/ 21600 h 21600"/>
              <a:gd name="connsiteX14" fmla="*/ 6950 w 21600"/>
              <a:gd name="connsiteY14" fmla="*/ 17430 h 21600"/>
              <a:gd name="connsiteX15" fmla="*/ 4762 w 21600"/>
              <a:gd name="connsiteY15" fmla="*/ 17617 h 21600"/>
              <a:gd name="connsiteX16" fmla="*/ 4306 w 21600"/>
              <a:gd name="connsiteY16" fmla="*/ 14117 h 21600"/>
              <a:gd name="connsiteX17" fmla="*/ 135 w 21600"/>
              <a:gd name="connsiteY17" fmla="*/ 14587 h 21600"/>
              <a:gd name="connsiteX18" fmla="*/ 2914 w 21600"/>
              <a:gd name="connsiteY18" fmla="*/ 10753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5558 w 21600"/>
              <a:gd name="connsiteY2" fmla="*/ 3883 h 21600"/>
              <a:gd name="connsiteX3" fmla="*/ 18380 w 21600"/>
              <a:gd name="connsiteY3" fmla="*/ 4457 h 21600"/>
              <a:gd name="connsiteX4" fmla="*/ 17765 w 21600"/>
              <a:gd name="connsiteY4" fmla="*/ 6894 h 21600"/>
              <a:gd name="connsiteX5" fmla="*/ 21097 w 21600"/>
              <a:gd name="connsiteY5" fmla="*/ 8137 h 21600"/>
              <a:gd name="connsiteX6" fmla="*/ 17777 w 21600"/>
              <a:gd name="connsiteY6" fmla="*/ 11076 h 21600"/>
              <a:gd name="connsiteX7" fmla="*/ 21600 w 21600"/>
              <a:gd name="connsiteY7" fmla="*/ 13290 h 21600"/>
              <a:gd name="connsiteX8" fmla="*/ 16837 w 21600"/>
              <a:gd name="connsiteY8" fmla="*/ 12942 h 21600"/>
              <a:gd name="connsiteX9" fmla="*/ 18145 w 21600"/>
              <a:gd name="connsiteY9" fmla="*/ 18095 h 21600"/>
              <a:gd name="connsiteX10" fmla="*/ 14063 w 21600"/>
              <a:gd name="connsiteY10" fmla="*/ 15118 h 21600"/>
              <a:gd name="connsiteX11" fmla="*/ 13247 w 21600"/>
              <a:gd name="connsiteY11" fmla="*/ 19737 h 21600"/>
              <a:gd name="connsiteX12" fmla="*/ 10362 w 21600"/>
              <a:gd name="connsiteY12" fmla="*/ 17639 h 21600"/>
              <a:gd name="connsiteX13" fmla="*/ 8485 w 21600"/>
              <a:gd name="connsiteY13" fmla="*/ 21600 h 21600"/>
              <a:gd name="connsiteX14" fmla="*/ 6950 w 21600"/>
              <a:gd name="connsiteY14" fmla="*/ 17430 h 21600"/>
              <a:gd name="connsiteX15" fmla="*/ 4762 w 21600"/>
              <a:gd name="connsiteY15" fmla="*/ 17617 h 21600"/>
              <a:gd name="connsiteX16" fmla="*/ 4306 w 21600"/>
              <a:gd name="connsiteY16" fmla="*/ 14117 h 21600"/>
              <a:gd name="connsiteX17" fmla="*/ 135 w 21600"/>
              <a:gd name="connsiteY17" fmla="*/ 14587 h 21600"/>
              <a:gd name="connsiteX18" fmla="*/ 2914 w 21600"/>
              <a:gd name="connsiteY18" fmla="*/ 10753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4835 w 21600"/>
              <a:gd name="connsiteY2" fmla="*/ 4724 h 21600"/>
              <a:gd name="connsiteX3" fmla="*/ 18380 w 21600"/>
              <a:gd name="connsiteY3" fmla="*/ 4457 h 21600"/>
              <a:gd name="connsiteX4" fmla="*/ 17765 w 21600"/>
              <a:gd name="connsiteY4" fmla="*/ 6894 h 21600"/>
              <a:gd name="connsiteX5" fmla="*/ 21097 w 21600"/>
              <a:gd name="connsiteY5" fmla="*/ 8137 h 21600"/>
              <a:gd name="connsiteX6" fmla="*/ 17777 w 21600"/>
              <a:gd name="connsiteY6" fmla="*/ 11076 h 21600"/>
              <a:gd name="connsiteX7" fmla="*/ 21600 w 21600"/>
              <a:gd name="connsiteY7" fmla="*/ 13290 h 21600"/>
              <a:gd name="connsiteX8" fmla="*/ 16837 w 21600"/>
              <a:gd name="connsiteY8" fmla="*/ 12942 h 21600"/>
              <a:gd name="connsiteX9" fmla="*/ 18145 w 21600"/>
              <a:gd name="connsiteY9" fmla="*/ 18095 h 21600"/>
              <a:gd name="connsiteX10" fmla="*/ 14063 w 21600"/>
              <a:gd name="connsiteY10" fmla="*/ 15118 h 21600"/>
              <a:gd name="connsiteX11" fmla="*/ 13247 w 21600"/>
              <a:gd name="connsiteY11" fmla="*/ 19737 h 21600"/>
              <a:gd name="connsiteX12" fmla="*/ 10362 w 21600"/>
              <a:gd name="connsiteY12" fmla="*/ 17639 h 21600"/>
              <a:gd name="connsiteX13" fmla="*/ 8485 w 21600"/>
              <a:gd name="connsiteY13" fmla="*/ 21600 h 21600"/>
              <a:gd name="connsiteX14" fmla="*/ 6950 w 21600"/>
              <a:gd name="connsiteY14" fmla="*/ 17430 h 21600"/>
              <a:gd name="connsiteX15" fmla="*/ 4762 w 21600"/>
              <a:gd name="connsiteY15" fmla="*/ 17617 h 21600"/>
              <a:gd name="connsiteX16" fmla="*/ 4306 w 21600"/>
              <a:gd name="connsiteY16" fmla="*/ 14117 h 21600"/>
              <a:gd name="connsiteX17" fmla="*/ 135 w 21600"/>
              <a:gd name="connsiteY17" fmla="*/ 14587 h 21600"/>
              <a:gd name="connsiteX18" fmla="*/ 2914 w 21600"/>
              <a:gd name="connsiteY18" fmla="*/ 10753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 name="connsiteX0" fmla="*/ 10332 w 21600"/>
              <a:gd name="connsiteY0" fmla="*/ 2735 h 21600"/>
              <a:gd name="connsiteX1" fmla="*/ 14522 w 21600"/>
              <a:gd name="connsiteY1" fmla="*/ 0 h 21600"/>
              <a:gd name="connsiteX2" fmla="*/ 14835 w 21600"/>
              <a:gd name="connsiteY2" fmla="*/ 4724 h 21600"/>
              <a:gd name="connsiteX3" fmla="*/ 18380 w 21600"/>
              <a:gd name="connsiteY3" fmla="*/ 4457 h 21600"/>
              <a:gd name="connsiteX4" fmla="*/ 17765 w 21600"/>
              <a:gd name="connsiteY4" fmla="*/ 6894 h 21600"/>
              <a:gd name="connsiteX5" fmla="*/ 21097 w 21600"/>
              <a:gd name="connsiteY5" fmla="*/ 8137 h 21600"/>
              <a:gd name="connsiteX6" fmla="*/ 17777 w 21600"/>
              <a:gd name="connsiteY6" fmla="*/ 11076 h 21600"/>
              <a:gd name="connsiteX7" fmla="*/ 21600 w 21600"/>
              <a:gd name="connsiteY7" fmla="*/ 13290 h 21600"/>
              <a:gd name="connsiteX8" fmla="*/ 16837 w 21600"/>
              <a:gd name="connsiteY8" fmla="*/ 12942 h 21600"/>
              <a:gd name="connsiteX9" fmla="*/ 18145 w 21600"/>
              <a:gd name="connsiteY9" fmla="*/ 18095 h 21600"/>
              <a:gd name="connsiteX10" fmla="*/ 14063 w 21600"/>
              <a:gd name="connsiteY10" fmla="*/ 15118 h 21600"/>
              <a:gd name="connsiteX11" fmla="*/ 13247 w 21600"/>
              <a:gd name="connsiteY11" fmla="*/ 19737 h 21600"/>
              <a:gd name="connsiteX12" fmla="*/ 10362 w 21600"/>
              <a:gd name="connsiteY12" fmla="*/ 17639 h 21600"/>
              <a:gd name="connsiteX13" fmla="*/ 8485 w 21600"/>
              <a:gd name="connsiteY13" fmla="*/ 21600 h 21600"/>
              <a:gd name="connsiteX14" fmla="*/ 6950 w 21600"/>
              <a:gd name="connsiteY14" fmla="*/ 17430 h 21600"/>
              <a:gd name="connsiteX15" fmla="*/ 4762 w 21600"/>
              <a:gd name="connsiteY15" fmla="*/ 17617 h 21600"/>
              <a:gd name="connsiteX16" fmla="*/ 4306 w 21600"/>
              <a:gd name="connsiteY16" fmla="*/ 14117 h 21600"/>
              <a:gd name="connsiteX17" fmla="*/ 135 w 21600"/>
              <a:gd name="connsiteY17" fmla="*/ 14587 h 21600"/>
              <a:gd name="connsiteX18" fmla="*/ 2914 w 21600"/>
              <a:gd name="connsiteY18" fmla="*/ 10753 h 21600"/>
              <a:gd name="connsiteX19" fmla="*/ 0 w 21600"/>
              <a:gd name="connsiteY19" fmla="*/ 8615 h 21600"/>
              <a:gd name="connsiteX20" fmla="*/ 4627 w 21600"/>
              <a:gd name="connsiteY20" fmla="*/ 7617 h 21600"/>
              <a:gd name="connsiteX21" fmla="*/ 370 w 21600"/>
              <a:gd name="connsiteY21" fmla="*/ 2295 h 21600"/>
              <a:gd name="connsiteX22" fmla="*/ 6462 w 21600"/>
              <a:gd name="connsiteY22" fmla="*/ 3856 h 21600"/>
              <a:gd name="connsiteX23" fmla="*/ 7417 w 21600"/>
              <a:gd name="connsiteY23" fmla="*/ 853 h 21600"/>
              <a:gd name="connsiteX24" fmla="*/ 10332 w 21600"/>
              <a:gd name="connsiteY24" fmla="*/ 2735 h 2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600" h="21600">
                <a:moveTo>
                  <a:pt x="10332" y="2735"/>
                </a:moveTo>
                <a:lnTo>
                  <a:pt x="14522" y="0"/>
                </a:lnTo>
                <a:cubicBezTo>
                  <a:pt x="14400" y="1775"/>
                  <a:pt x="14532" y="2889"/>
                  <a:pt x="14835" y="4724"/>
                </a:cubicBezTo>
                <a:lnTo>
                  <a:pt x="18380" y="4457"/>
                </a:lnTo>
                <a:lnTo>
                  <a:pt x="17765" y="6894"/>
                </a:lnTo>
                <a:lnTo>
                  <a:pt x="21097" y="8137"/>
                </a:lnTo>
                <a:lnTo>
                  <a:pt x="17777" y="11076"/>
                </a:lnTo>
                <a:lnTo>
                  <a:pt x="21600" y="13290"/>
                </a:lnTo>
                <a:lnTo>
                  <a:pt x="16837" y="12942"/>
                </a:lnTo>
                <a:lnTo>
                  <a:pt x="18145" y="18095"/>
                </a:lnTo>
                <a:lnTo>
                  <a:pt x="14063" y="15118"/>
                </a:lnTo>
                <a:lnTo>
                  <a:pt x="13247" y="19737"/>
                </a:lnTo>
                <a:lnTo>
                  <a:pt x="10362" y="17639"/>
                </a:lnTo>
                <a:lnTo>
                  <a:pt x="8485" y="21600"/>
                </a:lnTo>
                <a:cubicBezTo>
                  <a:pt x="8228" y="19609"/>
                  <a:pt x="7207" y="19421"/>
                  <a:pt x="6950" y="17430"/>
                </a:cubicBezTo>
                <a:lnTo>
                  <a:pt x="4762" y="17617"/>
                </a:lnTo>
                <a:lnTo>
                  <a:pt x="4306" y="14117"/>
                </a:lnTo>
                <a:lnTo>
                  <a:pt x="135" y="14587"/>
                </a:lnTo>
                <a:lnTo>
                  <a:pt x="2914" y="10753"/>
                </a:lnTo>
                <a:lnTo>
                  <a:pt x="0" y="8615"/>
                </a:lnTo>
                <a:lnTo>
                  <a:pt x="4627" y="7617"/>
                </a:lnTo>
                <a:lnTo>
                  <a:pt x="370" y="2295"/>
                </a:lnTo>
                <a:lnTo>
                  <a:pt x="6462" y="3856"/>
                </a:lnTo>
                <a:lnTo>
                  <a:pt x="7417" y="853"/>
                </a:lnTo>
                <a:lnTo>
                  <a:pt x="10332" y="2735"/>
                </a:lnTo>
                <a:close/>
              </a:path>
            </a:pathLst>
          </a:custGeom>
          <a:solidFill>
            <a:srgbClr val="FFFF66"/>
          </a:solidFill>
          <a:ln>
            <a:solidFill>
              <a:srgbClr val="FF0000"/>
            </a:solid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800" b="1" i="1" dirty="0" smtClean="0">
                <a:solidFill>
                  <a:srgbClr val="C00000"/>
                </a:solidFill>
              </a:rPr>
              <a:t>Mathématiquement</a:t>
            </a:r>
          </a:p>
          <a:p>
            <a:pPr algn="ctr"/>
            <a:r>
              <a:rPr lang="fr-CA" sz="1800" b="1" i="1" dirty="0" smtClean="0">
                <a:solidFill>
                  <a:srgbClr val="C00000"/>
                </a:solidFill>
              </a:rPr>
              <a:t>équivalent</a:t>
            </a:r>
            <a:endParaRPr lang="en-US" sz="1800" b="1" i="1" dirty="0">
              <a:solidFill>
                <a:srgbClr val="C00000"/>
              </a:solidFill>
            </a:endParaRPr>
          </a:p>
        </p:txBody>
      </p:sp>
      <p:sp>
        <p:nvSpPr>
          <p:cNvPr id="133" name="TextBox 132"/>
          <p:cNvSpPr txBox="1"/>
          <p:nvPr/>
        </p:nvSpPr>
        <p:spPr>
          <a:xfrm>
            <a:off x="4124252" y="6118094"/>
            <a:ext cx="3256597" cy="584775"/>
          </a:xfrm>
          <a:prstGeom prst="rect">
            <a:avLst/>
          </a:prstGeom>
          <a:noFill/>
        </p:spPr>
        <p:txBody>
          <a:bodyPr wrap="none" rtlCol="0">
            <a:spAutoFit/>
          </a:bodyPr>
          <a:lstStyle/>
          <a:p>
            <a:pPr algn="ctr"/>
            <a:r>
              <a:rPr lang="fr-CA" sz="1600" b="1" u="sng" dirty="0" smtClean="0">
                <a:solidFill>
                  <a:srgbClr val="FF0000"/>
                </a:solidFill>
              </a:rPr>
              <a:t>4 filtres de taille 8x8x4 produisent</a:t>
            </a:r>
          </a:p>
          <a:p>
            <a:pPr algn="ctr"/>
            <a:r>
              <a:rPr lang="fr-CA" sz="1600" b="1" u="sng" dirty="0" smtClean="0">
                <a:solidFill>
                  <a:srgbClr val="FF0000"/>
                </a:solidFill>
              </a:rPr>
              <a:t>les 4 neurones de sortie</a:t>
            </a:r>
            <a:endParaRPr lang="en-CA" sz="1600" b="1" u="sng" dirty="0">
              <a:solidFill>
                <a:srgbClr val="FF0000"/>
              </a:solidFill>
            </a:endParaRPr>
          </a:p>
        </p:txBody>
      </p:sp>
      <p:sp>
        <p:nvSpPr>
          <p:cNvPr id="134" name="Rectangle 133"/>
          <p:cNvSpPr/>
          <p:nvPr/>
        </p:nvSpPr>
        <p:spPr>
          <a:xfrm>
            <a:off x="7441324" y="159186"/>
            <a:ext cx="1466194" cy="510847"/>
          </a:xfrm>
          <a:prstGeom prst="rect">
            <a:avLst/>
          </a:prstGeom>
          <a:solidFill>
            <a:srgbClr val="FFC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mtClean="0">
                <a:solidFill>
                  <a:srgbClr val="C00000"/>
                </a:solidFill>
              </a:rPr>
              <a:t>Rappel</a:t>
            </a:r>
            <a:endParaRPr lang="en-CA" dirty="0">
              <a:solidFill>
                <a:srgbClr val="C00000"/>
              </a:solidFill>
            </a:endParaRPr>
          </a:p>
        </p:txBody>
      </p:sp>
    </p:spTree>
    <p:extLst>
      <p:ext uri="{BB962C8B-B14F-4D97-AF65-F5344CB8AC3E}">
        <p14:creationId xmlns:p14="http://schemas.microsoft.com/office/powerpoint/2010/main" val="4060902188"/>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90</a:t>
            </a:fld>
            <a:endParaRPr lang="fr-CA" dirty="0">
              <a:latin typeface="+mj-lt"/>
            </a:endParaRPr>
          </a:p>
        </p:txBody>
      </p:sp>
      <p:sp>
        <p:nvSpPr>
          <p:cNvPr id="18" name="Content Placeholder 4">
            <a:extLst>
              <a:ext uri="{FF2B5EF4-FFF2-40B4-BE49-F238E27FC236}">
                <a16:creationId xmlns:a16="http://schemas.microsoft.com/office/drawing/2014/main" id="{7929951A-8F4B-3943-8935-F93B5832D9B0}"/>
              </a:ext>
            </a:extLst>
          </p:cNvPr>
          <p:cNvSpPr txBox="1">
            <a:spLocks/>
          </p:cNvSpPr>
          <p:nvPr/>
        </p:nvSpPr>
        <p:spPr bwMode="auto">
          <a:xfrm>
            <a:off x="4302309" y="1647646"/>
            <a:ext cx="4700588" cy="138101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18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1pPr>
            <a:lvl2pPr marL="742950" indent="-28575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lgn="l" rtl="0" eaLnBrk="0" fontAlgn="base" hangingPunct="0">
              <a:spcBef>
                <a:spcPct val="20000"/>
              </a:spcBef>
              <a:spcAft>
                <a:spcPct val="0"/>
              </a:spcAft>
              <a:buChar char="•"/>
              <a:defRPr sz="16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lgn="l" rtl="0" eaLnBrk="0" fontAlgn="base" hangingPunct="0">
              <a:spcBef>
                <a:spcPct val="20000"/>
              </a:spcBef>
              <a:spcAft>
                <a:spcPct val="0"/>
              </a:spcAft>
              <a:buChar char="»"/>
              <a:defRPr sz="2000">
                <a:solidFill>
                  <a:schemeClr val="tx1"/>
                </a:solidFill>
                <a:latin typeface="Helvetica Neue" panose="02000503000000020004" pitchFamily="2" charset="0"/>
                <a:ea typeface="Helvetica Neue" panose="02000503000000020004" pitchFamily="2" charset="0"/>
                <a:cs typeface="Helvetica Neue" panose="02000503000000020004" pitchFamily="2"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FontTx/>
              <a:buNone/>
            </a:pPr>
            <a:r>
              <a:rPr lang="en-CA" sz="2800" b="1" kern="0" dirty="0" err="1" smtClean="0">
                <a:latin typeface="+mj-lt"/>
              </a:rPr>
              <a:t>Autre</a:t>
            </a:r>
            <a:r>
              <a:rPr lang="en-CA" sz="2800" b="1" kern="0" dirty="0" smtClean="0">
                <a:latin typeface="+mj-lt"/>
              </a:rPr>
              <a:t> idée:</a:t>
            </a:r>
            <a:endParaRPr lang="en-CA" sz="2800" b="1" kern="0" dirty="0">
              <a:latin typeface="+mj-lt"/>
            </a:endParaRPr>
          </a:p>
          <a:p>
            <a:pPr marL="0" indent="0">
              <a:spcBef>
                <a:spcPts val="600"/>
              </a:spcBef>
              <a:buNone/>
            </a:pPr>
            <a:r>
              <a:rPr lang="en-CA" sz="2800" kern="0" dirty="0" smtClean="0">
                <a:latin typeface="+mj-lt"/>
              </a:rPr>
              <a:t>    Utilisation de </a:t>
            </a:r>
            <a:r>
              <a:rPr lang="en-CA" sz="2800" b="1" kern="0" dirty="0" smtClean="0">
                <a:solidFill>
                  <a:srgbClr val="FF0000"/>
                </a:solidFill>
                <a:latin typeface="+mj-lt"/>
              </a:rPr>
              <a:t>“anchors”</a:t>
            </a:r>
            <a:endParaRPr lang="en-CA" sz="2800" b="1" kern="0" dirty="0">
              <a:solidFill>
                <a:srgbClr val="FF0000"/>
              </a:solidFill>
              <a:latin typeface="+mj-lt"/>
            </a:endParaRPr>
          </a:p>
        </p:txBody>
      </p:sp>
      <p:sp>
        <p:nvSpPr>
          <p:cNvPr id="15" name="TextBox 14">
            <a:extLst>
              <a:ext uri="{FF2B5EF4-FFF2-40B4-BE49-F238E27FC236}">
                <a16:creationId xmlns:a16="http://schemas.microsoft.com/office/drawing/2014/main" id="{EB230CDE-B4A4-9B4F-A8A2-0F07F9230496}"/>
              </a:ext>
            </a:extLst>
          </p:cNvPr>
          <p:cNvSpPr txBox="1"/>
          <p:nvPr/>
        </p:nvSpPr>
        <p:spPr>
          <a:xfrm>
            <a:off x="525201" y="6353889"/>
            <a:ext cx="5966698" cy="253916"/>
          </a:xfrm>
          <a:prstGeom prst="rect">
            <a:avLst/>
          </a:prstGeom>
          <a:noFill/>
        </p:spPr>
        <p:txBody>
          <a:bodyPr wrap="none" rtlCol="0">
            <a:spAutoFit/>
          </a:bodyPr>
          <a:lstStyle/>
          <a:p>
            <a:r>
              <a:rPr lang="en-CA" sz="1050" dirty="0" smtClean="0">
                <a:latin typeface="+mj-lt"/>
                <a:ea typeface="Helvetica Neue" panose="02000503000000020004" pitchFamily="2" charset="0"/>
                <a:cs typeface="Helvetica Neue" panose="02000503000000020004" pitchFamily="2" charset="0"/>
              </a:rPr>
              <a:t>Ren </a:t>
            </a:r>
            <a:r>
              <a:rPr lang="en-CA" sz="1050" dirty="0">
                <a:latin typeface="+mj-lt"/>
                <a:ea typeface="Helvetica Neue" panose="02000503000000020004" pitchFamily="2" charset="0"/>
                <a:cs typeface="Helvetica Neue" panose="02000503000000020004" pitchFamily="2" charset="0"/>
              </a:rPr>
              <a:t>et al. "Faster R-CNN: Towards real-time object detection with region proposal networks." NIPS. 2015.</a:t>
            </a:r>
            <a:endParaRPr lang="en-US" sz="1050" dirty="0">
              <a:latin typeface="+mj-lt"/>
              <a:ea typeface="Helvetica Neue" panose="02000503000000020004" pitchFamily="2" charset="0"/>
              <a:cs typeface="Helvetica Neue" panose="02000503000000020004" pitchFamily="2" charset="0"/>
            </a:endParaRPr>
          </a:p>
        </p:txBody>
      </p:sp>
      <p:pic>
        <p:nvPicPr>
          <p:cNvPr id="11" name="Picture 10">
            <a:extLst>
              <a:ext uri="{FF2B5EF4-FFF2-40B4-BE49-F238E27FC236}">
                <a16:creationId xmlns:a16="http://schemas.microsoft.com/office/drawing/2014/main" id="{B30EB559-D92A-8C4D-9566-0B610EAF307E}"/>
              </a:ext>
            </a:extLst>
          </p:cNvPr>
          <p:cNvPicPr>
            <a:picLocks noChangeAspect="1"/>
          </p:cNvPicPr>
          <p:nvPr/>
        </p:nvPicPr>
        <p:blipFill>
          <a:blip r:embed="rId3"/>
          <a:stretch>
            <a:fillRect/>
          </a:stretch>
        </p:blipFill>
        <p:spPr>
          <a:xfrm>
            <a:off x="214313" y="1966078"/>
            <a:ext cx="4118992" cy="4184790"/>
          </a:xfrm>
          <a:prstGeom prst="rect">
            <a:avLst/>
          </a:prstGeom>
        </p:spPr>
      </p:pic>
      <p:pic>
        <p:nvPicPr>
          <p:cNvPr id="9" name="Picture 8">
            <a:extLst>
              <a:ext uri="{FF2B5EF4-FFF2-40B4-BE49-F238E27FC236}">
                <a16:creationId xmlns:a16="http://schemas.microsoft.com/office/drawing/2014/main" id="{748B0BF6-A8F9-BE47-B2B8-812DFDCBC2FC}"/>
              </a:ext>
            </a:extLst>
          </p:cNvPr>
          <p:cNvPicPr>
            <a:picLocks noChangeAspect="1"/>
          </p:cNvPicPr>
          <p:nvPr/>
        </p:nvPicPr>
        <p:blipFill>
          <a:blip r:embed="rId4"/>
          <a:stretch>
            <a:fillRect/>
          </a:stretch>
        </p:blipFill>
        <p:spPr>
          <a:xfrm>
            <a:off x="4586288" y="3465962"/>
            <a:ext cx="4226720" cy="2500313"/>
          </a:xfrm>
          <a:prstGeom prst="rect">
            <a:avLst/>
          </a:prstGeom>
          <a:ln w="19050">
            <a:solidFill>
              <a:schemeClr val="tx1"/>
            </a:solidFill>
            <a:prstDash val="dash"/>
          </a:ln>
        </p:spPr>
      </p:pic>
      <p:cxnSp>
        <p:nvCxnSpPr>
          <p:cNvPr id="16" name="Straight Connector 15">
            <a:extLst>
              <a:ext uri="{FF2B5EF4-FFF2-40B4-BE49-F238E27FC236}">
                <a16:creationId xmlns:a16="http://schemas.microsoft.com/office/drawing/2014/main" id="{5B368AAF-D6DB-CB41-B61B-C829AA751038}"/>
              </a:ext>
            </a:extLst>
          </p:cNvPr>
          <p:cNvCxnSpPr>
            <a:cxnSpLocks/>
          </p:cNvCxnSpPr>
          <p:nvPr/>
        </p:nvCxnSpPr>
        <p:spPr>
          <a:xfrm flipH="1">
            <a:off x="3371850" y="3686172"/>
            <a:ext cx="1200151" cy="345422"/>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E928539-A201-DA47-AB02-B18EA3BB9A29}"/>
              </a:ext>
            </a:extLst>
          </p:cNvPr>
          <p:cNvSpPr txBox="1"/>
          <p:nvPr/>
        </p:nvSpPr>
        <p:spPr>
          <a:xfrm>
            <a:off x="361399" y="169046"/>
            <a:ext cx="4477508" cy="646331"/>
          </a:xfrm>
          <a:prstGeom prst="rect">
            <a:avLst/>
          </a:prstGeom>
          <a:noFill/>
        </p:spPr>
        <p:txBody>
          <a:bodyPr wrap="none" rtlCol="0">
            <a:spAutoFit/>
          </a:bodyPr>
          <a:lstStyle/>
          <a:p>
            <a:r>
              <a:rPr lang="en-US" sz="3600" dirty="0" smtClean="0">
                <a:latin typeface="+mj-lt"/>
              </a:rPr>
              <a:t>Fast</a:t>
            </a:r>
            <a:r>
              <a:rPr lang="en-US" sz="3600" u="sng" dirty="0" smtClean="0">
                <a:latin typeface="+mj-lt"/>
              </a:rPr>
              <a:t>er</a:t>
            </a:r>
            <a:r>
              <a:rPr lang="en-US" sz="3600" dirty="0" smtClean="0">
                <a:latin typeface="+mj-lt"/>
              </a:rPr>
              <a:t> R-CNN  </a:t>
            </a:r>
            <a:r>
              <a:rPr lang="en-US" sz="1600" dirty="0" smtClean="0">
                <a:latin typeface="+mj-lt"/>
              </a:rPr>
              <a:t>[Ren </a:t>
            </a:r>
            <a:r>
              <a:rPr lang="en-US" sz="1600" dirty="0">
                <a:latin typeface="+mj-lt"/>
              </a:rPr>
              <a:t>et al, </a:t>
            </a:r>
            <a:r>
              <a:rPr lang="en-US" sz="1600" dirty="0" smtClean="0">
                <a:latin typeface="+mj-lt"/>
              </a:rPr>
              <a:t>2015]</a:t>
            </a:r>
            <a:endParaRPr lang="en-US" sz="1600" dirty="0">
              <a:latin typeface="+mj-lt"/>
            </a:endParaRPr>
          </a:p>
        </p:txBody>
      </p:sp>
      <p:sp>
        <p:nvSpPr>
          <p:cNvPr id="10" name="TextBox 9"/>
          <p:cNvSpPr txBox="1"/>
          <p:nvPr/>
        </p:nvSpPr>
        <p:spPr>
          <a:xfrm>
            <a:off x="73287" y="4792632"/>
            <a:ext cx="1524776" cy="400110"/>
          </a:xfrm>
          <a:prstGeom prst="rect">
            <a:avLst/>
          </a:prstGeom>
          <a:noFill/>
        </p:spPr>
        <p:txBody>
          <a:bodyPr wrap="none" rtlCol="0">
            <a:spAutoFit/>
          </a:bodyPr>
          <a:lstStyle/>
          <a:p>
            <a:r>
              <a:rPr lang="fr-CA" sz="2000" b="1" dirty="0" smtClean="0">
                <a:solidFill>
                  <a:srgbClr val="FF0000"/>
                </a:solidFill>
              </a:rPr>
              <a:t>« </a:t>
            </a:r>
            <a:r>
              <a:rPr lang="fr-CA" sz="2000" b="1" dirty="0" err="1" smtClean="0">
                <a:solidFill>
                  <a:srgbClr val="FF0000"/>
                </a:solidFill>
              </a:rPr>
              <a:t>Backend</a:t>
            </a:r>
            <a:r>
              <a:rPr lang="fr-CA" sz="2000" b="1" dirty="0" smtClean="0">
                <a:solidFill>
                  <a:srgbClr val="FF0000"/>
                </a:solidFill>
              </a:rPr>
              <a:t> »</a:t>
            </a:r>
            <a:endParaRPr lang="en-CA" sz="2000" b="1" dirty="0">
              <a:solidFill>
                <a:srgbClr val="FF0000"/>
              </a:solidFill>
            </a:endParaRPr>
          </a:p>
        </p:txBody>
      </p:sp>
      <p:sp>
        <p:nvSpPr>
          <p:cNvPr id="13" name="Arc 12"/>
          <p:cNvSpPr/>
          <p:nvPr/>
        </p:nvSpPr>
        <p:spPr>
          <a:xfrm rot="10476061">
            <a:off x="836657" y="4706502"/>
            <a:ext cx="914400" cy="914400"/>
          </a:xfrm>
          <a:prstGeom prst="arc">
            <a:avLst>
              <a:gd name="adj1" fmla="val 16280180"/>
              <a:gd name="adj2" fmla="val 0"/>
            </a:avLst>
          </a:prstGeom>
          <a:ln>
            <a:solidFill>
              <a:srgbClr val="FF0000"/>
            </a:solidFill>
            <a:headEnd type="arrow" w="med" len="med"/>
            <a:tailEnd type="none" w="med" len="med"/>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1773795183"/>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56704F-B5EA-1844-ADEC-53E25A1BFC80}"/>
              </a:ext>
            </a:extLst>
          </p:cNvPr>
          <p:cNvSpPr>
            <a:spLocks noGrp="1"/>
          </p:cNvSpPr>
          <p:nvPr>
            <p:ph type="sldNum" sz="quarter" idx="12"/>
          </p:nvPr>
        </p:nvSpPr>
        <p:spPr/>
        <p:txBody>
          <a:bodyPr/>
          <a:lstStyle/>
          <a:p>
            <a:pPr>
              <a:defRPr/>
            </a:pPr>
            <a:fld id="{64B82919-9BAA-4552-A19E-DA5FA1CF0A97}" type="slidenum">
              <a:rPr lang="fr-CA" smtClean="0">
                <a:latin typeface="+mj-lt"/>
              </a:rPr>
              <a:pPr>
                <a:defRPr/>
              </a:pPr>
              <a:t>91</a:t>
            </a:fld>
            <a:endParaRPr lang="fr-CA" dirty="0">
              <a:latin typeface="+mj-lt"/>
            </a:endParaRPr>
          </a:p>
        </p:txBody>
      </p:sp>
      <p:sp>
        <p:nvSpPr>
          <p:cNvPr id="15" name="TextBox 14">
            <a:extLst>
              <a:ext uri="{FF2B5EF4-FFF2-40B4-BE49-F238E27FC236}">
                <a16:creationId xmlns:a16="http://schemas.microsoft.com/office/drawing/2014/main" id="{EB230CDE-B4A4-9B4F-A8A2-0F07F9230496}"/>
              </a:ext>
            </a:extLst>
          </p:cNvPr>
          <p:cNvSpPr txBox="1"/>
          <p:nvPr/>
        </p:nvSpPr>
        <p:spPr>
          <a:xfrm>
            <a:off x="525201" y="6353889"/>
            <a:ext cx="5966698" cy="253916"/>
          </a:xfrm>
          <a:prstGeom prst="rect">
            <a:avLst/>
          </a:prstGeom>
          <a:noFill/>
        </p:spPr>
        <p:txBody>
          <a:bodyPr wrap="none" rtlCol="0">
            <a:spAutoFit/>
          </a:bodyPr>
          <a:lstStyle/>
          <a:p>
            <a:r>
              <a:rPr lang="en-CA" sz="1050" dirty="0" smtClean="0">
                <a:latin typeface="+mj-lt"/>
                <a:ea typeface="Helvetica Neue" panose="02000503000000020004" pitchFamily="2" charset="0"/>
                <a:cs typeface="Helvetica Neue" panose="02000503000000020004" pitchFamily="2" charset="0"/>
              </a:rPr>
              <a:t>Ren </a:t>
            </a:r>
            <a:r>
              <a:rPr lang="en-CA" sz="1050" dirty="0">
                <a:latin typeface="+mj-lt"/>
                <a:ea typeface="Helvetica Neue" panose="02000503000000020004" pitchFamily="2" charset="0"/>
                <a:cs typeface="Helvetica Neue" panose="02000503000000020004" pitchFamily="2" charset="0"/>
              </a:rPr>
              <a:t>et al. "Faster R-CNN: Towards real-time object detection with region proposal networks." NIPS. 2015.</a:t>
            </a:r>
            <a:endParaRPr lang="en-US" sz="1050" dirty="0">
              <a:latin typeface="+mj-lt"/>
              <a:ea typeface="Helvetica Neue" panose="02000503000000020004" pitchFamily="2" charset="0"/>
              <a:cs typeface="Helvetica Neue" panose="02000503000000020004" pitchFamily="2" charset="0"/>
            </a:endParaRPr>
          </a:p>
        </p:txBody>
      </p:sp>
      <p:sp>
        <p:nvSpPr>
          <p:cNvPr id="12" name="TextBox 11">
            <a:extLst>
              <a:ext uri="{FF2B5EF4-FFF2-40B4-BE49-F238E27FC236}">
                <a16:creationId xmlns:a16="http://schemas.microsoft.com/office/drawing/2014/main" id="{BE928539-A201-DA47-AB02-B18EA3BB9A29}"/>
              </a:ext>
            </a:extLst>
          </p:cNvPr>
          <p:cNvSpPr txBox="1"/>
          <p:nvPr/>
        </p:nvSpPr>
        <p:spPr>
          <a:xfrm>
            <a:off x="361399" y="169046"/>
            <a:ext cx="4477508" cy="646331"/>
          </a:xfrm>
          <a:prstGeom prst="rect">
            <a:avLst/>
          </a:prstGeom>
          <a:noFill/>
        </p:spPr>
        <p:txBody>
          <a:bodyPr wrap="none" rtlCol="0">
            <a:spAutoFit/>
          </a:bodyPr>
          <a:lstStyle/>
          <a:p>
            <a:r>
              <a:rPr lang="en-US" sz="3600" dirty="0" smtClean="0">
                <a:latin typeface="+mj-lt"/>
              </a:rPr>
              <a:t>Fast</a:t>
            </a:r>
            <a:r>
              <a:rPr lang="en-US" sz="3600" u="sng" dirty="0" smtClean="0">
                <a:latin typeface="+mj-lt"/>
              </a:rPr>
              <a:t>er</a:t>
            </a:r>
            <a:r>
              <a:rPr lang="en-US" sz="3600" dirty="0" smtClean="0">
                <a:latin typeface="+mj-lt"/>
              </a:rPr>
              <a:t> R-CNN  </a:t>
            </a:r>
            <a:r>
              <a:rPr lang="en-US" sz="1600" dirty="0" smtClean="0">
                <a:latin typeface="+mj-lt"/>
              </a:rPr>
              <a:t>[Ren </a:t>
            </a:r>
            <a:r>
              <a:rPr lang="en-US" sz="1600" dirty="0">
                <a:latin typeface="+mj-lt"/>
              </a:rPr>
              <a:t>et al, </a:t>
            </a:r>
            <a:r>
              <a:rPr lang="en-US" sz="1600" dirty="0" smtClean="0">
                <a:latin typeface="+mj-lt"/>
              </a:rPr>
              <a:t>2015]</a:t>
            </a:r>
            <a:endParaRPr lang="en-US" sz="1600" dirty="0">
              <a:latin typeface="+mj-lt"/>
            </a:endParaRPr>
          </a:p>
        </p:txBody>
      </p:sp>
      <p:pic>
        <p:nvPicPr>
          <p:cNvPr id="2" name="Picture 1"/>
          <p:cNvPicPr>
            <a:picLocks noChangeAspect="1"/>
          </p:cNvPicPr>
          <p:nvPr/>
        </p:nvPicPr>
        <p:blipFill>
          <a:blip r:embed="rId3"/>
          <a:stretch>
            <a:fillRect/>
          </a:stretch>
        </p:blipFill>
        <p:spPr>
          <a:xfrm>
            <a:off x="872143" y="1824777"/>
            <a:ext cx="7349143" cy="3769160"/>
          </a:xfrm>
          <a:prstGeom prst="rect">
            <a:avLst/>
          </a:prstGeom>
        </p:spPr>
      </p:pic>
    </p:spTree>
    <p:extLst>
      <p:ext uri="{BB962C8B-B14F-4D97-AF65-F5344CB8AC3E}">
        <p14:creationId xmlns:p14="http://schemas.microsoft.com/office/powerpoint/2010/main" val="2874523344"/>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92</a:t>
            </a:fld>
            <a:endParaRPr lang="fr-CA"/>
          </a:p>
        </p:txBody>
      </p:sp>
      <p:sp>
        <p:nvSpPr>
          <p:cNvPr id="5" name="TextBox 4">
            <a:extLst>
              <a:ext uri="{FF2B5EF4-FFF2-40B4-BE49-F238E27FC236}">
                <a16:creationId xmlns:a16="http://schemas.microsoft.com/office/drawing/2014/main" id="{BE928539-A201-DA47-AB02-B18EA3BB9A29}"/>
              </a:ext>
            </a:extLst>
          </p:cNvPr>
          <p:cNvSpPr txBox="1"/>
          <p:nvPr/>
        </p:nvSpPr>
        <p:spPr>
          <a:xfrm>
            <a:off x="361399" y="169046"/>
            <a:ext cx="4150495" cy="646331"/>
          </a:xfrm>
          <a:prstGeom prst="rect">
            <a:avLst/>
          </a:prstGeom>
          <a:noFill/>
        </p:spPr>
        <p:txBody>
          <a:bodyPr wrap="none" rtlCol="0">
            <a:spAutoFit/>
          </a:bodyPr>
          <a:lstStyle/>
          <a:p>
            <a:r>
              <a:rPr lang="en-US" sz="3600" dirty="0" smtClean="0">
                <a:latin typeface="+mj-lt"/>
              </a:rPr>
              <a:t>YOLO  </a:t>
            </a:r>
            <a:r>
              <a:rPr lang="en-US" sz="1600" dirty="0" smtClean="0">
                <a:latin typeface="+mj-lt"/>
              </a:rPr>
              <a:t>[Redmon2017, </a:t>
            </a:r>
            <a:r>
              <a:rPr lang="en-US" sz="1600" dirty="0" smtClean="0"/>
              <a:t>Redmon2018</a:t>
            </a:r>
            <a:r>
              <a:rPr lang="en-US" sz="1600" dirty="0" smtClean="0">
                <a:latin typeface="+mj-lt"/>
              </a:rPr>
              <a:t>]</a:t>
            </a:r>
            <a:endParaRPr lang="en-US" sz="1600" dirty="0">
              <a:latin typeface="+mj-lt"/>
            </a:endParaRPr>
          </a:p>
        </p:txBody>
      </p:sp>
      <p:sp>
        <p:nvSpPr>
          <p:cNvPr id="7" name="Rectangle 6"/>
          <p:cNvSpPr/>
          <p:nvPr/>
        </p:nvSpPr>
        <p:spPr>
          <a:xfrm>
            <a:off x="151849" y="5953780"/>
            <a:ext cx="8782601" cy="523220"/>
          </a:xfrm>
          <a:prstGeom prst="rect">
            <a:avLst/>
          </a:prstGeom>
        </p:spPr>
        <p:txBody>
          <a:bodyPr wrap="square">
            <a:spAutoFit/>
          </a:bodyPr>
          <a:lstStyle/>
          <a:p>
            <a:r>
              <a:rPr lang="en-US" sz="1400" dirty="0"/>
              <a:t>J. </a:t>
            </a:r>
            <a:r>
              <a:rPr lang="en-US" sz="1400" dirty="0" err="1"/>
              <a:t>Redmon</a:t>
            </a:r>
            <a:r>
              <a:rPr lang="en-US" sz="1400" dirty="0"/>
              <a:t>, S </a:t>
            </a:r>
            <a:r>
              <a:rPr lang="en-US" sz="1400" dirty="0" err="1"/>
              <a:t>Divvala</a:t>
            </a:r>
            <a:r>
              <a:rPr lang="en-US" sz="1400" dirty="0"/>
              <a:t>, R </a:t>
            </a:r>
            <a:r>
              <a:rPr lang="en-US" sz="1400" dirty="0" err="1"/>
              <a:t>Girshick</a:t>
            </a:r>
            <a:r>
              <a:rPr lang="en-US" sz="1400" dirty="0"/>
              <a:t>, A </a:t>
            </a:r>
            <a:r>
              <a:rPr lang="en-US" sz="1400" dirty="0" err="1"/>
              <a:t>Farhad</a:t>
            </a:r>
            <a:r>
              <a:rPr lang="en-US" sz="1400" dirty="0"/>
              <a:t> </a:t>
            </a:r>
            <a:r>
              <a:rPr lang="en-US" sz="1400" dirty="0" smtClean="0"/>
              <a:t>“You </a:t>
            </a:r>
            <a:r>
              <a:rPr lang="en-US" sz="1400" dirty="0"/>
              <a:t>Only Look Once: Unified, Real-Time Object </a:t>
            </a:r>
            <a:r>
              <a:rPr lang="en-US" sz="1400" dirty="0" smtClean="0"/>
              <a:t>Detection”, CVPR 2017</a:t>
            </a:r>
            <a:endParaRPr lang="en-CA" sz="1400" dirty="0" smtClean="0"/>
          </a:p>
          <a:p>
            <a:r>
              <a:rPr lang="en-CA" sz="1400" dirty="0" smtClean="0"/>
              <a:t>J</a:t>
            </a:r>
            <a:r>
              <a:rPr lang="en-CA" sz="1400" dirty="0"/>
              <a:t>. </a:t>
            </a:r>
            <a:r>
              <a:rPr lang="en-CA" sz="1400" dirty="0" err="1"/>
              <a:t>Redmon</a:t>
            </a:r>
            <a:r>
              <a:rPr lang="en-CA" sz="1400" dirty="0"/>
              <a:t>, A. </a:t>
            </a:r>
            <a:r>
              <a:rPr lang="en-CA" sz="1400" dirty="0" err="1" smtClean="0"/>
              <a:t>Farhadi</a:t>
            </a:r>
            <a:r>
              <a:rPr lang="en-CA" sz="1400" dirty="0" smtClean="0"/>
              <a:t> “YOLO9000</a:t>
            </a:r>
            <a:r>
              <a:rPr lang="en-CA" sz="1400" dirty="0"/>
              <a:t>: Better, Faster, </a:t>
            </a:r>
            <a:r>
              <a:rPr lang="en-CA" sz="1400" dirty="0" smtClean="0"/>
              <a:t>Stronger”, CVPR 2018</a:t>
            </a:r>
            <a:endParaRPr lang="en-CA" sz="1400" dirty="0"/>
          </a:p>
        </p:txBody>
      </p:sp>
      <p:graphicFrame>
        <p:nvGraphicFramePr>
          <p:cNvPr id="8" name="Object 7"/>
          <p:cNvGraphicFramePr>
            <a:graphicFrameLocks noChangeAspect="1"/>
          </p:cNvGraphicFramePr>
          <p:nvPr>
            <p:extLst>
              <p:ext uri="{D42A27DB-BD31-4B8C-83A1-F6EECF244321}">
                <p14:modId xmlns:p14="http://schemas.microsoft.com/office/powerpoint/2010/main" val="3013307940"/>
              </p:ext>
            </p:extLst>
          </p:nvPr>
        </p:nvGraphicFramePr>
        <p:xfrm>
          <a:off x="2930525" y="1986290"/>
          <a:ext cx="4330700" cy="2743200"/>
        </p:xfrm>
        <a:graphic>
          <a:graphicData uri="http://schemas.openxmlformats.org/presentationml/2006/ole">
            <mc:AlternateContent xmlns:mc="http://schemas.openxmlformats.org/markup-compatibility/2006">
              <mc:Choice xmlns:v="urn:schemas-microsoft-com:vml" Requires="v">
                <p:oleObj spid="_x0000_s23614" r:id="rId3" imgW="4330080" imgH="2742840" progId="">
                  <p:embed/>
                </p:oleObj>
              </mc:Choice>
              <mc:Fallback>
                <p:oleObj r:id="rId3" imgW="4330080" imgH="2742840" progId="">
                  <p:embed/>
                  <p:pic>
                    <p:nvPicPr>
                      <p:cNvPr id="0" name=""/>
                      <p:cNvPicPr/>
                      <p:nvPr/>
                    </p:nvPicPr>
                    <p:blipFill>
                      <a:blip r:embed="rId4"/>
                      <a:stretch>
                        <a:fillRect/>
                      </a:stretch>
                    </p:blipFill>
                    <p:spPr>
                      <a:xfrm>
                        <a:off x="2930525" y="1986290"/>
                        <a:ext cx="4330700" cy="2743200"/>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3026217296"/>
              </p:ext>
            </p:extLst>
          </p:nvPr>
        </p:nvGraphicFramePr>
        <p:xfrm>
          <a:off x="509311" y="2138363"/>
          <a:ext cx="8067675" cy="3324225"/>
        </p:xfrm>
        <a:graphic>
          <a:graphicData uri="http://schemas.openxmlformats.org/presentationml/2006/ole">
            <mc:AlternateContent xmlns:mc="http://schemas.openxmlformats.org/markup-compatibility/2006">
              <mc:Choice xmlns:v="urn:schemas-microsoft-com:vml" Requires="v">
                <p:oleObj spid="_x0000_s23615" r:id="rId5" imgW="10641240" imgH="4393440" progId="">
                  <p:embed/>
                </p:oleObj>
              </mc:Choice>
              <mc:Fallback>
                <p:oleObj r:id="rId5" imgW="10641240" imgH="4393440" progId="">
                  <p:embed/>
                  <p:pic>
                    <p:nvPicPr>
                      <p:cNvPr id="0" name=""/>
                      <p:cNvPicPr/>
                      <p:nvPr/>
                    </p:nvPicPr>
                    <p:blipFill>
                      <a:blip r:embed="rId6"/>
                      <a:stretch>
                        <a:fillRect/>
                      </a:stretch>
                    </p:blipFill>
                    <p:spPr>
                      <a:xfrm>
                        <a:off x="509311" y="2138363"/>
                        <a:ext cx="8067675" cy="3324225"/>
                      </a:xfrm>
                      <a:prstGeom prst="rect">
                        <a:avLst/>
                      </a:prstGeom>
                    </p:spPr>
                  </p:pic>
                </p:oleObj>
              </mc:Fallback>
            </mc:AlternateContent>
          </a:graphicData>
        </a:graphic>
      </p:graphicFrame>
      <p:sp>
        <p:nvSpPr>
          <p:cNvPr id="11" name="Rectangle 10"/>
          <p:cNvSpPr/>
          <p:nvPr/>
        </p:nvSpPr>
        <p:spPr>
          <a:xfrm>
            <a:off x="256624" y="1157622"/>
            <a:ext cx="8782601" cy="646331"/>
          </a:xfrm>
          <a:prstGeom prst="rect">
            <a:avLst/>
          </a:prstGeom>
        </p:spPr>
        <p:txBody>
          <a:bodyPr wrap="square">
            <a:spAutoFit/>
          </a:bodyPr>
          <a:lstStyle/>
          <a:p>
            <a:r>
              <a:rPr lang="fr-CA" sz="1800" dirty="0" smtClean="0"/>
              <a:t>Fini les « </a:t>
            </a:r>
            <a:r>
              <a:rPr lang="fr-CA" sz="1800" i="1" dirty="0" err="1" smtClean="0"/>
              <a:t>region</a:t>
            </a:r>
            <a:r>
              <a:rPr lang="fr-CA" sz="1800" i="1" dirty="0" smtClean="0"/>
              <a:t> </a:t>
            </a:r>
            <a:r>
              <a:rPr lang="fr-CA" sz="1800" i="1" dirty="0" err="1" smtClean="0"/>
              <a:t>proposal</a:t>
            </a:r>
            <a:r>
              <a:rPr lang="fr-CA" sz="1800" i="1" dirty="0" smtClean="0"/>
              <a:t> </a:t>
            </a:r>
            <a:r>
              <a:rPr lang="fr-CA" sz="1800" i="1" dirty="0" err="1" smtClean="0"/>
              <a:t>methods</a:t>
            </a:r>
            <a:r>
              <a:rPr lang="fr-CA" sz="1800" dirty="0" smtClean="0"/>
              <a:t> ».  On converti une image en une grille de </a:t>
            </a:r>
            <a:r>
              <a:rPr lang="fr-CA" sz="1800" b="1" dirty="0" smtClean="0">
                <a:solidFill>
                  <a:srgbClr val="FF0000"/>
                </a:solidFill>
              </a:rPr>
              <a:t>49 (7x7)</a:t>
            </a:r>
            <a:r>
              <a:rPr lang="fr-CA" sz="1800" dirty="0" smtClean="0"/>
              <a:t> </a:t>
            </a:r>
            <a:r>
              <a:rPr lang="fr-CA" sz="1800" b="1" dirty="0" smtClean="0">
                <a:solidFill>
                  <a:srgbClr val="FF0000"/>
                </a:solidFill>
              </a:rPr>
              <a:t>prédictions</a:t>
            </a:r>
            <a:r>
              <a:rPr lang="fr-CA" sz="1800" dirty="0" smtClean="0"/>
              <a:t>.</a:t>
            </a:r>
            <a:endParaRPr lang="en-CA" sz="1800" dirty="0"/>
          </a:p>
        </p:txBody>
      </p:sp>
      <p:cxnSp>
        <p:nvCxnSpPr>
          <p:cNvPr id="13" name="Straight Arrow Connector 12"/>
          <p:cNvCxnSpPr/>
          <p:nvPr/>
        </p:nvCxnSpPr>
        <p:spPr>
          <a:xfrm flipH="1">
            <a:off x="7572375" y="1552575"/>
            <a:ext cx="127655" cy="164782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478921697"/>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93</a:t>
            </a:fld>
            <a:endParaRPr lang="fr-CA"/>
          </a:p>
        </p:txBody>
      </p:sp>
      <p:sp>
        <p:nvSpPr>
          <p:cNvPr id="5" name="TextBox 4">
            <a:extLst>
              <a:ext uri="{FF2B5EF4-FFF2-40B4-BE49-F238E27FC236}">
                <a16:creationId xmlns:a16="http://schemas.microsoft.com/office/drawing/2014/main" id="{BE928539-A201-DA47-AB02-B18EA3BB9A29}"/>
              </a:ext>
            </a:extLst>
          </p:cNvPr>
          <p:cNvSpPr txBox="1"/>
          <p:nvPr/>
        </p:nvSpPr>
        <p:spPr>
          <a:xfrm>
            <a:off x="361399" y="169046"/>
            <a:ext cx="4150495" cy="646331"/>
          </a:xfrm>
          <a:prstGeom prst="rect">
            <a:avLst/>
          </a:prstGeom>
          <a:noFill/>
        </p:spPr>
        <p:txBody>
          <a:bodyPr wrap="none" rtlCol="0">
            <a:spAutoFit/>
          </a:bodyPr>
          <a:lstStyle/>
          <a:p>
            <a:r>
              <a:rPr lang="en-US" sz="3600" dirty="0" smtClean="0">
                <a:latin typeface="+mj-lt"/>
              </a:rPr>
              <a:t>YOLO  </a:t>
            </a:r>
            <a:r>
              <a:rPr lang="en-US" sz="1600" dirty="0" smtClean="0">
                <a:latin typeface="+mj-lt"/>
              </a:rPr>
              <a:t>[Redmon2017, </a:t>
            </a:r>
            <a:r>
              <a:rPr lang="en-US" sz="1600" dirty="0" smtClean="0"/>
              <a:t>Redmon2018</a:t>
            </a:r>
            <a:r>
              <a:rPr lang="en-US" sz="1600" dirty="0" smtClean="0">
                <a:latin typeface="+mj-lt"/>
              </a:rPr>
              <a:t>]</a:t>
            </a:r>
            <a:endParaRPr lang="en-US" sz="1600" dirty="0">
              <a:latin typeface="+mj-lt"/>
            </a:endParaRPr>
          </a:p>
        </p:txBody>
      </p:sp>
      <p:sp>
        <p:nvSpPr>
          <p:cNvPr id="7" name="Rectangle 6"/>
          <p:cNvSpPr/>
          <p:nvPr/>
        </p:nvSpPr>
        <p:spPr>
          <a:xfrm>
            <a:off x="151849" y="5953780"/>
            <a:ext cx="8782601" cy="523220"/>
          </a:xfrm>
          <a:prstGeom prst="rect">
            <a:avLst/>
          </a:prstGeom>
        </p:spPr>
        <p:txBody>
          <a:bodyPr wrap="square">
            <a:spAutoFit/>
          </a:bodyPr>
          <a:lstStyle/>
          <a:p>
            <a:r>
              <a:rPr lang="en-US" sz="1400" dirty="0"/>
              <a:t>J. </a:t>
            </a:r>
            <a:r>
              <a:rPr lang="en-US" sz="1400" dirty="0" err="1"/>
              <a:t>Redmon</a:t>
            </a:r>
            <a:r>
              <a:rPr lang="en-US" sz="1400" dirty="0"/>
              <a:t>, S </a:t>
            </a:r>
            <a:r>
              <a:rPr lang="en-US" sz="1400" dirty="0" err="1"/>
              <a:t>Divvala</a:t>
            </a:r>
            <a:r>
              <a:rPr lang="en-US" sz="1400" dirty="0"/>
              <a:t>, R </a:t>
            </a:r>
            <a:r>
              <a:rPr lang="en-US" sz="1400" dirty="0" err="1"/>
              <a:t>Girshick</a:t>
            </a:r>
            <a:r>
              <a:rPr lang="en-US" sz="1400" dirty="0"/>
              <a:t>, A </a:t>
            </a:r>
            <a:r>
              <a:rPr lang="en-US" sz="1400" dirty="0" err="1"/>
              <a:t>Farhad</a:t>
            </a:r>
            <a:r>
              <a:rPr lang="en-US" sz="1400" dirty="0"/>
              <a:t> </a:t>
            </a:r>
            <a:r>
              <a:rPr lang="en-US" sz="1400" dirty="0" smtClean="0"/>
              <a:t>“You </a:t>
            </a:r>
            <a:r>
              <a:rPr lang="en-US" sz="1400" dirty="0"/>
              <a:t>Only Look Once: Unified, Real-Time Object </a:t>
            </a:r>
            <a:r>
              <a:rPr lang="en-US" sz="1400" dirty="0" smtClean="0"/>
              <a:t>Detection”, CVPR 2017</a:t>
            </a:r>
            <a:endParaRPr lang="en-CA" sz="1400" dirty="0" smtClean="0"/>
          </a:p>
          <a:p>
            <a:r>
              <a:rPr lang="en-CA" sz="1400" dirty="0" smtClean="0"/>
              <a:t>J</a:t>
            </a:r>
            <a:r>
              <a:rPr lang="en-CA" sz="1400" dirty="0"/>
              <a:t>. </a:t>
            </a:r>
            <a:r>
              <a:rPr lang="en-CA" sz="1400" dirty="0" err="1"/>
              <a:t>Redmon</a:t>
            </a:r>
            <a:r>
              <a:rPr lang="en-CA" sz="1400" dirty="0"/>
              <a:t>, A. </a:t>
            </a:r>
            <a:r>
              <a:rPr lang="en-CA" sz="1400" dirty="0" err="1" smtClean="0"/>
              <a:t>Farhadi</a:t>
            </a:r>
            <a:r>
              <a:rPr lang="en-CA" sz="1400" dirty="0" smtClean="0"/>
              <a:t> “YOLO9000</a:t>
            </a:r>
            <a:r>
              <a:rPr lang="en-CA" sz="1400" dirty="0"/>
              <a:t>: Better, Faster, </a:t>
            </a:r>
            <a:r>
              <a:rPr lang="en-CA" sz="1400" dirty="0" smtClean="0"/>
              <a:t>Stronger”, CVPR 2018</a:t>
            </a:r>
            <a:endParaRPr lang="en-CA" sz="1400" dirty="0"/>
          </a:p>
        </p:txBody>
      </p:sp>
      <p:graphicFrame>
        <p:nvGraphicFramePr>
          <p:cNvPr id="8" name="Object 7"/>
          <p:cNvGraphicFramePr>
            <a:graphicFrameLocks noChangeAspect="1"/>
          </p:cNvGraphicFramePr>
          <p:nvPr>
            <p:extLst>
              <p:ext uri="{D42A27DB-BD31-4B8C-83A1-F6EECF244321}">
                <p14:modId xmlns:p14="http://schemas.microsoft.com/office/powerpoint/2010/main" val="231254477"/>
              </p:ext>
            </p:extLst>
          </p:nvPr>
        </p:nvGraphicFramePr>
        <p:xfrm>
          <a:off x="1638519" y="2313610"/>
          <a:ext cx="5746750" cy="3640170"/>
        </p:xfrm>
        <a:graphic>
          <a:graphicData uri="http://schemas.openxmlformats.org/presentationml/2006/ole">
            <mc:AlternateContent xmlns:mc="http://schemas.openxmlformats.org/markup-compatibility/2006">
              <mc:Choice xmlns:v="urn:schemas-microsoft-com:vml" Requires="v">
                <p:oleObj spid="_x0000_s51231" r:id="rId3" imgW="4330080" imgH="2742840" progId="">
                  <p:embed/>
                </p:oleObj>
              </mc:Choice>
              <mc:Fallback>
                <p:oleObj r:id="rId3" imgW="4330080" imgH="2742840" progId="">
                  <p:embed/>
                  <p:pic>
                    <p:nvPicPr>
                      <p:cNvPr id="8" name="Object 7"/>
                      <p:cNvPicPr/>
                      <p:nvPr/>
                    </p:nvPicPr>
                    <p:blipFill>
                      <a:blip r:embed="rId4"/>
                      <a:stretch>
                        <a:fillRect/>
                      </a:stretch>
                    </p:blipFill>
                    <p:spPr>
                      <a:xfrm>
                        <a:off x="1638519" y="2313610"/>
                        <a:ext cx="5746750" cy="3640170"/>
                      </a:xfrm>
                      <a:prstGeom prst="rect">
                        <a:avLst/>
                      </a:prstGeom>
                    </p:spPr>
                  </p:pic>
                </p:oleObj>
              </mc:Fallback>
            </mc:AlternateContent>
          </a:graphicData>
        </a:graphic>
      </p:graphicFrame>
      <p:sp>
        <p:nvSpPr>
          <p:cNvPr id="2" name="TextBox 1"/>
          <p:cNvSpPr txBox="1"/>
          <p:nvPr/>
        </p:nvSpPr>
        <p:spPr>
          <a:xfrm>
            <a:off x="401345" y="1122992"/>
            <a:ext cx="7454285" cy="1323439"/>
          </a:xfrm>
          <a:prstGeom prst="rect">
            <a:avLst/>
          </a:prstGeom>
          <a:noFill/>
        </p:spPr>
        <p:txBody>
          <a:bodyPr wrap="none" rtlCol="0">
            <a:spAutoFit/>
          </a:bodyPr>
          <a:lstStyle/>
          <a:p>
            <a:r>
              <a:rPr lang="fr-CA" sz="2000" dirty="0" smtClean="0"/>
              <a:t>Pour chaque élément de la grille 7x7, </a:t>
            </a:r>
            <a:r>
              <a:rPr lang="fr-CA" sz="2000" b="1" dirty="0" smtClean="0">
                <a:solidFill>
                  <a:srgbClr val="FF0000"/>
                </a:solidFill>
              </a:rPr>
              <a:t>on prédit 2 boîtes englobantes.</a:t>
            </a:r>
            <a:r>
              <a:rPr lang="fr-CA" sz="2000" dirty="0" smtClean="0"/>
              <a:t> </a:t>
            </a:r>
          </a:p>
          <a:p>
            <a:r>
              <a:rPr lang="fr-CA" sz="2000" b="1" dirty="0" smtClean="0"/>
              <a:t>10 prédictions</a:t>
            </a:r>
            <a:r>
              <a:rPr lang="fr-CA" sz="2000" dirty="0" smtClean="0"/>
              <a:t> par boîte : </a:t>
            </a:r>
            <a:r>
              <a:rPr lang="en-CA" sz="2000" b="1" dirty="0" smtClean="0">
                <a:solidFill>
                  <a:srgbClr val="FF0000"/>
                </a:solidFill>
              </a:rPr>
              <a:t>[</a:t>
            </a:r>
            <a:r>
              <a:rPr lang="fr-CA" sz="2000" b="1" dirty="0" err="1" smtClean="0">
                <a:solidFill>
                  <a:srgbClr val="FF0000"/>
                </a:solidFill>
              </a:rPr>
              <a:t>x,y,w,h,confiance</a:t>
            </a:r>
            <a:r>
              <a:rPr lang="fr-CA" sz="2000" b="1" dirty="0">
                <a:solidFill>
                  <a:srgbClr val="FF0000"/>
                </a:solidFill>
              </a:rPr>
              <a:t>]</a:t>
            </a:r>
            <a:r>
              <a:rPr lang="fr-CA" sz="2000" b="1" dirty="0" smtClean="0">
                <a:solidFill>
                  <a:srgbClr val="FF0000"/>
                </a:solidFill>
              </a:rPr>
              <a:t> </a:t>
            </a:r>
            <a:r>
              <a:rPr lang="fr-CA" sz="2000" dirty="0" smtClean="0"/>
              <a:t>et</a:t>
            </a:r>
            <a:r>
              <a:rPr lang="fr-CA" sz="2000" b="1" dirty="0" smtClean="0">
                <a:solidFill>
                  <a:srgbClr val="FF0000"/>
                </a:solidFill>
              </a:rPr>
              <a:t> 10 classes</a:t>
            </a:r>
            <a:r>
              <a:rPr lang="fr-CA" sz="2000" dirty="0" smtClean="0"/>
              <a:t>.  </a:t>
            </a:r>
          </a:p>
          <a:p>
            <a:r>
              <a:rPr lang="fr-CA" sz="2000" dirty="0" smtClean="0"/>
              <a:t>Avec 2 boîtes par élément, ça fait une </a:t>
            </a:r>
            <a:r>
              <a:rPr lang="fr-CA" sz="2000" b="1" dirty="0" smtClean="0">
                <a:solidFill>
                  <a:srgbClr val="FF0000"/>
                </a:solidFill>
              </a:rPr>
              <a:t>prédiction de 30 éléments </a:t>
            </a:r>
          </a:p>
          <a:p>
            <a:r>
              <a:rPr lang="fr-CA" sz="2000" b="1" dirty="0">
                <a:solidFill>
                  <a:srgbClr val="FF0000"/>
                </a:solidFill>
              </a:rPr>
              <a:t> </a:t>
            </a:r>
            <a:r>
              <a:rPr lang="fr-CA" sz="2000" b="1" dirty="0" smtClean="0">
                <a:solidFill>
                  <a:srgbClr val="FF0000"/>
                </a:solidFill>
              </a:rPr>
              <a:t>     </a:t>
            </a:r>
            <a:r>
              <a:rPr lang="fr-CA" sz="2000" dirty="0" smtClean="0"/>
              <a:t>(d’où le bloc 7x7x30 de la page précédente)</a:t>
            </a:r>
            <a:endParaRPr lang="en-CA" sz="2000" dirty="0"/>
          </a:p>
        </p:txBody>
      </p:sp>
    </p:spTree>
    <p:extLst>
      <p:ext uri="{BB962C8B-B14F-4D97-AF65-F5344CB8AC3E}">
        <p14:creationId xmlns:p14="http://schemas.microsoft.com/office/powerpoint/2010/main" val="258245344"/>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94</a:t>
            </a:fld>
            <a:endParaRPr lang="fr-CA"/>
          </a:p>
        </p:txBody>
      </p:sp>
      <p:sp>
        <p:nvSpPr>
          <p:cNvPr id="5" name="TextBox 4">
            <a:extLst>
              <a:ext uri="{FF2B5EF4-FFF2-40B4-BE49-F238E27FC236}">
                <a16:creationId xmlns:a16="http://schemas.microsoft.com/office/drawing/2014/main" id="{BE928539-A201-DA47-AB02-B18EA3BB9A29}"/>
              </a:ext>
            </a:extLst>
          </p:cNvPr>
          <p:cNvSpPr txBox="1"/>
          <p:nvPr/>
        </p:nvSpPr>
        <p:spPr>
          <a:xfrm>
            <a:off x="361399" y="169046"/>
            <a:ext cx="4150495" cy="646331"/>
          </a:xfrm>
          <a:prstGeom prst="rect">
            <a:avLst/>
          </a:prstGeom>
          <a:noFill/>
        </p:spPr>
        <p:txBody>
          <a:bodyPr wrap="none" rtlCol="0">
            <a:spAutoFit/>
          </a:bodyPr>
          <a:lstStyle/>
          <a:p>
            <a:r>
              <a:rPr lang="en-US" sz="3600" dirty="0" smtClean="0">
                <a:latin typeface="+mj-lt"/>
              </a:rPr>
              <a:t>YOLO  </a:t>
            </a:r>
            <a:r>
              <a:rPr lang="en-US" sz="1600" dirty="0" smtClean="0">
                <a:latin typeface="+mj-lt"/>
              </a:rPr>
              <a:t>[Redmon2017, </a:t>
            </a:r>
            <a:r>
              <a:rPr lang="en-US" sz="1600" dirty="0" smtClean="0"/>
              <a:t>Redmon2018</a:t>
            </a:r>
            <a:r>
              <a:rPr lang="en-US" sz="1600" dirty="0" smtClean="0">
                <a:latin typeface="+mj-lt"/>
              </a:rPr>
              <a:t>]</a:t>
            </a:r>
            <a:endParaRPr lang="en-US" sz="1600" dirty="0">
              <a:latin typeface="+mj-lt"/>
            </a:endParaRPr>
          </a:p>
        </p:txBody>
      </p:sp>
      <p:sp>
        <p:nvSpPr>
          <p:cNvPr id="7" name="Rectangle 6"/>
          <p:cNvSpPr/>
          <p:nvPr/>
        </p:nvSpPr>
        <p:spPr>
          <a:xfrm>
            <a:off x="151849" y="5953780"/>
            <a:ext cx="8782601" cy="523220"/>
          </a:xfrm>
          <a:prstGeom prst="rect">
            <a:avLst/>
          </a:prstGeom>
        </p:spPr>
        <p:txBody>
          <a:bodyPr wrap="square">
            <a:spAutoFit/>
          </a:bodyPr>
          <a:lstStyle/>
          <a:p>
            <a:r>
              <a:rPr lang="en-US" sz="1400" dirty="0"/>
              <a:t>J. </a:t>
            </a:r>
            <a:r>
              <a:rPr lang="en-US" sz="1400" dirty="0" err="1"/>
              <a:t>Redmon</a:t>
            </a:r>
            <a:r>
              <a:rPr lang="en-US" sz="1400" dirty="0"/>
              <a:t>, S </a:t>
            </a:r>
            <a:r>
              <a:rPr lang="en-US" sz="1400" dirty="0" err="1"/>
              <a:t>Divvala</a:t>
            </a:r>
            <a:r>
              <a:rPr lang="en-US" sz="1400" dirty="0"/>
              <a:t>, R </a:t>
            </a:r>
            <a:r>
              <a:rPr lang="en-US" sz="1400" dirty="0" err="1"/>
              <a:t>Girshick</a:t>
            </a:r>
            <a:r>
              <a:rPr lang="en-US" sz="1400" dirty="0"/>
              <a:t>, A </a:t>
            </a:r>
            <a:r>
              <a:rPr lang="en-US" sz="1400" dirty="0" err="1"/>
              <a:t>Farhad</a:t>
            </a:r>
            <a:r>
              <a:rPr lang="en-US" sz="1400" dirty="0"/>
              <a:t> </a:t>
            </a:r>
            <a:r>
              <a:rPr lang="en-US" sz="1400" dirty="0" smtClean="0"/>
              <a:t>“You </a:t>
            </a:r>
            <a:r>
              <a:rPr lang="en-US" sz="1400" dirty="0"/>
              <a:t>Only Look Once: Unified, Real-Time Object </a:t>
            </a:r>
            <a:r>
              <a:rPr lang="en-US" sz="1400" dirty="0" smtClean="0"/>
              <a:t>Detection”, CVPR 2017</a:t>
            </a:r>
            <a:endParaRPr lang="en-CA" sz="1400" dirty="0" smtClean="0"/>
          </a:p>
          <a:p>
            <a:r>
              <a:rPr lang="en-CA" sz="1400" dirty="0" smtClean="0"/>
              <a:t>J</a:t>
            </a:r>
            <a:r>
              <a:rPr lang="en-CA" sz="1400" dirty="0"/>
              <a:t>. </a:t>
            </a:r>
            <a:r>
              <a:rPr lang="en-CA" sz="1400" dirty="0" err="1"/>
              <a:t>Redmon</a:t>
            </a:r>
            <a:r>
              <a:rPr lang="en-CA" sz="1400" dirty="0"/>
              <a:t>, A. </a:t>
            </a:r>
            <a:r>
              <a:rPr lang="en-CA" sz="1400" dirty="0" err="1" smtClean="0"/>
              <a:t>Farhadi</a:t>
            </a:r>
            <a:r>
              <a:rPr lang="en-CA" sz="1400" dirty="0" smtClean="0"/>
              <a:t> “YOLO9000</a:t>
            </a:r>
            <a:r>
              <a:rPr lang="en-CA" sz="1400" dirty="0"/>
              <a:t>: Better, Faster, </a:t>
            </a:r>
            <a:r>
              <a:rPr lang="en-CA" sz="1400" dirty="0" smtClean="0"/>
              <a:t>Stronger”, CVPR 2018</a:t>
            </a:r>
            <a:endParaRPr lang="en-CA" sz="1400" dirty="0"/>
          </a:p>
        </p:txBody>
      </p:sp>
      <p:graphicFrame>
        <p:nvGraphicFramePr>
          <p:cNvPr id="8" name="Object 7"/>
          <p:cNvGraphicFramePr>
            <a:graphicFrameLocks noChangeAspect="1"/>
          </p:cNvGraphicFramePr>
          <p:nvPr/>
        </p:nvGraphicFramePr>
        <p:xfrm>
          <a:off x="1638519" y="2166300"/>
          <a:ext cx="5746750" cy="3640170"/>
        </p:xfrm>
        <a:graphic>
          <a:graphicData uri="http://schemas.openxmlformats.org/presentationml/2006/ole">
            <mc:AlternateContent xmlns:mc="http://schemas.openxmlformats.org/markup-compatibility/2006">
              <mc:Choice xmlns:v="urn:schemas-microsoft-com:vml" Requires="v">
                <p:oleObj spid="_x0000_s53278" r:id="rId3" imgW="4330080" imgH="2742840" progId="">
                  <p:embed/>
                </p:oleObj>
              </mc:Choice>
              <mc:Fallback>
                <p:oleObj r:id="rId3" imgW="4330080" imgH="2742840" progId="">
                  <p:embed/>
                  <p:pic>
                    <p:nvPicPr>
                      <p:cNvPr id="8" name="Object 7"/>
                      <p:cNvPicPr/>
                      <p:nvPr/>
                    </p:nvPicPr>
                    <p:blipFill>
                      <a:blip r:embed="rId4"/>
                      <a:stretch>
                        <a:fillRect/>
                      </a:stretch>
                    </p:blipFill>
                    <p:spPr>
                      <a:xfrm>
                        <a:off x="1638519" y="2166300"/>
                        <a:ext cx="5746750" cy="3640170"/>
                      </a:xfrm>
                      <a:prstGeom prst="rect">
                        <a:avLst/>
                      </a:prstGeom>
                    </p:spPr>
                  </p:pic>
                </p:oleObj>
              </mc:Fallback>
            </mc:AlternateContent>
          </a:graphicData>
        </a:graphic>
      </p:graphicFrame>
      <p:sp>
        <p:nvSpPr>
          <p:cNvPr id="2" name="TextBox 1"/>
          <p:cNvSpPr txBox="1"/>
          <p:nvPr/>
        </p:nvSpPr>
        <p:spPr>
          <a:xfrm>
            <a:off x="401345" y="1122992"/>
            <a:ext cx="8610049" cy="707886"/>
          </a:xfrm>
          <a:prstGeom prst="rect">
            <a:avLst/>
          </a:prstGeom>
          <a:noFill/>
        </p:spPr>
        <p:txBody>
          <a:bodyPr wrap="none" rtlCol="0">
            <a:spAutoFit/>
          </a:bodyPr>
          <a:lstStyle/>
          <a:p>
            <a:r>
              <a:rPr lang="fr-CA" sz="2000" dirty="0" smtClean="0"/>
              <a:t>Ainsi, YOLO prédit TOUJOURS </a:t>
            </a:r>
            <a:r>
              <a:rPr lang="fr-CA" sz="2000" b="1" dirty="0" smtClean="0">
                <a:solidFill>
                  <a:srgbClr val="FF0000"/>
                </a:solidFill>
              </a:rPr>
              <a:t>49x2=98 boîtes englobantes</a:t>
            </a:r>
            <a:r>
              <a:rPr lang="fr-CA" sz="2000" dirty="0"/>
              <a:t> </a:t>
            </a:r>
            <a:r>
              <a:rPr lang="fr-CA" sz="2000" dirty="0" smtClean="0"/>
              <a:t>chacune avec un</a:t>
            </a:r>
          </a:p>
          <a:p>
            <a:r>
              <a:rPr lang="fr-CA" sz="2000" dirty="0"/>
              <a:t> </a:t>
            </a:r>
            <a:r>
              <a:rPr lang="fr-CA" sz="2000" dirty="0" smtClean="0"/>
              <a:t>                                                                                                 </a:t>
            </a:r>
            <a:r>
              <a:rPr lang="fr-CA" sz="2000" b="1" dirty="0" smtClean="0">
                <a:solidFill>
                  <a:srgbClr val="FF0000"/>
                </a:solidFill>
              </a:rPr>
              <a:t>indice de confiance</a:t>
            </a:r>
            <a:r>
              <a:rPr lang="fr-CA" sz="2000" dirty="0" smtClean="0"/>
              <a:t>.</a:t>
            </a:r>
            <a:endParaRPr lang="en-CA" sz="2000" dirty="0"/>
          </a:p>
        </p:txBody>
      </p:sp>
      <p:cxnSp>
        <p:nvCxnSpPr>
          <p:cNvPr id="9" name="Straight Arrow Connector 8"/>
          <p:cNvCxnSpPr>
            <a:endCxn id="8" idx="0"/>
          </p:cNvCxnSpPr>
          <p:nvPr/>
        </p:nvCxnSpPr>
        <p:spPr>
          <a:xfrm flipH="1">
            <a:off x="4511894" y="1523102"/>
            <a:ext cx="269656" cy="643198"/>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1482368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95</a:t>
            </a:fld>
            <a:endParaRPr lang="fr-CA"/>
          </a:p>
        </p:txBody>
      </p:sp>
      <p:sp>
        <p:nvSpPr>
          <p:cNvPr id="5" name="TextBox 4">
            <a:extLst>
              <a:ext uri="{FF2B5EF4-FFF2-40B4-BE49-F238E27FC236}">
                <a16:creationId xmlns:a16="http://schemas.microsoft.com/office/drawing/2014/main" id="{BE928539-A201-DA47-AB02-B18EA3BB9A29}"/>
              </a:ext>
            </a:extLst>
          </p:cNvPr>
          <p:cNvSpPr txBox="1"/>
          <p:nvPr/>
        </p:nvSpPr>
        <p:spPr>
          <a:xfrm>
            <a:off x="361399" y="169046"/>
            <a:ext cx="4150495" cy="646331"/>
          </a:xfrm>
          <a:prstGeom prst="rect">
            <a:avLst/>
          </a:prstGeom>
          <a:noFill/>
        </p:spPr>
        <p:txBody>
          <a:bodyPr wrap="none" rtlCol="0">
            <a:spAutoFit/>
          </a:bodyPr>
          <a:lstStyle/>
          <a:p>
            <a:r>
              <a:rPr lang="en-US" sz="3600" dirty="0" smtClean="0">
                <a:latin typeface="+mj-lt"/>
              </a:rPr>
              <a:t>YOLO  </a:t>
            </a:r>
            <a:r>
              <a:rPr lang="en-US" sz="1600" dirty="0" smtClean="0">
                <a:latin typeface="+mj-lt"/>
              </a:rPr>
              <a:t>[Redmon2017, </a:t>
            </a:r>
            <a:r>
              <a:rPr lang="en-US" sz="1600" dirty="0" smtClean="0"/>
              <a:t>Redmon2018</a:t>
            </a:r>
            <a:r>
              <a:rPr lang="en-US" sz="1600" dirty="0" smtClean="0">
                <a:latin typeface="+mj-lt"/>
              </a:rPr>
              <a:t>]</a:t>
            </a:r>
            <a:endParaRPr lang="en-US" sz="1600" dirty="0">
              <a:latin typeface="+mj-lt"/>
            </a:endParaRPr>
          </a:p>
        </p:txBody>
      </p:sp>
      <p:sp>
        <p:nvSpPr>
          <p:cNvPr id="7" name="Rectangle 6"/>
          <p:cNvSpPr/>
          <p:nvPr/>
        </p:nvSpPr>
        <p:spPr>
          <a:xfrm>
            <a:off x="151849" y="5953780"/>
            <a:ext cx="8782601" cy="523220"/>
          </a:xfrm>
          <a:prstGeom prst="rect">
            <a:avLst/>
          </a:prstGeom>
        </p:spPr>
        <p:txBody>
          <a:bodyPr wrap="square">
            <a:spAutoFit/>
          </a:bodyPr>
          <a:lstStyle/>
          <a:p>
            <a:r>
              <a:rPr lang="en-US" sz="1400" dirty="0"/>
              <a:t>J. </a:t>
            </a:r>
            <a:r>
              <a:rPr lang="en-US" sz="1400" dirty="0" err="1"/>
              <a:t>Redmon</a:t>
            </a:r>
            <a:r>
              <a:rPr lang="en-US" sz="1400" dirty="0"/>
              <a:t>, S </a:t>
            </a:r>
            <a:r>
              <a:rPr lang="en-US" sz="1400" dirty="0" err="1"/>
              <a:t>Divvala</a:t>
            </a:r>
            <a:r>
              <a:rPr lang="en-US" sz="1400" dirty="0"/>
              <a:t>, R </a:t>
            </a:r>
            <a:r>
              <a:rPr lang="en-US" sz="1400" dirty="0" err="1"/>
              <a:t>Girshick</a:t>
            </a:r>
            <a:r>
              <a:rPr lang="en-US" sz="1400" dirty="0"/>
              <a:t>, A </a:t>
            </a:r>
            <a:r>
              <a:rPr lang="en-US" sz="1400" dirty="0" err="1"/>
              <a:t>Farhad</a:t>
            </a:r>
            <a:r>
              <a:rPr lang="en-US" sz="1400" dirty="0"/>
              <a:t> </a:t>
            </a:r>
            <a:r>
              <a:rPr lang="en-US" sz="1400" dirty="0" smtClean="0"/>
              <a:t>“You </a:t>
            </a:r>
            <a:r>
              <a:rPr lang="en-US" sz="1400" dirty="0"/>
              <a:t>Only Look Once: Unified, Real-Time Object </a:t>
            </a:r>
            <a:r>
              <a:rPr lang="en-US" sz="1400" dirty="0" smtClean="0"/>
              <a:t>Detection”, CVPR 2017</a:t>
            </a:r>
            <a:endParaRPr lang="en-CA" sz="1400" dirty="0" smtClean="0"/>
          </a:p>
          <a:p>
            <a:r>
              <a:rPr lang="en-CA" sz="1400" dirty="0" smtClean="0"/>
              <a:t>J</a:t>
            </a:r>
            <a:r>
              <a:rPr lang="en-CA" sz="1400" dirty="0"/>
              <a:t>. </a:t>
            </a:r>
            <a:r>
              <a:rPr lang="en-CA" sz="1400" dirty="0" err="1"/>
              <a:t>Redmon</a:t>
            </a:r>
            <a:r>
              <a:rPr lang="en-CA" sz="1400" dirty="0"/>
              <a:t>, A. </a:t>
            </a:r>
            <a:r>
              <a:rPr lang="en-CA" sz="1400" dirty="0" err="1" smtClean="0"/>
              <a:t>Farhadi</a:t>
            </a:r>
            <a:r>
              <a:rPr lang="en-CA" sz="1400" dirty="0" smtClean="0"/>
              <a:t> “YOLO9000</a:t>
            </a:r>
            <a:r>
              <a:rPr lang="en-CA" sz="1400" dirty="0"/>
              <a:t>: Better, Faster, </a:t>
            </a:r>
            <a:r>
              <a:rPr lang="en-CA" sz="1400" dirty="0" smtClean="0"/>
              <a:t>Stronger”, CVPR 2018</a:t>
            </a:r>
            <a:endParaRPr lang="en-CA" sz="1400" dirty="0"/>
          </a:p>
        </p:txBody>
      </p:sp>
      <p:graphicFrame>
        <p:nvGraphicFramePr>
          <p:cNvPr id="10" name="Object 9"/>
          <p:cNvGraphicFramePr>
            <a:graphicFrameLocks noChangeAspect="1"/>
          </p:cNvGraphicFramePr>
          <p:nvPr>
            <p:extLst>
              <p:ext uri="{D42A27DB-BD31-4B8C-83A1-F6EECF244321}">
                <p14:modId xmlns:p14="http://schemas.microsoft.com/office/powerpoint/2010/main" val="913732623"/>
              </p:ext>
            </p:extLst>
          </p:nvPr>
        </p:nvGraphicFramePr>
        <p:xfrm>
          <a:off x="1133475" y="1793787"/>
          <a:ext cx="5486400" cy="3757613"/>
        </p:xfrm>
        <a:graphic>
          <a:graphicData uri="http://schemas.openxmlformats.org/presentationml/2006/ole">
            <mc:AlternateContent xmlns:mc="http://schemas.openxmlformats.org/markup-compatibility/2006">
              <mc:Choice xmlns:v="urn:schemas-microsoft-com:vml" Requires="v">
                <p:oleObj spid="_x0000_s52257" r:id="rId3" imgW="5485680" imgH="3758400" progId="">
                  <p:embed/>
                </p:oleObj>
              </mc:Choice>
              <mc:Fallback>
                <p:oleObj r:id="rId3" imgW="5485680" imgH="3758400" progId="">
                  <p:embed/>
                  <p:pic>
                    <p:nvPicPr>
                      <p:cNvPr id="10" name="Object 9"/>
                      <p:cNvPicPr/>
                      <p:nvPr/>
                    </p:nvPicPr>
                    <p:blipFill>
                      <a:blip r:embed="rId4"/>
                      <a:stretch>
                        <a:fillRect/>
                      </a:stretch>
                    </p:blipFill>
                    <p:spPr>
                      <a:xfrm>
                        <a:off x="1133475" y="1793787"/>
                        <a:ext cx="5486400" cy="3757613"/>
                      </a:xfrm>
                      <a:prstGeom prst="rect">
                        <a:avLst/>
                      </a:prstGeom>
                    </p:spPr>
                  </p:pic>
                </p:oleObj>
              </mc:Fallback>
            </mc:AlternateContent>
          </a:graphicData>
        </a:graphic>
      </p:graphicFrame>
      <p:sp>
        <p:nvSpPr>
          <p:cNvPr id="2" name="TextBox 1"/>
          <p:cNvSpPr txBox="1"/>
          <p:nvPr/>
        </p:nvSpPr>
        <p:spPr>
          <a:xfrm>
            <a:off x="361399" y="1219200"/>
            <a:ext cx="851515" cy="461665"/>
          </a:xfrm>
          <a:prstGeom prst="rect">
            <a:avLst/>
          </a:prstGeom>
          <a:noFill/>
        </p:spPr>
        <p:txBody>
          <a:bodyPr wrap="none" rtlCol="0">
            <a:spAutoFit/>
          </a:bodyPr>
          <a:lstStyle/>
          <a:p>
            <a:r>
              <a:rPr lang="fr-CA" dirty="0" err="1" smtClean="0"/>
              <a:t>Loss</a:t>
            </a:r>
            <a:r>
              <a:rPr lang="fr-CA" dirty="0" smtClean="0"/>
              <a:t>:</a:t>
            </a:r>
            <a:endParaRPr lang="en-CA" dirty="0"/>
          </a:p>
        </p:txBody>
      </p:sp>
      <p:sp>
        <p:nvSpPr>
          <p:cNvPr id="3" name="Rectangle 2"/>
          <p:cNvSpPr/>
          <p:nvPr/>
        </p:nvSpPr>
        <p:spPr>
          <a:xfrm>
            <a:off x="3304704" y="929742"/>
            <a:ext cx="5629746" cy="461665"/>
          </a:xfrm>
          <a:prstGeom prst="rect">
            <a:avLst/>
          </a:prstGeom>
        </p:spPr>
        <p:txBody>
          <a:bodyPr wrap="none">
            <a:spAutoFit/>
          </a:bodyPr>
          <a:lstStyle/>
          <a:p>
            <a:r>
              <a:rPr lang="en-CA" b="1" dirty="0">
                <a:solidFill>
                  <a:srgbClr val="FF0000"/>
                </a:solidFill>
              </a:rPr>
              <a:t>[</a:t>
            </a:r>
            <a:r>
              <a:rPr lang="fr-CA" b="1" dirty="0" smtClean="0">
                <a:solidFill>
                  <a:srgbClr val="FF0000"/>
                </a:solidFill>
              </a:rPr>
              <a:t>x,y,w,h,confiance,c</a:t>
            </a:r>
            <a:r>
              <a:rPr lang="fr-CA" sz="1200" b="1" dirty="0" smtClean="0">
                <a:solidFill>
                  <a:srgbClr val="FF0000"/>
                </a:solidFill>
              </a:rPr>
              <a:t>1</a:t>
            </a:r>
            <a:r>
              <a:rPr lang="fr-CA" b="1" dirty="0" smtClean="0">
                <a:solidFill>
                  <a:srgbClr val="FF0000"/>
                </a:solidFill>
              </a:rPr>
              <a:t>,c</a:t>
            </a:r>
            <a:r>
              <a:rPr lang="fr-CA" sz="1200" b="1" dirty="0" smtClean="0">
                <a:solidFill>
                  <a:srgbClr val="FF0000"/>
                </a:solidFill>
              </a:rPr>
              <a:t>2</a:t>
            </a:r>
            <a:r>
              <a:rPr lang="fr-CA" b="1" dirty="0" smtClean="0">
                <a:solidFill>
                  <a:srgbClr val="FF0000"/>
                </a:solidFill>
              </a:rPr>
              <a:t>,c</a:t>
            </a:r>
            <a:r>
              <a:rPr lang="fr-CA" sz="1200" b="1" dirty="0" smtClean="0">
                <a:solidFill>
                  <a:srgbClr val="FF0000"/>
                </a:solidFill>
              </a:rPr>
              <a:t>3</a:t>
            </a:r>
            <a:r>
              <a:rPr lang="fr-CA" b="1" dirty="0" smtClean="0">
                <a:solidFill>
                  <a:srgbClr val="FF0000"/>
                </a:solidFill>
              </a:rPr>
              <a:t>,c</a:t>
            </a:r>
            <a:r>
              <a:rPr lang="fr-CA" sz="1200" b="1" dirty="0" smtClean="0">
                <a:solidFill>
                  <a:srgbClr val="FF0000"/>
                </a:solidFill>
              </a:rPr>
              <a:t>4</a:t>
            </a:r>
            <a:r>
              <a:rPr lang="fr-CA" b="1" dirty="0" smtClean="0">
                <a:solidFill>
                  <a:srgbClr val="FF0000"/>
                </a:solidFill>
              </a:rPr>
              <a:t>,c</a:t>
            </a:r>
            <a:r>
              <a:rPr lang="fr-CA" sz="1200" b="1" dirty="0" smtClean="0">
                <a:solidFill>
                  <a:srgbClr val="FF0000"/>
                </a:solidFill>
              </a:rPr>
              <a:t>5</a:t>
            </a:r>
            <a:r>
              <a:rPr lang="fr-CA" b="1" dirty="0" smtClean="0">
                <a:solidFill>
                  <a:srgbClr val="FF0000"/>
                </a:solidFill>
              </a:rPr>
              <a:t>,c</a:t>
            </a:r>
            <a:r>
              <a:rPr lang="fr-CA" sz="1200" b="1" dirty="0" smtClean="0">
                <a:solidFill>
                  <a:srgbClr val="FF0000"/>
                </a:solidFill>
              </a:rPr>
              <a:t>6</a:t>
            </a:r>
            <a:r>
              <a:rPr lang="fr-CA" b="1" dirty="0" smtClean="0">
                <a:solidFill>
                  <a:srgbClr val="FF0000"/>
                </a:solidFill>
              </a:rPr>
              <a:t>,c</a:t>
            </a:r>
            <a:r>
              <a:rPr lang="fr-CA" sz="1200" b="1" dirty="0" smtClean="0">
                <a:solidFill>
                  <a:srgbClr val="FF0000"/>
                </a:solidFill>
              </a:rPr>
              <a:t>7,</a:t>
            </a:r>
            <a:r>
              <a:rPr lang="fr-CA" b="1" dirty="0" smtClean="0">
                <a:solidFill>
                  <a:srgbClr val="FF0000"/>
                </a:solidFill>
              </a:rPr>
              <a:t>c</a:t>
            </a:r>
            <a:r>
              <a:rPr lang="fr-CA" sz="1200" b="1" dirty="0" smtClean="0">
                <a:solidFill>
                  <a:srgbClr val="FF0000"/>
                </a:solidFill>
              </a:rPr>
              <a:t>8</a:t>
            </a:r>
            <a:r>
              <a:rPr lang="fr-CA" b="1" dirty="0" smtClean="0">
                <a:solidFill>
                  <a:srgbClr val="FF0000"/>
                </a:solidFill>
              </a:rPr>
              <a:t>,c</a:t>
            </a:r>
            <a:r>
              <a:rPr lang="fr-CA" sz="1200" b="1" dirty="0" smtClean="0">
                <a:solidFill>
                  <a:srgbClr val="FF0000"/>
                </a:solidFill>
              </a:rPr>
              <a:t>9</a:t>
            </a:r>
            <a:r>
              <a:rPr lang="fr-CA" b="1" dirty="0" smtClean="0">
                <a:solidFill>
                  <a:srgbClr val="FF0000"/>
                </a:solidFill>
              </a:rPr>
              <a:t>,c</a:t>
            </a:r>
            <a:r>
              <a:rPr lang="fr-CA" sz="1200" b="1" dirty="0" smtClean="0">
                <a:solidFill>
                  <a:srgbClr val="FF0000"/>
                </a:solidFill>
              </a:rPr>
              <a:t>10</a:t>
            </a:r>
            <a:r>
              <a:rPr lang="fr-CA" b="1" dirty="0" smtClean="0">
                <a:solidFill>
                  <a:srgbClr val="FF0000"/>
                </a:solidFill>
              </a:rPr>
              <a:t>] </a:t>
            </a:r>
            <a:endParaRPr lang="en-CA" dirty="0"/>
          </a:p>
        </p:txBody>
      </p:sp>
      <p:cxnSp>
        <p:nvCxnSpPr>
          <p:cNvPr id="11" name="Straight Arrow Connector 10"/>
          <p:cNvCxnSpPr/>
          <p:nvPr/>
        </p:nvCxnSpPr>
        <p:spPr>
          <a:xfrm flipH="1">
            <a:off x="3304704" y="1304925"/>
            <a:ext cx="257646" cy="67056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12" name="Straight Arrow Connector 11"/>
          <p:cNvCxnSpPr/>
          <p:nvPr/>
        </p:nvCxnSpPr>
        <p:spPr>
          <a:xfrm>
            <a:off x="3876675" y="1391407"/>
            <a:ext cx="266700" cy="69700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17" name="Straight Arrow Connector 16"/>
          <p:cNvCxnSpPr/>
          <p:nvPr/>
        </p:nvCxnSpPr>
        <p:spPr>
          <a:xfrm>
            <a:off x="4076700" y="1388826"/>
            <a:ext cx="238125" cy="1354374"/>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20" name="Straight Arrow Connector 19"/>
          <p:cNvCxnSpPr/>
          <p:nvPr/>
        </p:nvCxnSpPr>
        <p:spPr>
          <a:xfrm>
            <a:off x="4314825" y="1450032"/>
            <a:ext cx="904875" cy="1293168"/>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23" name="Straight Arrow Connector 22"/>
          <p:cNvCxnSpPr/>
          <p:nvPr/>
        </p:nvCxnSpPr>
        <p:spPr>
          <a:xfrm flipH="1">
            <a:off x="4657725" y="1388826"/>
            <a:ext cx="457200" cy="2049699"/>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26" name="Straight Arrow Connector 25"/>
          <p:cNvCxnSpPr/>
          <p:nvPr/>
        </p:nvCxnSpPr>
        <p:spPr>
          <a:xfrm flipH="1">
            <a:off x="5014913" y="1422995"/>
            <a:ext cx="100012" cy="2787055"/>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29" name="Straight Arrow Connector 28"/>
          <p:cNvCxnSpPr/>
          <p:nvPr/>
        </p:nvCxnSpPr>
        <p:spPr>
          <a:xfrm flipH="1">
            <a:off x="5733580" y="1504329"/>
            <a:ext cx="1447916" cy="3353421"/>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34" name="Straight Connector 33"/>
          <p:cNvCxnSpPr/>
          <p:nvPr/>
        </p:nvCxnSpPr>
        <p:spPr>
          <a:xfrm>
            <a:off x="5733579" y="1504329"/>
            <a:ext cx="2895835" cy="0"/>
          </a:xfrm>
          <a:prstGeom prst="line">
            <a:avLst/>
          </a:prstGeom>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1020158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96</a:t>
            </a:fld>
            <a:endParaRPr lang="fr-CA"/>
          </a:p>
        </p:txBody>
      </p:sp>
      <p:sp>
        <p:nvSpPr>
          <p:cNvPr id="5" name="TextBox 4">
            <a:extLst>
              <a:ext uri="{FF2B5EF4-FFF2-40B4-BE49-F238E27FC236}">
                <a16:creationId xmlns:a16="http://schemas.microsoft.com/office/drawing/2014/main" id="{BE928539-A201-DA47-AB02-B18EA3BB9A29}"/>
              </a:ext>
            </a:extLst>
          </p:cNvPr>
          <p:cNvSpPr txBox="1"/>
          <p:nvPr/>
        </p:nvSpPr>
        <p:spPr>
          <a:xfrm>
            <a:off x="361399" y="169046"/>
            <a:ext cx="4150495" cy="646331"/>
          </a:xfrm>
          <a:prstGeom prst="rect">
            <a:avLst/>
          </a:prstGeom>
          <a:noFill/>
        </p:spPr>
        <p:txBody>
          <a:bodyPr wrap="none" rtlCol="0">
            <a:spAutoFit/>
          </a:bodyPr>
          <a:lstStyle/>
          <a:p>
            <a:r>
              <a:rPr lang="en-US" sz="3600" dirty="0" smtClean="0">
                <a:latin typeface="+mj-lt"/>
              </a:rPr>
              <a:t>YOLO  </a:t>
            </a:r>
            <a:r>
              <a:rPr lang="en-US" sz="1600" dirty="0" smtClean="0">
                <a:latin typeface="+mj-lt"/>
              </a:rPr>
              <a:t>[Redmon2017, </a:t>
            </a:r>
            <a:r>
              <a:rPr lang="en-US" sz="1600" dirty="0" smtClean="0"/>
              <a:t>Redmon2018</a:t>
            </a:r>
            <a:r>
              <a:rPr lang="en-US" sz="1600" dirty="0" smtClean="0">
                <a:latin typeface="+mj-lt"/>
              </a:rPr>
              <a:t>]</a:t>
            </a:r>
            <a:endParaRPr lang="en-US" sz="1600" dirty="0">
              <a:latin typeface="+mj-lt"/>
            </a:endParaRPr>
          </a:p>
        </p:txBody>
      </p:sp>
      <p:sp>
        <p:nvSpPr>
          <p:cNvPr id="7" name="Rectangle 6"/>
          <p:cNvSpPr/>
          <p:nvPr/>
        </p:nvSpPr>
        <p:spPr>
          <a:xfrm>
            <a:off x="151849" y="5953780"/>
            <a:ext cx="8782601" cy="523220"/>
          </a:xfrm>
          <a:prstGeom prst="rect">
            <a:avLst/>
          </a:prstGeom>
        </p:spPr>
        <p:txBody>
          <a:bodyPr wrap="square">
            <a:spAutoFit/>
          </a:bodyPr>
          <a:lstStyle/>
          <a:p>
            <a:r>
              <a:rPr lang="en-US" sz="1400" dirty="0"/>
              <a:t>J. </a:t>
            </a:r>
            <a:r>
              <a:rPr lang="en-US" sz="1400" dirty="0" err="1"/>
              <a:t>Redmon</a:t>
            </a:r>
            <a:r>
              <a:rPr lang="en-US" sz="1400" dirty="0"/>
              <a:t>, S </a:t>
            </a:r>
            <a:r>
              <a:rPr lang="en-US" sz="1400" dirty="0" err="1"/>
              <a:t>Divvala</a:t>
            </a:r>
            <a:r>
              <a:rPr lang="en-US" sz="1400" dirty="0"/>
              <a:t>, R </a:t>
            </a:r>
            <a:r>
              <a:rPr lang="en-US" sz="1400" dirty="0" err="1"/>
              <a:t>Girshick</a:t>
            </a:r>
            <a:r>
              <a:rPr lang="en-US" sz="1400" dirty="0"/>
              <a:t>, A </a:t>
            </a:r>
            <a:r>
              <a:rPr lang="en-US" sz="1400" dirty="0" err="1"/>
              <a:t>Farhad</a:t>
            </a:r>
            <a:r>
              <a:rPr lang="en-US" sz="1400" dirty="0"/>
              <a:t> </a:t>
            </a:r>
            <a:r>
              <a:rPr lang="en-US" sz="1400" dirty="0" smtClean="0"/>
              <a:t>“You </a:t>
            </a:r>
            <a:r>
              <a:rPr lang="en-US" sz="1400" dirty="0"/>
              <a:t>Only Look Once: Unified, Real-Time Object </a:t>
            </a:r>
            <a:r>
              <a:rPr lang="en-US" sz="1400" dirty="0" smtClean="0"/>
              <a:t>Detection”, CVPR 2017</a:t>
            </a:r>
            <a:endParaRPr lang="en-CA" sz="1400" dirty="0" smtClean="0"/>
          </a:p>
          <a:p>
            <a:r>
              <a:rPr lang="en-CA" sz="1400" dirty="0" smtClean="0"/>
              <a:t>J</a:t>
            </a:r>
            <a:r>
              <a:rPr lang="en-CA" sz="1400" dirty="0"/>
              <a:t>. </a:t>
            </a:r>
            <a:r>
              <a:rPr lang="en-CA" sz="1400" dirty="0" err="1"/>
              <a:t>Redmon</a:t>
            </a:r>
            <a:r>
              <a:rPr lang="en-CA" sz="1400" dirty="0"/>
              <a:t>, A. </a:t>
            </a:r>
            <a:r>
              <a:rPr lang="en-CA" sz="1400" dirty="0" err="1" smtClean="0"/>
              <a:t>Farhadi</a:t>
            </a:r>
            <a:r>
              <a:rPr lang="en-CA" sz="1400" dirty="0" smtClean="0"/>
              <a:t> “YOLO9000</a:t>
            </a:r>
            <a:r>
              <a:rPr lang="en-CA" sz="1400" dirty="0"/>
              <a:t>: Better, Faster, </a:t>
            </a:r>
            <a:r>
              <a:rPr lang="en-CA" sz="1400" dirty="0" smtClean="0"/>
              <a:t>Stronger”, CVPR 2018</a:t>
            </a:r>
            <a:endParaRPr lang="en-CA" sz="1400" dirty="0"/>
          </a:p>
        </p:txBody>
      </p:sp>
      <p:sp>
        <p:nvSpPr>
          <p:cNvPr id="6" name="Rectangle 5"/>
          <p:cNvSpPr/>
          <p:nvPr/>
        </p:nvSpPr>
        <p:spPr>
          <a:xfrm>
            <a:off x="838200" y="2051477"/>
            <a:ext cx="7514949" cy="523220"/>
          </a:xfrm>
          <a:prstGeom prst="rect">
            <a:avLst/>
          </a:prstGeom>
        </p:spPr>
        <p:txBody>
          <a:bodyPr wrap="square">
            <a:spAutoFit/>
          </a:bodyPr>
          <a:lstStyle/>
          <a:p>
            <a:r>
              <a:rPr lang="en-CA" sz="2800" dirty="0" smtClean="0"/>
              <a:t>https://www.youtube.com/watch?v=VOC3huqHrss</a:t>
            </a:r>
            <a:endParaRPr lang="en-CA" sz="2800" dirty="0"/>
          </a:p>
        </p:txBody>
      </p:sp>
      <p:sp>
        <p:nvSpPr>
          <p:cNvPr id="8" name="Rectangle 7"/>
          <p:cNvSpPr/>
          <p:nvPr/>
        </p:nvSpPr>
        <p:spPr>
          <a:xfrm>
            <a:off x="1469774" y="3948982"/>
            <a:ext cx="5768949" cy="523220"/>
          </a:xfrm>
          <a:prstGeom prst="rect">
            <a:avLst/>
          </a:prstGeom>
        </p:spPr>
        <p:txBody>
          <a:bodyPr wrap="square">
            <a:spAutoFit/>
          </a:bodyPr>
          <a:lstStyle/>
          <a:p>
            <a:r>
              <a:rPr lang="en-CA" sz="2800" dirty="0"/>
              <a:t>https://pjreddie.com/darknet/yolov2/</a:t>
            </a:r>
          </a:p>
        </p:txBody>
      </p:sp>
    </p:spTree>
    <p:extLst>
      <p:ext uri="{BB962C8B-B14F-4D97-AF65-F5344CB8AC3E}">
        <p14:creationId xmlns:p14="http://schemas.microsoft.com/office/powerpoint/2010/main" val="2801783337"/>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928539-A201-DA47-AB02-B18EA3BB9A29}"/>
              </a:ext>
            </a:extLst>
          </p:cNvPr>
          <p:cNvSpPr txBox="1"/>
          <p:nvPr/>
        </p:nvSpPr>
        <p:spPr>
          <a:xfrm>
            <a:off x="361399" y="169046"/>
            <a:ext cx="5309467" cy="646331"/>
          </a:xfrm>
          <a:prstGeom prst="rect">
            <a:avLst/>
          </a:prstGeom>
          <a:noFill/>
        </p:spPr>
        <p:txBody>
          <a:bodyPr wrap="none" rtlCol="0">
            <a:spAutoFit/>
          </a:bodyPr>
          <a:lstStyle/>
          <a:p>
            <a:r>
              <a:rPr lang="en-US" sz="3600" dirty="0" smtClean="0">
                <a:latin typeface="+mj-lt"/>
              </a:rPr>
              <a:t>SSD </a:t>
            </a:r>
            <a:r>
              <a:rPr lang="en-US" dirty="0" smtClean="0">
                <a:latin typeface="+mj-lt"/>
              </a:rPr>
              <a:t>(single shot detector)</a:t>
            </a:r>
            <a:r>
              <a:rPr lang="en-US" sz="3600" dirty="0" smtClean="0">
                <a:latin typeface="+mj-lt"/>
              </a:rPr>
              <a:t>  </a:t>
            </a:r>
            <a:r>
              <a:rPr lang="en-US" sz="1600" dirty="0" smtClean="0">
                <a:latin typeface="+mj-lt"/>
              </a:rPr>
              <a:t>[Liu et al. 2016]</a:t>
            </a:r>
            <a:endParaRPr lang="en-US" sz="1600" dirty="0">
              <a:latin typeface="+mj-lt"/>
            </a:endParaRPr>
          </a:p>
        </p:txBody>
      </p:sp>
      <p:sp>
        <p:nvSpPr>
          <p:cNvPr id="2" name="TextBox 1"/>
          <p:cNvSpPr txBox="1"/>
          <p:nvPr/>
        </p:nvSpPr>
        <p:spPr>
          <a:xfrm>
            <a:off x="86969" y="6119449"/>
            <a:ext cx="9057031" cy="307777"/>
          </a:xfrm>
          <a:prstGeom prst="rect">
            <a:avLst/>
          </a:prstGeom>
          <a:noFill/>
        </p:spPr>
        <p:txBody>
          <a:bodyPr wrap="none" rtlCol="0">
            <a:spAutoFit/>
          </a:bodyPr>
          <a:lstStyle/>
          <a:p>
            <a:pPr lvl="0" eaLnBrk="0" hangingPunct="0"/>
            <a:r>
              <a:rPr lang="en-US" altLang="en-US" sz="1400" dirty="0" smtClean="0">
                <a:latin typeface="+mj-lt"/>
              </a:rPr>
              <a:t>W</a:t>
            </a:r>
            <a:r>
              <a:rPr lang="en-US" altLang="en-US" sz="1400" dirty="0">
                <a:latin typeface="+mj-lt"/>
              </a:rPr>
              <a:t> </a:t>
            </a:r>
            <a:r>
              <a:rPr lang="en-US" altLang="en-US" sz="1400" dirty="0" smtClean="0">
                <a:latin typeface="+mj-lt"/>
              </a:rPr>
              <a:t>Liu, D</a:t>
            </a:r>
            <a:r>
              <a:rPr lang="en-US" altLang="en-US" sz="1400" dirty="0">
                <a:latin typeface="+mj-lt"/>
              </a:rPr>
              <a:t> </a:t>
            </a:r>
            <a:r>
              <a:rPr lang="en-US" altLang="en-US" sz="1400" dirty="0" err="1" smtClean="0">
                <a:latin typeface="+mj-lt"/>
              </a:rPr>
              <a:t>Anguelov</a:t>
            </a:r>
            <a:r>
              <a:rPr lang="en-US" altLang="en-US" sz="1400" dirty="0" smtClean="0">
                <a:latin typeface="+mj-lt"/>
              </a:rPr>
              <a:t>, D</a:t>
            </a:r>
            <a:r>
              <a:rPr lang="en-US" altLang="en-US" sz="1400" dirty="0">
                <a:latin typeface="+mj-lt"/>
              </a:rPr>
              <a:t> </a:t>
            </a:r>
            <a:r>
              <a:rPr lang="en-US" altLang="en-US" sz="1400" dirty="0" err="1" smtClean="0">
                <a:latin typeface="+mj-lt"/>
              </a:rPr>
              <a:t>Erhan</a:t>
            </a:r>
            <a:r>
              <a:rPr lang="en-US" altLang="en-US" sz="1400" dirty="0" smtClean="0">
                <a:latin typeface="+mj-lt"/>
              </a:rPr>
              <a:t>, C</a:t>
            </a:r>
            <a:r>
              <a:rPr lang="en-US" altLang="en-US" sz="1400" dirty="0">
                <a:latin typeface="+mj-lt"/>
              </a:rPr>
              <a:t> </a:t>
            </a:r>
            <a:r>
              <a:rPr lang="en-US" altLang="en-US" sz="1400" dirty="0" err="1" smtClean="0">
                <a:latin typeface="+mj-lt"/>
              </a:rPr>
              <a:t>Szegedy</a:t>
            </a:r>
            <a:r>
              <a:rPr lang="en-US" altLang="en-US" sz="1400" dirty="0" smtClean="0">
                <a:latin typeface="+mj-lt"/>
              </a:rPr>
              <a:t>, S</a:t>
            </a:r>
            <a:r>
              <a:rPr lang="en-US" altLang="en-US" sz="1400" dirty="0">
                <a:latin typeface="+mj-lt"/>
              </a:rPr>
              <a:t> </a:t>
            </a:r>
            <a:r>
              <a:rPr lang="en-US" altLang="en-US" sz="1400" dirty="0" smtClean="0">
                <a:latin typeface="+mj-lt"/>
              </a:rPr>
              <a:t>Reed, C-Y</a:t>
            </a:r>
            <a:r>
              <a:rPr lang="en-US" altLang="en-US" sz="1400" dirty="0">
                <a:latin typeface="+mj-lt"/>
              </a:rPr>
              <a:t> </a:t>
            </a:r>
            <a:r>
              <a:rPr lang="en-US" altLang="en-US" sz="1400" dirty="0" smtClean="0">
                <a:latin typeface="+mj-lt"/>
              </a:rPr>
              <a:t>Fu, AC</a:t>
            </a:r>
            <a:r>
              <a:rPr lang="en-US" altLang="en-US" sz="1400" dirty="0">
                <a:latin typeface="+mj-lt"/>
              </a:rPr>
              <a:t>. </a:t>
            </a:r>
            <a:r>
              <a:rPr lang="en-US" altLang="en-US" sz="1400" dirty="0" smtClean="0">
                <a:latin typeface="+mj-lt"/>
              </a:rPr>
              <a:t>Berg </a:t>
            </a:r>
            <a:r>
              <a:rPr lang="en-CA" sz="1400" dirty="0" smtClean="0">
                <a:latin typeface="+mj-lt"/>
              </a:rPr>
              <a:t>“SSD</a:t>
            </a:r>
            <a:r>
              <a:rPr lang="en-CA" sz="1400" dirty="0">
                <a:latin typeface="+mj-lt"/>
              </a:rPr>
              <a:t>: Single Shot </a:t>
            </a:r>
            <a:r>
              <a:rPr lang="en-CA" sz="1400" dirty="0" err="1">
                <a:latin typeface="+mj-lt"/>
              </a:rPr>
              <a:t>MultiBox</a:t>
            </a:r>
            <a:r>
              <a:rPr lang="en-CA" sz="1400" dirty="0">
                <a:latin typeface="+mj-lt"/>
              </a:rPr>
              <a:t> </a:t>
            </a:r>
            <a:r>
              <a:rPr lang="en-CA" sz="1400" dirty="0" smtClean="0">
                <a:latin typeface="+mj-lt"/>
              </a:rPr>
              <a:t>Detector”, ECCV 2016</a:t>
            </a:r>
            <a:endParaRPr lang="en-CA" sz="1400" dirty="0">
              <a:latin typeface="+mj-lt"/>
            </a:endParaRPr>
          </a:p>
        </p:txBody>
      </p:sp>
      <p:sp>
        <p:nvSpPr>
          <p:cNvPr id="3" name="Rectangle 3"/>
          <p:cNvSpPr>
            <a:spLocks noChangeArrowheads="1"/>
          </p:cNvSpPr>
          <p:nvPr/>
        </p:nvSpPr>
        <p:spPr bwMode="auto">
          <a:xfrm>
            <a:off x="0" y="-138499"/>
            <a:ext cx="65" cy="276999"/>
          </a:xfrm>
          <a:prstGeom prst="rect">
            <a:avLst/>
          </a:prstGeom>
          <a:solidFill>
            <a:srgbClr val="FCFCF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8" name="TextBox 7"/>
          <p:cNvSpPr txBox="1"/>
          <p:nvPr/>
        </p:nvSpPr>
        <p:spPr>
          <a:xfrm>
            <a:off x="361399" y="1533594"/>
            <a:ext cx="8246573" cy="4893647"/>
          </a:xfrm>
          <a:prstGeom prst="rect">
            <a:avLst/>
          </a:prstGeom>
          <a:noFill/>
        </p:spPr>
        <p:txBody>
          <a:bodyPr wrap="square" rtlCol="0">
            <a:spAutoFit/>
          </a:bodyPr>
          <a:lstStyle/>
          <a:p>
            <a:pPr lvl="0" eaLnBrk="0" hangingPunct="0"/>
            <a:r>
              <a:rPr lang="fr-CA" altLang="en-US" dirty="0" smtClean="0">
                <a:latin typeface="+mj-lt"/>
              </a:rPr>
              <a:t>Tout comme YOLO:</a:t>
            </a:r>
          </a:p>
          <a:p>
            <a:pPr lvl="0" eaLnBrk="0" hangingPunct="0"/>
            <a:endParaRPr lang="fr-CA" altLang="en-US" dirty="0">
              <a:latin typeface="+mj-lt"/>
            </a:endParaRPr>
          </a:p>
          <a:p>
            <a:pPr marL="342900" lvl="0" indent="-342900" eaLnBrk="0" hangingPunct="0">
              <a:buFont typeface="Arial" panose="020B0604020202020204" pitchFamily="34" charset="0"/>
              <a:buChar char="•"/>
            </a:pPr>
            <a:r>
              <a:rPr lang="fr-CA" altLang="en-US" b="1" dirty="0">
                <a:solidFill>
                  <a:srgbClr val="FF0000"/>
                </a:solidFill>
                <a:latin typeface="+mj-lt"/>
              </a:rPr>
              <a:t>P</a:t>
            </a:r>
            <a:r>
              <a:rPr lang="fr-CA" altLang="en-US" b="1" dirty="0" smtClean="0">
                <a:solidFill>
                  <a:srgbClr val="FF0000"/>
                </a:solidFill>
                <a:latin typeface="+mj-lt"/>
              </a:rPr>
              <a:t>as de « </a:t>
            </a:r>
            <a:r>
              <a:rPr lang="fr-CA" altLang="en-US" b="1" i="1" dirty="0" err="1" smtClean="0">
                <a:solidFill>
                  <a:srgbClr val="FF0000"/>
                </a:solidFill>
                <a:latin typeface="+mj-lt"/>
              </a:rPr>
              <a:t>region</a:t>
            </a:r>
            <a:r>
              <a:rPr lang="fr-CA" altLang="en-US" b="1" i="1" dirty="0" smtClean="0">
                <a:solidFill>
                  <a:srgbClr val="FF0000"/>
                </a:solidFill>
                <a:latin typeface="+mj-lt"/>
              </a:rPr>
              <a:t> </a:t>
            </a:r>
            <a:r>
              <a:rPr lang="fr-CA" altLang="en-US" b="1" i="1" dirty="0" err="1" smtClean="0">
                <a:solidFill>
                  <a:srgbClr val="FF0000"/>
                </a:solidFill>
                <a:latin typeface="+mj-lt"/>
              </a:rPr>
              <a:t>proposal</a:t>
            </a:r>
            <a:r>
              <a:rPr lang="fr-CA" altLang="en-US" b="1" i="1" dirty="0" smtClean="0">
                <a:solidFill>
                  <a:srgbClr val="FF0000"/>
                </a:solidFill>
                <a:latin typeface="+mj-lt"/>
              </a:rPr>
              <a:t> </a:t>
            </a:r>
            <a:r>
              <a:rPr lang="fr-CA" altLang="en-US" b="1" i="1" dirty="0" err="1" smtClean="0">
                <a:solidFill>
                  <a:srgbClr val="FF0000"/>
                </a:solidFill>
                <a:latin typeface="+mj-lt"/>
              </a:rPr>
              <a:t>method</a:t>
            </a:r>
            <a:r>
              <a:rPr lang="fr-CA" altLang="en-US" b="1" dirty="0" smtClean="0">
                <a:solidFill>
                  <a:srgbClr val="FF0000"/>
                </a:solidFill>
                <a:latin typeface="+mj-lt"/>
              </a:rPr>
              <a:t> » </a:t>
            </a:r>
            <a:r>
              <a:rPr lang="fr-CA" altLang="en-US" dirty="0" smtClean="0">
                <a:latin typeface="+mj-lt"/>
              </a:rPr>
              <a:t>pour SSD</a:t>
            </a:r>
          </a:p>
          <a:p>
            <a:pPr marL="342900" lvl="0" indent="-342900" eaLnBrk="0" hangingPunct="0">
              <a:buFont typeface="Arial" panose="020B0604020202020204" pitchFamily="34" charset="0"/>
              <a:buChar char="•"/>
            </a:pPr>
            <a:endParaRPr lang="fr-CA" dirty="0" smtClean="0">
              <a:latin typeface="+mj-lt"/>
            </a:endParaRPr>
          </a:p>
          <a:p>
            <a:pPr marL="342900" lvl="0" indent="-342900" eaLnBrk="0" hangingPunct="0">
              <a:buFont typeface="Arial" panose="020B0604020202020204" pitchFamily="34" charset="0"/>
              <a:buChar char="•"/>
            </a:pPr>
            <a:r>
              <a:rPr lang="fr-CA" dirty="0" smtClean="0">
                <a:latin typeface="+mj-lt"/>
              </a:rPr>
              <a:t>Prédiction d’un </a:t>
            </a:r>
            <a:r>
              <a:rPr lang="fr-CA" b="1" dirty="0" smtClean="0">
                <a:solidFill>
                  <a:srgbClr val="FF0000"/>
                </a:solidFill>
                <a:latin typeface="+mj-lt"/>
              </a:rPr>
              <a:t>nombre </a:t>
            </a:r>
            <a:r>
              <a:rPr lang="fr-CA" b="1" dirty="0" err="1" smtClean="0">
                <a:solidFill>
                  <a:srgbClr val="FF0000"/>
                </a:solidFill>
                <a:latin typeface="+mj-lt"/>
              </a:rPr>
              <a:t>fix</a:t>
            </a:r>
            <a:r>
              <a:rPr lang="fr-CA" b="1" dirty="0" smtClean="0">
                <a:solidFill>
                  <a:srgbClr val="FF0000"/>
                </a:solidFill>
                <a:latin typeface="+mj-lt"/>
              </a:rPr>
              <a:t> </a:t>
            </a:r>
            <a:r>
              <a:rPr lang="fr-CA" dirty="0" smtClean="0">
                <a:latin typeface="+mj-lt"/>
              </a:rPr>
              <a:t>de boîtes englobantes.</a:t>
            </a:r>
          </a:p>
          <a:p>
            <a:pPr marL="800100" lvl="1" indent="-342900">
              <a:buFont typeface="Wingdings" panose="05000000000000000000" pitchFamily="2" charset="2"/>
              <a:buChar char="Ø"/>
            </a:pPr>
            <a:r>
              <a:rPr lang="fr-CA" dirty="0"/>
              <a:t>98 </a:t>
            </a:r>
            <a:r>
              <a:rPr lang="fr-CA" dirty="0" smtClean="0"/>
              <a:t>pour YOLO</a:t>
            </a:r>
          </a:p>
          <a:p>
            <a:pPr marL="800100" lvl="1" indent="-342900">
              <a:buFont typeface="Wingdings" panose="05000000000000000000" pitchFamily="2" charset="2"/>
              <a:buChar char="Ø"/>
            </a:pPr>
            <a:r>
              <a:rPr lang="fr-CA" b="1" dirty="0" smtClean="0">
                <a:solidFill>
                  <a:srgbClr val="FF0000"/>
                </a:solidFill>
              </a:rPr>
              <a:t>8732 pour SSD300</a:t>
            </a:r>
          </a:p>
          <a:p>
            <a:pPr marL="800100" lvl="1" indent="-342900">
              <a:buFont typeface="Wingdings" panose="05000000000000000000" pitchFamily="2" charset="2"/>
              <a:buChar char="Ø"/>
            </a:pPr>
            <a:r>
              <a:rPr lang="fr-CA" b="1" dirty="0" smtClean="0">
                <a:solidFill>
                  <a:srgbClr val="FF0000"/>
                </a:solidFill>
              </a:rPr>
              <a:t>24564 pour SSD512 (!)</a:t>
            </a:r>
          </a:p>
          <a:p>
            <a:pPr marL="342900" indent="-342900">
              <a:buFont typeface="Arial" panose="020B0604020202020204" pitchFamily="34" charset="0"/>
              <a:buChar char="•"/>
            </a:pPr>
            <a:endParaRPr lang="fr-CA" dirty="0" smtClean="0"/>
          </a:p>
          <a:p>
            <a:pPr marL="342900" indent="-342900">
              <a:buFont typeface="Arial" panose="020B0604020202020204" pitchFamily="34" charset="0"/>
              <a:buChar char="•"/>
            </a:pPr>
            <a:r>
              <a:rPr lang="fr-CA" dirty="0" smtClean="0"/>
              <a:t>Prédit 25 éléments :</a:t>
            </a:r>
            <a:r>
              <a:rPr lang="fr-CA" b="1" dirty="0" smtClean="0">
                <a:solidFill>
                  <a:srgbClr val="FF0000"/>
                </a:solidFill>
              </a:rPr>
              <a:t> </a:t>
            </a:r>
            <a:r>
              <a:rPr lang="en-CA" b="1" dirty="0">
                <a:solidFill>
                  <a:srgbClr val="FF0000"/>
                </a:solidFill>
              </a:rPr>
              <a:t>[</a:t>
            </a:r>
            <a:r>
              <a:rPr lang="fr-CA" b="1" dirty="0">
                <a:solidFill>
                  <a:srgbClr val="FF0000"/>
                </a:solidFill>
              </a:rPr>
              <a:t>x,y,w,h,confiance,c</a:t>
            </a:r>
            <a:r>
              <a:rPr lang="fr-CA" sz="1200" b="1" dirty="0">
                <a:solidFill>
                  <a:srgbClr val="FF0000"/>
                </a:solidFill>
              </a:rPr>
              <a:t>1</a:t>
            </a:r>
            <a:r>
              <a:rPr lang="fr-CA" b="1" dirty="0" smtClean="0">
                <a:solidFill>
                  <a:srgbClr val="FF0000"/>
                </a:solidFill>
              </a:rPr>
              <a:t>,…, c</a:t>
            </a:r>
            <a:r>
              <a:rPr lang="fr-CA" sz="1200" b="1" dirty="0" smtClean="0">
                <a:solidFill>
                  <a:srgbClr val="FF0000"/>
                </a:solidFill>
              </a:rPr>
              <a:t>20</a:t>
            </a:r>
            <a:r>
              <a:rPr lang="fr-CA" b="1" dirty="0" smtClean="0">
                <a:solidFill>
                  <a:srgbClr val="FF0000"/>
                </a:solidFill>
              </a:rPr>
              <a:t>] </a:t>
            </a:r>
          </a:p>
          <a:p>
            <a:pPr marL="342900" indent="-342900">
              <a:buFont typeface="Arial" panose="020B0604020202020204" pitchFamily="34" charset="0"/>
              <a:buChar char="•"/>
            </a:pPr>
            <a:r>
              <a:rPr lang="fr-CA" dirty="0" smtClean="0"/>
              <a:t>Élimine les boîtes avec une confiance faible</a:t>
            </a:r>
            <a:endParaRPr lang="en-CA" dirty="0"/>
          </a:p>
          <a:p>
            <a:endParaRPr lang="en-CA" dirty="0" smtClean="0"/>
          </a:p>
          <a:p>
            <a:pPr marL="800100" lvl="1" indent="-342900" eaLnBrk="0" hangingPunct="0">
              <a:buFont typeface="Arial" panose="020B0604020202020204" pitchFamily="34" charset="0"/>
              <a:buChar char="•"/>
            </a:pPr>
            <a:endParaRPr lang="en-CA" dirty="0">
              <a:latin typeface="+mj-lt"/>
            </a:endParaRPr>
          </a:p>
        </p:txBody>
      </p:sp>
    </p:spTree>
    <p:extLst>
      <p:ext uri="{BB962C8B-B14F-4D97-AF65-F5344CB8AC3E}">
        <p14:creationId xmlns:p14="http://schemas.microsoft.com/office/powerpoint/2010/main" val="1821609059"/>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64B82919-9BAA-4552-A19E-DA5FA1CF0A97}" type="slidenum">
              <a:rPr lang="fr-CA" smtClean="0"/>
              <a:pPr>
                <a:defRPr/>
              </a:pPr>
              <a:t>98</a:t>
            </a:fld>
            <a:endParaRPr lang="fr-CA"/>
          </a:p>
        </p:txBody>
      </p:sp>
      <p:grpSp>
        <p:nvGrpSpPr>
          <p:cNvPr id="29" name="Group 28"/>
          <p:cNvGrpSpPr/>
          <p:nvPr/>
        </p:nvGrpSpPr>
        <p:grpSpPr>
          <a:xfrm rot="16200000">
            <a:off x="3888120" y="-20013"/>
            <a:ext cx="1034624" cy="5051051"/>
            <a:chOff x="554716" y="935950"/>
            <a:chExt cx="1034624" cy="5051051"/>
          </a:xfrm>
        </p:grpSpPr>
        <p:sp>
          <p:nvSpPr>
            <p:cNvPr id="5" name="Rectangle 4"/>
            <p:cNvSpPr/>
            <p:nvPr/>
          </p:nvSpPr>
          <p:spPr>
            <a:xfrm>
              <a:off x="554716" y="935950"/>
              <a:ext cx="1034624" cy="140884"/>
            </a:xfrm>
            <a:prstGeom prst="rect">
              <a:avLst/>
            </a:prstGeom>
            <a:solidFill>
              <a:schemeClr val="bg2">
                <a:lumMod val="40000"/>
                <a:lumOff val="6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100" dirty="0" smtClean="0">
                  <a:solidFill>
                    <a:schemeClr val="tx1"/>
                  </a:solidFill>
                </a:rPr>
                <a:t>input</a:t>
              </a:r>
              <a:endParaRPr lang="en-CA" dirty="0">
                <a:solidFill>
                  <a:schemeClr val="tx1"/>
                </a:solidFill>
              </a:endParaRPr>
            </a:p>
          </p:txBody>
        </p:sp>
        <p:sp>
          <p:nvSpPr>
            <p:cNvPr id="6" name="Rectangle 5"/>
            <p:cNvSpPr/>
            <p:nvPr/>
          </p:nvSpPr>
          <p:spPr>
            <a:xfrm>
              <a:off x="554716" y="1159139"/>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a:solidFill>
                    <a:schemeClr val="tx1"/>
                  </a:solidFill>
                </a:rPr>
                <a:t>3</a:t>
              </a:r>
              <a:r>
                <a:rPr lang="fr-CA" sz="1000" dirty="0" smtClean="0">
                  <a:solidFill>
                    <a:schemeClr val="tx1"/>
                  </a:solidFill>
                </a:rPr>
                <a:t>x3 </a:t>
              </a:r>
              <a:r>
                <a:rPr lang="fr-CA" sz="1000" dirty="0" err="1" smtClean="0">
                  <a:solidFill>
                    <a:schemeClr val="tx1"/>
                  </a:solidFill>
                </a:rPr>
                <a:t>conv</a:t>
              </a:r>
              <a:r>
                <a:rPr lang="fr-CA" sz="1000" dirty="0" smtClean="0">
                  <a:solidFill>
                    <a:schemeClr val="tx1"/>
                  </a:solidFill>
                </a:rPr>
                <a:t>, 64</a:t>
              </a:r>
              <a:endParaRPr lang="en-CA" sz="1000" dirty="0">
                <a:solidFill>
                  <a:schemeClr val="tx1"/>
                </a:solidFill>
              </a:endParaRPr>
            </a:p>
          </p:txBody>
        </p:sp>
        <p:sp>
          <p:nvSpPr>
            <p:cNvPr id="7" name="Rectangle 6"/>
            <p:cNvSpPr/>
            <p:nvPr/>
          </p:nvSpPr>
          <p:spPr>
            <a:xfrm>
              <a:off x="554716" y="1382328"/>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64</a:t>
              </a:r>
              <a:endParaRPr lang="en-CA" sz="1000" dirty="0">
                <a:solidFill>
                  <a:schemeClr val="tx1"/>
                </a:solidFill>
              </a:endParaRPr>
            </a:p>
          </p:txBody>
        </p:sp>
        <p:sp>
          <p:nvSpPr>
            <p:cNvPr id="8" name="Rectangle 7"/>
            <p:cNvSpPr/>
            <p:nvPr/>
          </p:nvSpPr>
          <p:spPr>
            <a:xfrm>
              <a:off x="554716" y="1605517"/>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9" name="Rectangle 8"/>
            <p:cNvSpPr/>
            <p:nvPr/>
          </p:nvSpPr>
          <p:spPr>
            <a:xfrm>
              <a:off x="554716" y="1828706"/>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128</a:t>
              </a:r>
              <a:endParaRPr lang="en-CA" sz="1000" dirty="0">
                <a:solidFill>
                  <a:schemeClr val="tx1"/>
                </a:solidFill>
              </a:endParaRPr>
            </a:p>
          </p:txBody>
        </p:sp>
        <p:sp>
          <p:nvSpPr>
            <p:cNvPr id="10" name="Rectangle 9"/>
            <p:cNvSpPr/>
            <p:nvPr/>
          </p:nvSpPr>
          <p:spPr>
            <a:xfrm>
              <a:off x="554716" y="2275084"/>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11" name="Rectangle 10"/>
            <p:cNvSpPr/>
            <p:nvPr/>
          </p:nvSpPr>
          <p:spPr>
            <a:xfrm>
              <a:off x="554716" y="2498273"/>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256</a:t>
              </a:r>
              <a:endParaRPr lang="en-CA" sz="1000" dirty="0">
                <a:solidFill>
                  <a:schemeClr val="tx1"/>
                </a:solidFill>
              </a:endParaRPr>
            </a:p>
          </p:txBody>
        </p:sp>
        <p:sp>
          <p:nvSpPr>
            <p:cNvPr id="12" name="Rectangle 11"/>
            <p:cNvSpPr/>
            <p:nvPr/>
          </p:nvSpPr>
          <p:spPr>
            <a:xfrm>
              <a:off x="554716" y="2721462"/>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256</a:t>
              </a:r>
              <a:endParaRPr lang="en-CA" sz="1000" dirty="0">
                <a:solidFill>
                  <a:schemeClr val="tx1"/>
                </a:solidFill>
              </a:endParaRPr>
            </a:p>
          </p:txBody>
        </p:sp>
        <p:sp>
          <p:nvSpPr>
            <p:cNvPr id="13" name="Rectangle 12"/>
            <p:cNvSpPr/>
            <p:nvPr/>
          </p:nvSpPr>
          <p:spPr>
            <a:xfrm>
              <a:off x="554716" y="3167840"/>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14" name="Rectangle 13"/>
            <p:cNvSpPr/>
            <p:nvPr/>
          </p:nvSpPr>
          <p:spPr>
            <a:xfrm>
              <a:off x="554716" y="5176541"/>
              <a:ext cx="1034624" cy="140884"/>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FC 4096</a:t>
              </a:r>
              <a:endParaRPr lang="en-CA" sz="1000" dirty="0">
                <a:solidFill>
                  <a:schemeClr val="tx1"/>
                </a:solidFill>
              </a:endParaRPr>
            </a:p>
          </p:txBody>
        </p:sp>
        <p:sp>
          <p:nvSpPr>
            <p:cNvPr id="15" name="Rectangle 14"/>
            <p:cNvSpPr/>
            <p:nvPr/>
          </p:nvSpPr>
          <p:spPr>
            <a:xfrm>
              <a:off x="554716" y="5399730"/>
              <a:ext cx="1034624" cy="140884"/>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FC 4096</a:t>
              </a:r>
              <a:endParaRPr lang="en-CA" sz="1000" dirty="0">
                <a:solidFill>
                  <a:schemeClr val="tx1"/>
                </a:solidFill>
              </a:endParaRPr>
            </a:p>
          </p:txBody>
        </p:sp>
        <p:sp>
          <p:nvSpPr>
            <p:cNvPr id="16" name="Rectangle 15"/>
            <p:cNvSpPr/>
            <p:nvPr/>
          </p:nvSpPr>
          <p:spPr>
            <a:xfrm>
              <a:off x="554716" y="5622919"/>
              <a:ext cx="1034624" cy="140884"/>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FC 1000</a:t>
              </a:r>
              <a:endParaRPr lang="en-CA" sz="1000" dirty="0">
                <a:solidFill>
                  <a:schemeClr val="tx1"/>
                </a:solidFill>
              </a:endParaRPr>
            </a:p>
          </p:txBody>
        </p:sp>
        <p:sp>
          <p:nvSpPr>
            <p:cNvPr id="17" name="Rectangle 16"/>
            <p:cNvSpPr/>
            <p:nvPr/>
          </p:nvSpPr>
          <p:spPr>
            <a:xfrm>
              <a:off x="554716" y="5846117"/>
              <a:ext cx="1034624" cy="140884"/>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err="1" smtClean="0">
                  <a:solidFill>
                    <a:schemeClr val="tx1"/>
                  </a:solidFill>
                </a:rPr>
                <a:t>Softmax</a:t>
              </a:r>
              <a:endParaRPr lang="en-CA" sz="1000" dirty="0">
                <a:solidFill>
                  <a:schemeClr val="tx1"/>
                </a:solidFill>
              </a:endParaRPr>
            </a:p>
          </p:txBody>
        </p:sp>
        <p:sp>
          <p:nvSpPr>
            <p:cNvPr id="18" name="Rectangle 17"/>
            <p:cNvSpPr/>
            <p:nvPr/>
          </p:nvSpPr>
          <p:spPr>
            <a:xfrm>
              <a:off x="554716" y="2051895"/>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128</a:t>
              </a:r>
              <a:endParaRPr lang="en-CA" sz="1000" dirty="0">
                <a:solidFill>
                  <a:schemeClr val="tx1"/>
                </a:solidFill>
              </a:endParaRPr>
            </a:p>
          </p:txBody>
        </p:sp>
        <p:sp>
          <p:nvSpPr>
            <p:cNvPr id="19" name="Rectangle 18"/>
            <p:cNvSpPr/>
            <p:nvPr/>
          </p:nvSpPr>
          <p:spPr>
            <a:xfrm>
              <a:off x="554716" y="2944651"/>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256</a:t>
              </a:r>
              <a:endParaRPr lang="en-CA" sz="1000" dirty="0">
                <a:solidFill>
                  <a:schemeClr val="tx1"/>
                </a:solidFill>
              </a:endParaRPr>
            </a:p>
          </p:txBody>
        </p:sp>
        <p:sp>
          <p:nvSpPr>
            <p:cNvPr id="20" name="Rectangle 19"/>
            <p:cNvSpPr/>
            <p:nvPr/>
          </p:nvSpPr>
          <p:spPr>
            <a:xfrm>
              <a:off x="554716" y="3391029"/>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1" name="Rectangle 20"/>
            <p:cNvSpPr/>
            <p:nvPr/>
          </p:nvSpPr>
          <p:spPr>
            <a:xfrm>
              <a:off x="554716" y="3614218"/>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2" name="Rectangle 21"/>
            <p:cNvSpPr/>
            <p:nvPr/>
          </p:nvSpPr>
          <p:spPr>
            <a:xfrm>
              <a:off x="554716" y="4953352"/>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23" name="Rectangle 22"/>
            <p:cNvSpPr/>
            <p:nvPr/>
          </p:nvSpPr>
          <p:spPr>
            <a:xfrm>
              <a:off x="554716" y="3837407"/>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4" name="Rectangle 23"/>
            <p:cNvSpPr/>
            <p:nvPr/>
          </p:nvSpPr>
          <p:spPr>
            <a:xfrm>
              <a:off x="554716" y="4060596"/>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25" name="Rectangle 24"/>
            <p:cNvSpPr/>
            <p:nvPr/>
          </p:nvSpPr>
          <p:spPr>
            <a:xfrm>
              <a:off x="554716" y="4283785"/>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6" name="Rectangle 25"/>
            <p:cNvSpPr/>
            <p:nvPr/>
          </p:nvSpPr>
          <p:spPr>
            <a:xfrm>
              <a:off x="554716" y="4506974"/>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7" name="Rectangle 26"/>
            <p:cNvSpPr/>
            <p:nvPr/>
          </p:nvSpPr>
          <p:spPr>
            <a:xfrm>
              <a:off x="554716" y="4730163"/>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grpSp>
      <p:sp>
        <p:nvSpPr>
          <p:cNvPr id="28" name="TextBox 27"/>
          <p:cNvSpPr txBox="1"/>
          <p:nvPr/>
        </p:nvSpPr>
        <p:spPr>
          <a:xfrm>
            <a:off x="728162" y="2305457"/>
            <a:ext cx="998991" cy="400110"/>
          </a:xfrm>
          <a:prstGeom prst="rect">
            <a:avLst/>
          </a:prstGeom>
          <a:noFill/>
        </p:spPr>
        <p:txBody>
          <a:bodyPr wrap="none" rtlCol="0">
            <a:spAutoFit/>
          </a:bodyPr>
          <a:lstStyle/>
          <a:p>
            <a:r>
              <a:rPr lang="fr-CA" sz="2000" dirty="0" smtClean="0"/>
              <a:t>VGG16</a:t>
            </a:r>
            <a:endParaRPr lang="en-CA" dirty="0"/>
          </a:p>
        </p:txBody>
      </p:sp>
      <p:sp>
        <p:nvSpPr>
          <p:cNvPr id="30" name="TextBox 29">
            <a:extLst>
              <a:ext uri="{FF2B5EF4-FFF2-40B4-BE49-F238E27FC236}">
                <a16:creationId xmlns:a16="http://schemas.microsoft.com/office/drawing/2014/main" id="{BE928539-A201-DA47-AB02-B18EA3BB9A29}"/>
              </a:ext>
            </a:extLst>
          </p:cNvPr>
          <p:cNvSpPr txBox="1"/>
          <p:nvPr/>
        </p:nvSpPr>
        <p:spPr>
          <a:xfrm>
            <a:off x="361399" y="169046"/>
            <a:ext cx="6001964" cy="646331"/>
          </a:xfrm>
          <a:prstGeom prst="rect">
            <a:avLst/>
          </a:prstGeom>
          <a:noFill/>
        </p:spPr>
        <p:txBody>
          <a:bodyPr wrap="none" rtlCol="0">
            <a:spAutoFit/>
          </a:bodyPr>
          <a:lstStyle/>
          <a:p>
            <a:r>
              <a:rPr lang="en-US" sz="3600" dirty="0" smtClean="0">
                <a:latin typeface="+mj-lt"/>
              </a:rPr>
              <a:t>SSD300 </a:t>
            </a:r>
            <a:r>
              <a:rPr lang="en-US" dirty="0" smtClean="0">
                <a:latin typeface="+mj-lt"/>
              </a:rPr>
              <a:t>(single shot detector)</a:t>
            </a:r>
            <a:r>
              <a:rPr lang="en-US" sz="3600" dirty="0" smtClean="0">
                <a:latin typeface="+mj-lt"/>
              </a:rPr>
              <a:t>  </a:t>
            </a:r>
            <a:r>
              <a:rPr lang="en-US" sz="1600" dirty="0" smtClean="0">
                <a:latin typeface="+mj-lt"/>
              </a:rPr>
              <a:t>[Liu et al. 2016]</a:t>
            </a:r>
            <a:endParaRPr lang="en-US" sz="1600" dirty="0">
              <a:latin typeface="+mj-lt"/>
            </a:endParaRPr>
          </a:p>
        </p:txBody>
      </p:sp>
      <p:sp>
        <p:nvSpPr>
          <p:cNvPr id="31" name="Rectangle 30"/>
          <p:cNvSpPr/>
          <p:nvPr/>
        </p:nvSpPr>
        <p:spPr>
          <a:xfrm>
            <a:off x="454873" y="998312"/>
            <a:ext cx="7871963" cy="461665"/>
          </a:xfrm>
          <a:prstGeom prst="rect">
            <a:avLst/>
          </a:prstGeom>
        </p:spPr>
        <p:txBody>
          <a:bodyPr wrap="none">
            <a:spAutoFit/>
          </a:bodyPr>
          <a:lstStyle/>
          <a:p>
            <a:r>
              <a:rPr lang="fr-CA" dirty="0"/>
              <a:t>U</a:t>
            </a:r>
            <a:r>
              <a:rPr lang="fr-CA" dirty="0" smtClean="0"/>
              <a:t>tilise les </a:t>
            </a:r>
            <a:r>
              <a:rPr lang="fr-CA" b="1" dirty="0" smtClean="0">
                <a:solidFill>
                  <a:srgbClr val="FF4F4F"/>
                </a:solidFill>
              </a:rPr>
              <a:t>10 premières couches de VGG16 </a:t>
            </a:r>
            <a:r>
              <a:rPr lang="fr-CA" dirty="0" smtClean="0"/>
              <a:t>comme </a:t>
            </a:r>
            <a:r>
              <a:rPr lang="fr-CA" b="1" i="1" dirty="0" err="1" smtClean="0">
                <a:solidFill>
                  <a:srgbClr val="FF4F4F"/>
                </a:solidFill>
              </a:rPr>
              <a:t>backend</a:t>
            </a:r>
            <a:endParaRPr lang="en-CA" b="1" i="1" dirty="0">
              <a:solidFill>
                <a:srgbClr val="FF4F4F"/>
              </a:solidFill>
            </a:endParaRPr>
          </a:p>
        </p:txBody>
      </p:sp>
    </p:spTree>
    <p:extLst>
      <p:ext uri="{BB962C8B-B14F-4D97-AF65-F5344CB8AC3E}">
        <p14:creationId xmlns:p14="http://schemas.microsoft.com/office/powerpoint/2010/main" val="862792133"/>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rot="16200000">
            <a:off x="3888120" y="-20013"/>
            <a:ext cx="1034624" cy="5051051"/>
            <a:chOff x="554716" y="935950"/>
            <a:chExt cx="1034624" cy="5051051"/>
          </a:xfrm>
        </p:grpSpPr>
        <p:sp>
          <p:nvSpPr>
            <p:cNvPr id="5" name="Rectangle 4"/>
            <p:cNvSpPr/>
            <p:nvPr/>
          </p:nvSpPr>
          <p:spPr>
            <a:xfrm>
              <a:off x="554716" y="935950"/>
              <a:ext cx="1034624" cy="140884"/>
            </a:xfrm>
            <a:prstGeom prst="rect">
              <a:avLst/>
            </a:prstGeom>
            <a:solidFill>
              <a:schemeClr val="bg2">
                <a:lumMod val="40000"/>
                <a:lumOff val="6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100" dirty="0" smtClean="0">
                  <a:solidFill>
                    <a:schemeClr val="tx1"/>
                  </a:solidFill>
                </a:rPr>
                <a:t>input</a:t>
              </a:r>
              <a:endParaRPr lang="en-CA" dirty="0">
                <a:solidFill>
                  <a:schemeClr val="tx1"/>
                </a:solidFill>
              </a:endParaRPr>
            </a:p>
          </p:txBody>
        </p:sp>
        <p:sp>
          <p:nvSpPr>
            <p:cNvPr id="6" name="Rectangle 5"/>
            <p:cNvSpPr/>
            <p:nvPr/>
          </p:nvSpPr>
          <p:spPr>
            <a:xfrm>
              <a:off x="554716" y="1159139"/>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a:solidFill>
                    <a:schemeClr val="tx1"/>
                  </a:solidFill>
                </a:rPr>
                <a:t>3</a:t>
              </a:r>
              <a:r>
                <a:rPr lang="fr-CA" sz="1000" dirty="0" smtClean="0">
                  <a:solidFill>
                    <a:schemeClr val="tx1"/>
                  </a:solidFill>
                </a:rPr>
                <a:t>x3 </a:t>
              </a:r>
              <a:r>
                <a:rPr lang="fr-CA" sz="1000" dirty="0" err="1" smtClean="0">
                  <a:solidFill>
                    <a:schemeClr val="tx1"/>
                  </a:solidFill>
                </a:rPr>
                <a:t>conv</a:t>
              </a:r>
              <a:r>
                <a:rPr lang="fr-CA" sz="1000" dirty="0" smtClean="0">
                  <a:solidFill>
                    <a:schemeClr val="tx1"/>
                  </a:solidFill>
                </a:rPr>
                <a:t>, 64</a:t>
              </a:r>
              <a:endParaRPr lang="en-CA" sz="1000" dirty="0">
                <a:solidFill>
                  <a:schemeClr val="tx1"/>
                </a:solidFill>
              </a:endParaRPr>
            </a:p>
          </p:txBody>
        </p:sp>
        <p:sp>
          <p:nvSpPr>
            <p:cNvPr id="7" name="Rectangle 6"/>
            <p:cNvSpPr/>
            <p:nvPr/>
          </p:nvSpPr>
          <p:spPr>
            <a:xfrm>
              <a:off x="554716" y="1382328"/>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64</a:t>
              </a:r>
              <a:endParaRPr lang="en-CA" sz="1000" dirty="0">
                <a:solidFill>
                  <a:schemeClr val="tx1"/>
                </a:solidFill>
              </a:endParaRPr>
            </a:p>
          </p:txBody>
        </p:sp>
        <p:sp>
          <p:nvSpPr>
            <p:cNvPr id="8" name="Rectangle 7"/>
            <p:cNvSpPr/>
            <p:nvPr/>
          </p:nvSpPr>
          <p:spPr>
            <a:xfrm>
              <a:off x="554716" y="1605517"/>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9" name="Rectangle 8"/>
            <p:cNvSpPr/>
            <p:nvPr/>
          </p:nvSpPr>
          <p:spPr>
            <a:xfrm>
              <a:off x="554716" y="1828706"/>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128</a:t>
              </a:r>
              <a:endParaRPr lang="en-CA" sz="1000" dirty="0">
                <a:solidFill>
                  <a:schemeClr val="tx1"/>
                </a:solidFill>
              </a:endParaRPr>
            </a:p>
          </p:txBody>
        </p:sp>
        <p:sp>
          <p:nvSpPr>
            <p:cNvPr id="10" name="Rectangle 9"/>
            <p:cNvSpPr/>
            <p:nvPr/>
          </p:nvSpPr>
          <p:spPr>
            <a:xfrm>
              <a:off x="554716" y="2275084"/>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11" name="Rectangle 10"/>
            <p:cNvSpPr/>
            <p:nvPr/>
          </p:nvSpPr>
          <p:spPr>
            <a:xfrm>
              <a:off x="554716" y="2498273"/>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256</a:t>
              </a:r>
              <a:endParaRPr lang="en-CA" sz="1000" dirty="0">
                <a:solidFill>
                  <a:schemeClr val="tx1"/>
                </a:solidFill>
              </a:endParaRPr>
            </a:p>
          </p:txBody>
        </p:sp>
        <p:sp>
          <p:nvSpPr>
            <p:cNvPr id="12" name="Rectangle 11"/>
            <p:cNvSpPr/>
            <p:nvPr/>
          </p:nvSpPr>
          <p:spPr>
            <a:xfrm>
              <a:off x="554716" y="2721462"/>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256</a:t>
              </a:r>
              <a:endParaRPr lang="en-CA" sz="1000" dirty="0">
                <a:solidFill>
                  <a:schemeClr val="tx1"/>
                </a:solidFill>
              </a:endParaRPr>
            </a:p>
          </p:txBody>
        </p:sp>
        <p:sp>
          <p:nvSpPr>
            <p:cNvPr id="13" name="Rectangle 12"/>
            <p:cNvSpPr/>
            <p:nvPr/>
          </p:nvSpPr>
          <p:spPr>
            <a:xfrm>
              <a:off x="554716" y="3167840"/>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14" name="Rectangle 13"/>
            <p:cNvSpPr/>
            <p:nvPr/>
          </p:nvSpPr>
          <p:spPr>
            <a:xfrm>
              <a:off x="554716" y="5176541"/>
              <a:ext cx="1034624" cy="140884"/>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FC 4096</a:t>
              </a:r>
              <a:endParaRPr lang="en-CA" sz="1000" dirty="0">
                <a:solidFill>
                  <a:schemeClr val="tx1"/>
                </a:solidFill>
              </a:endParaRPr>
            </a:p>
          </p:txBody>
        </p:sp>
        <p:sp>
          <p:nvSpPr>
            <p:cNvPr id="15" name="Rectangle 14"/>
            <p:cNvSpPr/>
            <p:nvPr/>
          </p:nvSpPr>
          <p:spPr>
            <a:xfrm>
              <a:off x="554716" y="5399730"/>
              <a:ext cx="1034624" cy="140884"/>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FC 4096</a:t>
              </a:r>
              <a:endParaRPr lang="en-CA" sz="1000" dirty="0">
                <a:solidFill>
                  <a:schemeClr val="tx1"/>
                </a:solidFill>
              </a:endParaRPr>
            </a:p>
          </p:txBody>
        </p:sp>
        <p:sp>
          <p:nvSpPr>
            <p:cNvPr id="16" name="Rectangle 15"/>
            <p:cNvSpPr/>
            <p:nvPr/>
          </p:nvSpPr>
          <p:spPr>
            <a:xfrm>
              <a:off x="554716" y="5622919"/>
              <a:ext cx="1034624" cy="140884"/>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FC 1000</a:t>
              </a:r>
              <a:endParaRPr lang="en-CA" sz="1000" dirty="0">
                <a:solidFill>
                  <a:schemeClr val="tx1"/>
                </a:solidFill>
              </a:endParaRPr>
            </a:p>
          </p:txBody>
        </p:sp>
        <p:sp>
          <p:nvSpPr>
            <p:cNvPr id="17" name="Rectangle 16"/>
            <p:cNvSpPr/>
            <p:nvPr/>
          </p:nvSpPr>
          <p:spPr>
            <a:xfrm>
              <a:off x="554716" y="5846117"/>
              <a:ext cx="1034624" cy="140884"/>
            </a:xfrm>
            <a:prstGeom prst="rect">
              <a:avLst/>
            </a:prstGeom>
            <a:solidFill>
              <a:srgbClr val="FFC9C9"/>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err="1" smtClean="0">
                  <a:solidFill>
                    <a:schemeClr val="tx1"/>
                  </a:solidFill>
                </a:rPr>
                <a:t>Softmax</a:t>
              </a:r>
              <a:endParaRPr lang="en-CA" sz="1000" dirty="0">
                <a:solidFill>
                  <a:schemeClr val="tx1"/>
                </a:solidFill>
              </a:endParaRPr>
            </a:p>
          </p:txBody>
        </p:sp>
        <p:sp>
          <p:nvSpPr>
            <p:cNvPr id="18" name="Rectangle 17"/>
            <p:cNvSpPr/>
            <p:nvPr/>
          </p:nvSpPr>
          <p:spPr>
            <a:xfrm>
              <a:off x="554716" y="2051895"/>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128</a:t>
              </a:r>
              <a:endParaRPr lang="en-CA" sz="1000" dirty="0">
                <a:solidFill>
                  <a:schemeClr val="tx1"/>
                </a:solidFill>
              </a:endParaRPr>
            </a:p>
          </p:txBody>
        </p:sp>
        <p:sp>
          <p:nvSpPr>
            <p:cNvPr id="19" name="Rectangle 18"/>
            <p:cNvSpPr/>
            <p:nvPr/>
          </p:nvSpPr>
          <p:spPr>
            <a:xfrm>
              <a:off x="554716" y="2944651"/>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256</a:t>
              </a:r>
              <a:endParaRPr lang="en-CA" sz="1000" dirty="0">
                <a:solidFill>
                  <a:schemeClr val="tx1"/>
                </a:solidFill>
              </a:endParaRPr>
            </a:p>
          </p:txBody>
        </p:sp>
        <p:sp>
          <p:nvSpPr>
            <p:cNvPr id="20" name="Rectangle 19"/>
            <p:cNvSpPr/>
            <p:nvPr/>
          </p:nvSpPr>
          <p:spPr>
            <a:xfrm>
              <a:off x="554716" y="3391029"/>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1" name="Rectangle 20"/>
            <p:cNvSpPr/>
            <p:nvPr/>
          </p:nvSpPr>
          <p:spPr>
            <a:xfrm>
              <a:off x="554716" y="3614218"/>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2" name="Rectangle 21"/>
            <p:cNvSpPr/>
            <p:nvPr/>
          </p:nvSpPr>
          <p:spPr>
            <a:xfrm>
              <a:off x="554716" y="4953352"/>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23" name="Rectangle 22"/>
            <p:cNvSpPr/>
            <p:nvPr/>
          </p:nvSpPr>
          <p:spPr>
            <a:xfrm>
              <a:off x="554716" y="3837407"/>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4" name="Rectangle 23"/>
            <p:cNvSpPr/>
            <p:nvPr/>
          </p:nvSpPr>
          <p:spPr>
            <a:xfrm>
              <a:off x="554716" y="4060596"/>
              <a:ext cx="1034624" cy="140884"/>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Pool</a:t>
              </a:r>
              <a:endParaRPr lang="en-CA" sz="1000" dirty="0">
                <a:solidFill>
                  <a:schemeClr val="tx1"/>
                </a:solidFill>
              </a:endParaRPr>
            </a:p>
          </p:txBody>
        </p:sp>
        <p:sp>
          <p:nvSpPr>
            <p:cNvPr id="25" name="Rectangle 24"/>
            <p:cNvSpPr/>
            <p:nvPr/>
          </p:nvSpPr>
          <p:spPr>
            <a:xfrm>
              <a:off x="554716" y="4283785"/>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6" name="Rectangle 25"/>
            <p:cNvSpPr/>
            <p:nvPr/>
          </p:nvSpPr>
          <p:spPr>
            <a:xfrm>
              <a:off x="554716" y="4506974"/>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sp>
          <p:nvSpPr>
            <p:cNvPr id="27" name="Rectangle 26"/>
            <p:cNvSpPr/>
            <p:nvPr/>
          </p:nvSpPr>
          <p:spPr>
            <a:xfrm>
              <a:off x="554716" y="4730163"/>
              <a:ext cx="1034624" cy="140884"/>
            </a:xfrm>
            <a:prstGeom prst="rect">
              <a:avLst/>
            </a:prstGeom>
            <a:solidFill>
              <a:srgbClr val="FFDF79"/>
            </a:solidFill>
            <a:ln>
              <a:solidFill>
                <a:srgbClr val="F09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000" dirty="0" smtClean="0">
                  <a:solidFill>
                    <a:schemeClr val="tx1"/>
                  </a:solidFill>
                </a:rPr>
                <a:t>3x3 </a:t>
              </a:r>
              <a:r>
                <a:rPr lang="fr-CA" sz="1000" dirty="0" err="1" smtClean="0">
                  <a:solidFill>
                    <a:schemeClr val="tx1"/>
                  </a:solidFill>
                </a:rPr>
                <a:t>conv</a:t>
              </a:r>
              <a:r>
                <a:rPr lang="fr-CA" sz="1000" dirty="0" smtClean="0">
                  <a:solidFill>
                    <a:schemeClr val="tx1"/>
                  </a:solidFill>
                </a:rPr>
                <a:t>, 512</a:t>
              </a:r>
              <a:endParaRPr lang="en-CA" sz="1000" dirty="0">
                <a:solidFill>
                  <a:schemeClr val="tx1"/>
                </a:solidFill>
              </a:endParaRPr>
            </a:p>
          </p:txBody>
        </p:sp>
      </p:grpSp>
      <p:sp>
        <p:nvSpPr>
          <p:cNvPr id="28" name="TextBox 27"/>
          <p:cNvSpPr txBox="1"/>
          <p:nvPr/>
        </p:nvSpPr>
        <p:spPr>
          <a:xfrm>
            <a:off x="728162" y="2305457"/>
            <a:ext cx="998991" cy="400110"/>
          </a:xfrm>
          <a:prstGeom prst="rect">
            <a:avLst/>
          </a:prstGeom>
          <a:noFill/>
        </p:spPr>
        <p:txBody>
          <a:bodyPr wrap="none" rtlCol="0">
            <a:spAutoFit/>
          </a:bodyPr>
          <a:lstStyle/>
          <a:p>
            <a:r>
              <a:rPr lang="fr-CA" sz="2000" dirty="0" smtClean="0"/>
              <a:t>VGG16</a:t>
            </a:r>
            <a:endParaRPr lang="en-CA" dirty="0"/>
          </a:p>
        </p:txBody>
      </p:sp>
      <p:sp>
        <p:nvSpPr>
          <p:cNvPr id="30" name="TextBox 29">
            <a:extLst>
              <a:ext uri="{FF2B5EF4-FFF2-40B4-BE49-F238E27FC236}">
                <a16:creationId xmlns:a16="http://schemas.microsoft.com/office/drawing/2014/main" id="{BE928539-A201-DA47-AB02-B18EA3BB9A29}"/>
              </a:ext>
            </a:extLst>
          </p:cNvPr>
          <p:cNvSpPr txBox="1"/>
          <p:nvPr/>
        </p:nvSpPr>
        <p:spPr>
          <a:xfrm>
            <a:off x="361399" y="169046"/>
            <a:ext cx="6001964" cy="646331"/>
          </a:xfrm>
          <a:prstGeom prst="rect">
            <a:avLst/>
          </a:prstGeom>
          <a:noFill/>
        </p:spPr>
        <p:txBody>
          <a:bodyPr wrap="none" rtlCol="0">
            <a:spAutoFit/>
          </a:bodyPr>
          <a:lstStyle/>
          <a:p>
            <a:r>
              <a:rPr lang="en-US" sz="3600" dirty="0" smtClean="0">
                <a:latin typeface="+mj-lt"/>
              </a:rPr>
              <a:t>SSD300 </a:t>
            </a:r>
            <a:r>
              <a:rPr lang="en-US" dirty="0" smtClean="0">
                <a:latin typeface="+mj-lt"/>
              </a:rPr>
              <a:t>(single shot detector)</a:t>
            </a:r>
            <a:r>
              <a:rPr lang="en-US" sz="3600" dirty="0" smtClean="0">
                <a:latin typeface="+mj-lt"/>
              </a:rPr>
              <a:t>  </a:t>
            </a:r>
            <a:r>
              <a:rPr lang="en-US" sz="1600" dirty="0" smtClean="0">
                <a:latin typeface="+mj-lt"/>
              </a:rPr>
              <a:t>[Liu et al. 2016]</a:t>
            </a:r>
            <a:endParaRPr lang="en-US" sz="1600" dirty="0">
              <a:latin typeface="+mj-lt"/>
            </a:endParaRPr>
          </a:p>
        </p:txBody>
      </p:sp>
      <p:sp>
        <p:nvSpPr>
          <p:cNvPr id="31" name="Rectangle 30"/>
          <p:cNvSpPr/>
          <p:nvPr/>
        </p:nvSpPr>
        <p:spPr>
          <a:xfrm>
            <a:off x="454873" y="998312"/>
            <a:ext cx="7871963" cy="461665"/>
          </a:xfrm>
          <a:prstGeom prst="rect">
            <a:avLst/>
          </a:prstGeom>
        </p:spPr>
        <p:txBody>
          <a:bodyPr wrap="none">
            <a:spAutoFit/>
          </a:bodyPr>
          <a:lstStyle/>
          <a:p>
            <a:r>
              <a:rPr lang="fr-CA" dirty="0"/>
              <a:t>U</a:t>
            </a:r>
            <a:r>
              <a:rPr lang="fr-CA" dirty="0" smtClean="0"/>
              <a:t>tilise les </a:t>
            </a:r>
            <a:r>
              <a:rPr lang="fr-CA" b="1" dirty="0" smtClean="0">
                <a:solidFill>
                  <a:srgbClr val="FF4F4F"/>
                </a:solidFill>
              </a:rPr>
              <a:t>10 premières couches de VGG16 </a:t>
            </a:r>
            <a:r>
              <a:rPr lang="fr-CA" dirty="0" smtClean="0"/>
              <a:t>comme </a:t>
            </a:r>
            <a:r>
              <a:rPr lang="fr-CA" b="1" i="1" dirty="0" err="1" smtClean="0">
                <a:solidFill>
                  <a:srgbClr val="FF4F4F"/>
                </a:solidFill>
              </a:rPr>
              <a:t>backend</a:t>
            </a:r>
            <a:endParaRPr lang="en-CA" b="1" i="1" dirty="0">
              <a:solidFill>
                <a:srgbClr val="FF4F4F"/>
              </a:solidFill>
            </a:endParaRPr>
          </a:p>
        </p:txBody>
      </p:sp>
      <p:sp>
        <p:nvSpPr>
          <p:cNvPr id="2" name="Rectangle 1"/>
          <p:cNvSpPr/>
          <p:nvPr/>
        </p:nvSpPr>
        <p:spPr>
          <a:xfrm>
            <a:off x="4973898" y="1952715"/>
            <a:ext cx="2293199" cy="1105593"/>
          </a:xfrm>
          <a:prstGeom prst="rect">
            <a:avLst/>
          </a:prstGeom>
          <a:solidFill>
            <a:srgbClr val="FFFFFF">
              <a:alpha val="85882"/>
            </a:srgbClr>
          </a:solidFill>
          <a:ln>
            <a:solidFill>
              <a:srgbClr val="FFFFF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Right Brace 2"/>
          <p:cNvSpPr/>
          <p:nvPr/>
        </p:nvSpPr>
        <p:spPr>
          <a:xfrm rot="5400000">
            <a:off x="3448122" y="1786630"/>
            <a:ext cx="129096" cy="2845917"/>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2" name="TextBox 31"/>
          <p:cNvSpPr txBox="1"/>
          <p:nvPr/>
        </p:nvSpPr>
        <p:spPr>
          <a:xfrm>
            <a:off x="2693067" y="3274137"/>
            <a:ext cx="1736373" cy="369332"/>
          </a:xfrm>
          <a:prstGeom prst="rect">
            <a:avLst/>
          </a:prstGeom>
          <a:noFill/>
        </p:spPr>
        <p:txBody>
          <a:bodyPr wrap="none" rtlCol="0">
            <a:spAutoFit/>
          </a:bodyPr>
          <a:lstStyle/>
          <a:p>
            <a:r>
              <a:rPr lang="fr-CA" sz="1800" i="1" dirty="0" err="1" smtClean="0"/>
              <a:t>Backend</a:t>
            </a:r>
            <a:r>
              <a:rPr lang="fr-CA" sz="1800" dirty="0" smtClean="0"/>
              <a:t> de SSD</a:t>
            </a:r>
            <a:endParaRPr lang="en-CA" sz="1800" dirty="0"/>
          </a:p>
        </p:txBody>
      </p:sp>
      <p:sp>
        <p:nvSpPr>
          <p:cNvPr id="4" name="Multiply 3"/>
          <p:cNvSpPr/>
          <p:nvPr/>
        </p:nvSpPr>
        <p:spPr>
          <a:xfrm>
            <a:off x="4948073" y="1543486"/>
            <a:ext cx="1898471" cy="1924050"/>
          </a:xfrm>
          <a:prstGeom prst="mathMultiply">
            <a:avLst>
              <a:gd name="adj1" fmla="val 12482"/>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45741667"/>
      </p:ext>
    </p:extLst>
  </p:cSld>
  <p:clrMapOvr>
    <a:masterClrMapping/>
  </p:clrMapOvr>
  <p:timing>
    <p:tnLst>
      <p:par>
        <p:cTn id="1" dur="indefinite" restart="never" nodeType="tmRoot"/>
      </p:par>
    </p:tnLst>
  </p:timing>
</p:sld>
</file>

<file path=ppt/theme/theme1.xml><?xml version="1.0" encoding="utf-8"?>
<a:theme xmlns:a="http://schemas.openxmlformats.org/drawingml/2006/main" name="Modèle par défaut">
  <a:themeElements>
    <a:clrScheme name="Modèle par défaut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Modèle par défaut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Modèle par défaut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Modèle par défaut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Modèle par défaut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Modèle par défaut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Modèle par défaut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Modèle par défaut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155310</TotalTime>
  <Words>7289</Words>
  <Application>Microsoft Office PowerPoint</Application>
  <PresentationFormat>On-screen Show (4:3)</PresentationFormat>
  <Paragraphs>2107</Paragraphs>
  <Slides>120</Slides>
  <Notes>25</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120</vt:i4>
      </vt:variant>
    </vt:vector>
  </HeadingPairs>
  <TitlesOfParts>
    <vt:vector size="128" baseType="lpstr">
      <vt:lpstr>Arial</vt:lpstr>
      <vt:lpstr>ArialMT</vt:lpstr>
      <vt:lpstr>Calibri</vt:lpstr>
      <vt:lpstr>Helvetica Neue</vt:lpstr>
      <vt:lpstr>Times New Roman</vt:lpstr>
      <vt:lpstr>Wingdings</vt:lpstr>
      <vt:lpstr>Modèle par défaut</vt:lpstr>
      <vt:lpstr>Equation</vt:lpstr>
      <vt:lpstr>Réseaux de neurones IFT 780</vt:lpstr>
      <vt:lpstr>PowerPoint Presentation</vt:lpstr>
      <vt:lpstr>Segmentation sémantique</vt:lpstr>
      <vt:lpstr>PowerPoint Presentation</vt:lpstr>
      <vt:lpstr>Segmentation sémantique</vt:lpstr>
      <vt:lpstr>Segmentation sémantique</vt:lpstr>
      <vt:lpstr>PowerPoint Presentation</vt:lpstr>
      <vt:lpstr>Segmentation sémantique</vt:lpstr>
      <vt:lpstr>PowerPoint Presentation</vt:lpstr>
      <vt:lpstr>PowerPoint Presentation</vt:lpstr>
      <vt:lpstr>Segmentation sémantique</vt:lpstr>
      <vt:lpstr>Segmentation sémantique</vt:lpstr>
      <vt:lpstr>Segmentation sémantique</vt:lpstr>
      <vt:lpstr>Segmentation sémantique</vt:lpstr>
      <vt:lpstr>Segmentation sémantique</vt:lpstr>
      <vt:lpstr>Segmentation sémantique</vt:lpstr>
      <vt:lpstr>Segmentation sémantique</vt:lpstr>
      <vt:lpstr>Segmentation sémantique</vt:lpstr>
      <vt:lpstr>Segmentation sémantique</vt:lpstr>
      <vt:lpstr>Segmentation sémantique</vt:lpstr>
      <vt:lpstr>Segmentation sémantique</vt:lpstr>
      <vt:lpstr>Segmentation sémantique</vt:lpstr>
      <vt:lpstr>FullNet</vt:lpstr>
      <vt:lpstr>Segmentation sémantique</vt:lpstr>
      <vt:lpstr>Segmentation sémantique</vt:lpstr>
      <vt:lpstr>Segmentation sémantique</vt:lpstr>
      <vt:lpstr>PowerPoint Presentation</vt:lpstr>
      <vt:lpstr>Unpooling</vt:lpstr>
      <vt:lpstr>Unpooling</vt:lpstr>
      <vt:lpstr>Convolution transposée (exemple 1d)</vt:lpstr>
      <vt:lpstr>Opération matrice-vecteur (exemple 1d)</vt:lpstr>
      <vt:lpstr>Opération matrice-vecteur (exemple 1d)</vt:lpstr>
      <vt:lpstr>Convolution transpose</vt:lpstr>
      <vt:lpstr>Convolution transpose</vt:lpstr>
      <vt:lpstr>Convolution transpose</vt:lpstr>
      <vt:lpstr>Convolution transpose</vt:lpstr>
      <vt:lpstr>Encodeur-décodeur</vt:lpstr>
      <vt:lpstr>Encodeur-décodeur</vt:lpstr>
      <vt:lpstr>Solution : les skip connections</vt:lpstr>
      <vt:lpstr>Solution : les skip connections</vt:lpstr>
      <vt:lpstr>V-Net</vt:lpstr>
      <vt:lpstr>V-Net</vt:lpstr>
      <vt:lpstr>Imagerie médicale</vt:lpstr>
      <vt:lpstr>Segmentation sémantique</vt:lpstr>
      <vt:lpstr>DeepLab V1,V2,V3, PSPNet, MSCADC, etc.</vt:lpstr>
      <vt:lpstr>DeepLab V1,V2,V3, PSPNet, MSCADC, etc.</vt:lpstr>
      <vt:lpstr>DeepLab V1 (certains détails peuvent varier)</vt:lpstr>
      <vt:lpstr>MSCADC (certains détails peuvent varier)</vt:lpstr>
      <vt:lpstr>E-Net : l’ultime “combo” (E pour Efficient)</vt:lpstr>
      <vt:lpstr>E-Net : le “combo” ultime (E pour Efficient)</vt:lpstr>
      <vt:lpstr>E-Net : le “combo” ultime (E pour Efficient)</vt:lpstr>
      <vt:lpstr>DéTECTION d’objets</vt:lpstr>
      <vt:lpstr>Détection d’objets</vt:lpstr>
      <vt:lpstr>Détection d’un seul objet</vt:lpstr>
      <vt:lpstr>Détection d’un seul objet</vt:lpstr>
      <vt:lpstr>Détection d’un seul objet</vt:lpstr>
      <vt:lpstr>Détection d’un seul objet</vt:lpstr>
      <vt:lpstr>Détection d’un seul objet</vt:lpstr>
      <vt:lpstr>Détection d’un seul objet</vt:lpstr>
      <vt:lpstr>Détection d’un seul objet</vt:lpstr>
      <vt:lpstr>Application similaire : estimation de pose</vt:lpstr>
      <vt:lpstr>Application similaire : estimation de pose</vt:lpstr>
      <vt:lpstr>Localisation de plusieurs objets</vt:lpstr>
      <vt:lpstr>Localisation de plusieurs objets</vt:lpstr>
      <vt:lpstr>Localisation de plusieurs objets</vt:lpstr>
      <vt:lpstr>Localisation de plusieurs objets</vt:lpstr>
      <vt:lpstr>Localisation de plusieurs objets</vt:lpstr>
      <vt:lpstr>Localisation de plusieurs objets</vt:lpstr>
      <vt:lpstr>Localisation de plusieurs objets</vt:lpstr>
      <vt:lpstr>Localisation de plusieurs objets</vt:lpstr>
      <vt:lpstr>Localisation de plusieurs objets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Segmentation par instance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UdeM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Analyse d’images IFT 529</dc:title>
  <dc:creator>Pierre-Marc Jodoin</dc:creator>
  <cp:lastModifiedBy>PMJodoin</cp:lastModifiedBy>
  <cp:revision>4124</cp:revision>
  <cp:lastPrinted>2019-04-16T16:50:39Z</cp:lastPrinted>
  <dcterms:created xsi:type="dcterms:W3CDTF">2006-12-12T14:46:28Z</dcterms:created>
  <dcterms:modified xsi:type="dcterms:W3CDTF">2021-03-05T22:11:08Z</dcterms:modified>
</cp:coreProperties>
</file>